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Lst>
  <p:sldSz cy="5143500" cx="9144000"/>
  <p:notesSz cx="6858000" cy="9144000"/>
  <p:embeddedFontLst>
    <p:embeddedFont>
      <p:font typeface="Proxima Nova"/>
      <p:regular r:id="rId143"/>
      <p:bold r:id="rId144"/>
      <p:italic r:id="rId145"/>
      <p:boldItalic r:id="rId146"/>
    </p:embeddedFont>
    <p:embeddedFont>
      <p:font typeface="Proxima Nova Extrabold"/>
      <p:bold r:id="rId147"/>
    </p:embeddedFont>
    <p:embeddedFont>
      <p:font typeface="Proxima Nova Semibold"/>
      <p:regular r:id="rId148"/>
      <p:bold r:id="rId149"/>
      <p:boldItalic r:id="rId150"/>
    </p:embeddedFont>
    <p:embeddedFont>
      <p:font typeface="Oswald"/>
      <p:regular r:id="rId151"/>
      <p:bold r:id="rId1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Deleted user"/>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E5F0873-9FDC-48FD-86AD-EA4BB69750CC}">
  <a:tblStyle styleId="{3E5F0873-9FDC-48FD-86AD-EA4BB69750C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FFBB15C-70BD-4FCC-ADCB-F8F55E840271}"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D1A9AAF-2BA7-4422-8FB3-3065876AE753}"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ProximaNovaSemibold-boldItalic.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ProximaNovaSemibold-bold.fntdata"/><Relationship Id="rId4" Type="http://schemas.openxmlformats.org/officeDocument/2006/relationships/commentAuthors" Target="commentAuthors.xml"/><Relationship Id="rId148" Type="http://schemas.openxmlformats.org/officeDocument/2006/relationships/font" Target="fonts/ProximaNovaSemibold-regular.fntdata"/><Relationship Id="rId9" Type="http://schemas.openxmlformats.org/officeDocument/2006/relationships/slide" Target="slides/slide3.xml"/><Relationship Id="rId143" Type="http://schemas.openxmlformats.org/officeDocument/2006/relationships/font" Target="fonts/ProximaNova-regular.fntdata"/><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font" Target="fonts/ProximaNovaExtrabold-bold.fntdata"/><Relationship Id="rId6" Type="http://schemas.openxmlformats.org/officeDocument/2006/relationships/notesMaster" Target="notesMasters/notesMaster1.xml"/><Relationship Id="rId146" Type="http://schemas.openxmlformats.org/officeDocument/2006/relationships/font" Target="fonts/ProximaNova-boldItalic.fntdata"/><Relationship Id="rId7" Type="http://schemas.openxmlformats.org/officeDocument/2006/relationships/slide" Target="slides/slide1.xml"/><Relationship Id="rId145" Type="http://schemas.openxmlformats.org/officeDocument/2006/relationships/font" Target="fonts/ProximaNova-italic.fntdata"/><Relationship Id="rId8" Type="http://schemas.openxmlformats.org/officeDocument/2006/relationships/slide" Target="slides/slide2.xml"/><Relationship Id="rId144" Type="http://schemas.openxmlformats.org/officeDocument/2006/relationships/font" Target="fonts/ProximaNova-bold.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52" Type="http://schemas.openxmlformats.org/officeDocument/2006/relationships/font" Target="fonts/Oswald-bold.fntdata"/><Relationship Id="rId151" Type="http://schemas.openxmlformats.org/officeDocument/2006/relationships/font" Target="fonts/Oswald-regular.fntdata"/></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1-17T02:06:30.786">
    <p:pos x="6000" y="0"/>
    <p:text>Diversify characters in scenarios, as Jake is used earlier in deck.</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goorklU35-8" TargetMode="External"/><Relationship Id="rId3" Type="http://schemas.openxmlformats.org/officeDocument/2006/relationships/hyperlink" Target="http://www.dailymail.co.uk/tvshowbiz/article-4448426/George-Clooney-hitches-iconic-movie-rides-Nespresso-ad.html#v-5675542303302501281"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6HHgzEGwil4" TargetMode="Externa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ooketing.com/about/"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log.hubspot.com/marketing/a-b-testing-experiments-examples" TargetMode="Externa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_lnlElFvVF7IGXqVjkeNMdLK2jSEbw0KxPcBbGV-PTk/edit?usp=sharing" TargetMode="External"/><Relationship Id="rId3" Type="http://schemas.openxmlformats.org/officeDocument/2006/relationships/hyperlink" Target="https://docs.google.com/presentation/d/1TkCqB5lgmfOLS2cStHHtWDNRCAUPc1suQQXOPplqB3M/edit?usp=sharing" TargetMode="Externa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youtube.com/watch?v=BNHR6IQJGZs&amp;feature=emb_logo" TargetMode="External"/><Relationship Id="rId3" Type="http://schemas.openxmlformats.org/officeDocument/2006/relationships/hyperlink" Target="https://moz.com/beginners-guide-to-seo/why-search-engine-marketing-is-necessary"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it.ly/37QCNcu" TargetMode="Externa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bcnews.com/tech/social-media/chase-bank-deletes-monday-motivation-tweet-after-drawing-social-media-n999756"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13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ppt/slides/slide135.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b01f60f71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b01f60f71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536b7d8163_2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36b7d8163_2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Kick it all off with an interesting real-world example of digital marketing.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r>
              <a:rPr lang="en"/>
              <a:t>:</a:t>
            </a:r>
            <a:endParaRPr/>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b="1" lang="en"/>
              <a:t>Link to video: </a:t>
            </a:r>
            <a:r>
              <a:rPr lang="en" u="sng">
                <a:solidFill>
                  <a:srgbClr val="0097A7"/>
                </a:solidFill>
                <a:hlinkClick r:id="rId2">
                  <a:extLst>
                    <a:ext uri="{A12FA001-AC4F-418D-AE19-62706E023703}">
                      <ahyp:hlinkClr val="tx"/>
                    </a:ext>
                  </a:extLst>
                </a:hlinkClick>
              </a:rPr>
              <a:t>https://www.youtube.com/watch?v=goorklU35-8</a:t>
            </a:r>
            <a:endParaRPr>
              <a:solidFill>
                <a:schemeClr val="dk1"/>
              </a:solidFill>
            </a:endParaRPr>
          </a:p>
          <a:p>
            <a:pPr indent="-298450" lvl="0" marL="457200" rtl="0" algn="l">
              <a:spcBef>
                <a:spcPts val="0"/>
              </a:spcBef>
              <a:spcAft>
                <a:spcPts val="0"/>
              </a:spcAft>
              <a:buSzPts val="1100"/>
              <a:buChar char="●"/>
            </a:pPr>
            <a:r>
              <a:rPr lang="en">
                <a:solidFill>
                  <a:schemeClr val="dk1"/>
                </a:solidFill>
              </a:rPr>
              <a:t>If the embedded YouTube video doesn’t work try: </a:t>
            </a:r>
            <a:r>
              <a:rPr lang="en" u="sng">
                <a:solidFill>
                  <a:srgbClr val="0097A7"/>
                </a:solidFill>
                <a:hlinkClick r:id="rId3">
                  <a:extLst>
                    <a:ext uri="{A12FA001-AC4F-418D-AE19-62706E023703}">
                      <ahyp:hlinkClr val="tx"/>
                    </a:ext>
                  </a:extLst>
                </a:hlinkClick>
              </a:rPr>
              <a:t>http://www.dailymail.co.uk/tvshowbiz/article-4448426/George-Clooney-hitches-iconic-movie-rides-Nespresso-ad.html#v-5675542303302501281</a:t>
            </a:r>
            <a:r>
              <a:rPr lang="en">
                <a:solidFill>
                  <a:schemeClr val="dk1"/>
                </a:solidFill>
              </a:rPr>
              <a:t> </a:t>
            </a:r>
            <a:endParaRPr>
              <a:solidFill>
                <a:schemeClr val="dk1"/>
              </a:solidFill>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highlight>
                  <a:srgbClr val="FFDB00"/>
                </a:highlight>
              </a:rPr>
              <a:t>Customize It!</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Replace this with another campaign that demonstrates the impact a successful marketing campaign can have on a business.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a3a0865751_0_1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a3a0865751_0_1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Provide visual examples of good landing pages.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are some things that you notice about these landing pages?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Avoid visual clutter.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Make it simple to read/understand.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Headline.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Subhead.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Visual.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Fill in information.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Two steps could make it more worthwhile (e.g., Trulia).</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Short exercise:</a:t>
            </a:r>
            <a:r>
              <a:rPr lang="en">
                <a:solidFill>
                  <a:schemeClr val="dk1"/>
                </a:solidFill>
              </a:rPr>
              <a:t> Consider what you might add to your own landing page for your project.</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1" name="Shape 1571"/>
        <p:cNvGrpSpPr/>
        <p:nvPr/>
      </p:nvGrpSpPr>
      <p:grpSpPr>
        <a:xfrm>
          <a:off x="0" y="0"/>
          <a:ext cx="0" cy="0"/>
          <a:chOff x="0" y="0"/>
          <a:chExt cx="0" cy="0"/>
        </a:xfrm>
      </p:grpSpPr>
      <p:sp>
        <p:nvSpPr>
          <p:cNvPr id="1572" name="Google Shape;1572;ga3a0865751_0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3" name="Google Shape;1573;ga3a0865751_0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Discuss best practices for putting together a landing page.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rPr b="1" lang="en"/>
              <a:t> </a:t>
            </a:r>
            <a:endParaRPr b="1"/>
          </a:p>
          <a:p>
            <a:pPr indent="-298450" lvl="0" marL="457200" rtl="0" algn="l">
              <a:spcBef>
                <a:spcPts val="0"/>
              </a:spcBef>
              <a:spcAft>
                <a:spcPts val="0"/>
              </a:spcAft>
              <a:buSzPts val="1100"/>
              <a:buChar char="●"/>
            </a:pPr>
            <a:r>
              <a:rPr lang="en"/>
              <a:t>Here are a few things to keep in mind when thinking about creating a landing page.</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a7fb566ee3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a7fb566ee3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45</a:t>
            </a:r>
            <a:r>
              <a:rPr lang="en"/>
              <a:t> minutes</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g536b7d8163_2_12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3" name="Google Shape;1603;g536b7d8163_2_12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lang="en">
                <a:solidFill>
                  <a:schemeClr val="dk1"/>
                </a:solidFill>
              </a:rPr>
              <a:t> Point out the learning objectives (from the beginning of the program) that we’ll be covering in the following section.</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9cdc147202_3_9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9cdc147202_3_9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 </a:t>
            </a:r>
            <a:r>
              <a:rPr lang="en"/>
              <a:t>Introduce where we are in the framework. Acknowledge that we’re jumping to “Optimize results.”</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457200" marR="0" rtl="0" algn="l">
              <a:lnSpc>
                <a:spcPct val="100000"/>
              </a:lnSpc>
              <a:spcBef>
                <a:spcPts val="0"/>
              </a:spcBef>
              <a:spcAft>
                <a:spcPts val="0"/>
              </a:spcAft>
              <a:buNone/>
            </a:pPr>
            <a:r>
              <a:t/>
            </a:r>
            <a:endParaRPr/>
          </a:p>
          <a:p>
            <a:pPr indent="-298450" lvl="0" marL="457200" marR="0" rtl="0" algn="l">
              <a:lnSpc>
                <a:spcPct val="100000"/>
              </a:lnSpc>
              <a:spcBef>
                <a:spcPts val="0"/>
              </a:spcBef>
              <a:spcAft>
                <a:spcPts val="0"/>
              </a:spcAft>
              <a:buClr>
                <a:srgbClr val="000000"/>
              </a:buClr>
              <a:buSzPts val="1100"/>
              <a:buChar char="●"/>
            </a:pPr>
            <a:r>
              <a:rPr lang="en"/>
              <a:t>We unfortunately have a limited amount of time together, so we can’t execute and measure the outcomes of the campaigns we’re planning. </a:t>
            </a:r>
            <a:endParaRPr/>
          </a:p>
          <a:p>
            <a:pPr indent="-298450" lvl="0" marL="457200" marR="0" rtl="0" algn="l">
              <a:lnSpc>
                <a:spcPct val="100000"/>
              </a:lnSpc>
              <a:spcBef>
                <a:spcPts val="0"/>
              </a:spcBef>
              <a:spcAft>
                <a:spcPts val="0"/>
              </a:spcAft>
              <a:buClr>
                <a:schemeClr val="dk1"/>
              </a:buClr>
              <a:buSzPts val="1100"/>
              <a:buChar char="●"/>
            </a:pPr>
            <a:r>
              <a:rPr lang="en"/>
              <a:t>We can, however, discuss what it means to optimize a campaign. </a:t>
            </a:r>
            <a:endParaRPr/>
          </a:p>
          <a:p>
            <a:pPr indent="-298450" lvl="0" marL="457200" marR="0" rtl="0" algn="l">
              <a:lnSpc>
                <a:spcPct val="100000"/>
              </a:lnSpc>
              <a:spcBef>
                <a:spcPts val="0"/>
              </a:spcBef>
              <a:spcAft>
                <a:spcPts val="0"/>
              </a:spcAft>
              <a:buClr>
                <a:srgbClr val="000000"/>
              </a:buClr>
              <a:buSzPts val="1100"/>
              <a:buChar char="●"/>
            </a:pPr>
            <a:r>
              <a:rPr lang="en"/>
              <a:t>However, it’s important to note that, in the real world, you cannot optimize without accurate the collection, measurement, and analysis of results. </a:t>
            </a:r>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4" name="Shape 1644"/>
        <p:cNvGrpSpPr/>
        <p:nvPr/>
      </p:nvGrpSpPr>
      <p:grpSpPr>
        <a:xfrm>
          <a:off x="0" y="0"/>
          <a:ext cx="0" cy="0"/>
          <a:chOff x="0" y="0"/>
          <a:chExt cx="0" cy="0"/>
        </a:xfrm>
      </p:grpSpPr>
      <p:sp>
        <p:nvSpPr>
          <p:cNvPr id="1645" name="Google Shape;1645;g536b7d8163_2_1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6" name="Google Shape;1646;g536b7d8163_2_1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 </a:t>
            </a:r>
            <a:r>
              <a:rPr lang="en"/>
              <a:t>Point out the stage at which we run experiments to optimize.</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457200" marR="0" rtl="0" algn="l">
              <a:lnSpc>
                <a:spcPct val="100000"/>
              </a:lnSpc>
              <a:spcBef>
                <a:spcPts val="0"/>
              </a:spcBef>
              <a:spcAft>
                <a:spcPts val="0"/>
              </a:spcAft>
              <a:buNone/>
            </a:pPr>
            <a:r>
              <a:t/>
            </a:r>
            <a:endParaRPr/>
          </a:p>
          <a:p>
            <a:pPr indent="-298450" lvl="0" marL="457200" marR="0" rtl="0" algn="l">
              <a:lnSpc>
                <a:spcPct val="100000"/>
              </a:lnSpc>
              <a:spcBef>
                <a:spcPts val="0"/>
              </a:spcBef>
              <a:spcAft>
                <a:spcPts val="0"/>
              </a:spcAft>
              <a:buClr>
                <a:srgbClr val="000000"/>
              </a:buClr>
              <a:buSzPts val="1100"/>
              <a:buChar char="●"/>
            </a:pPr>
            <a:r>
              <a:rPr lang="en"/>
              <a:t>Recall that the framework can be broken in half — the planning half and the execution half. </a:t>
            </a:r>
            <a:endParaRPr/>
          </a:p>
          <a:p>
            <a:pPr indent="-298450" lvl="0" marL="457200" marR="0" rtl="0" algn="l">
              <a:lnSpc>
                <a:spcPct val="100000"/>
              </a:lnSpc>
              <a:spcBef>
                <a:spcPts val="0"/>
              </a:spcBef>
              <a:spcAft>
                <a:spcPts val="0"/>
              </a:spcAft>
              <a:buClr>
                <a:schemeClr val="dk1"/>
              </a:buClr>
              <a:buSzPts val="1100"/>
              <a:buChar char="●"/>
            </a:pPr>
            <a:r>
              <a:rPr lang="en"/>
              <a:t>Once we </a:t>
            </a:r>
            <a:r>
              <a:rPr b="1" lang="en"/>
              <a:t>collect</a:t>
            </a:r>
            <a:r>
              <a:rPr lang="en"/>
              <a:t> the results from a campaign, we can </a:t>
            </a:r>
            <a:r>
              <a:rPr b="1" lang="en"/>
              <a:t>review </a:t>
            </a:r>
            <a:r>
              <a:rPr lang="en"/>
              <a:t>what happened, make a </a:t>
            </a:r>
            <a:r>
              <a:rPr b="1" lang="en"/>
              <a:t>change</a:t>
            </a:r>
            <a:r>
              <a:rPr lang="en"/>
              <a:t> in an effort to optimize, and </a:t>
            </a:r>
            <a:r>
              <a:rPr b="1" lang="en"/>
              <a:t>launch </a:t>
            </a:r>
            <a:r>
              <a:rPr lang="en"/>
              <a:t>again. This is the optimization cycle!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8" name="Shape 1688"/>
        <p:cNvGrpSpPr/>
        <p:nvPr/>
      </p:nvGrpSpPr>
      <p:grpSpPr>
        <a:xfrm>
          <a:off x="0" y="0"/>
          <a:ext cx="0" cy="0"/>
          <a:chOff x="0" y="0"/>
          <a:chExt cx="0" cy="0"/>
        </a:xfrm>
      </p:grpSpPr>
      <p:sp>
        <p:nvSpPr>
          <p:cNvPr id="1689" name="Google Shape;1689;g536b7d8163_2_12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0" name="Google Shape;1690;g536b7d8163_2_12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Level set on the definition of optimization.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Optimizing in this context means “maximizing the behavior or action you want from customers.”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its heart, optimization is about data and the insights that the data provides. How can you increase or decrease spend, evaluate channel performance, set up KPIs, execute a media buy, or onboard a new vendor without excellent data insights?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can make optimization easy by running small experiments to help us learn and improve continuously.</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It’s important to be able to analyze your data, figure out what’s going on, and make a recommendation to improve.</a:t>
            </a:r>
            <a:endParaRPr>
              <a:solidFill>
                <a:schemeClr val="dk1"/>
              </a:solidFill>
            </a:endParaRPr>
          </a:p>
          <a:p>
            <a:pPr indent="-298450" lvl="0" marL="457200" marR="0" rtl="0" algn="l">
              <a:spcBef>
                <a:spcPts val="0"/>
              </a:spcBef>
              <a:spcAft>
                <a:spcPts val="0"/>
              </a:spcAft>
              <a:buClr>
                <a:schemeClr val="dk1"/>
              </a:buClr>
              <a:buSzPts val="1100"/>
              <a:buChar char="●"/>
            </a:pPr>
            <a:r>
              <a:rPr lang="en">
                <a:solidFill>
                  <a:schemeClr val="dk1"/>
                </a:solidFill>
              </a:rPr>
              <a:t>Instead of making major sea changes with those improvements, use the experimenter’s framework (which we’ll cover in this section) to strategically change and test specific components.</a:t>
            </a:r>
            <a:endParaRPr>
              <a:solidFill>
                <a:schemeClr val="dk1"/>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g536b7d8163_2_12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7" name="Google Shape;1697;g536b7d8163_2_12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lang="en">
                <a:solidFill>
                  <a:schemeClr val="dk1"/>
                </a:solidFill>
              </a:rPr>
              <a:t> Share an example of experimentation in action.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look at Mountain Dew and its agency-tested ad format assumptions. It created a mobile video spot that was longer.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focus here is more on adopting a culture of experimentation and on the need to experiment in marketing specifically, not as an organization as a whole.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If needed, clarify some of the jargon in this video while it is playing (e.g., “Take our 30 and put it on TrueView” vs. “Take our 30-second TV commercial and put it on YouTube as an ad”).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Source: </a:t>
            </a:r>
            <a:r>
              <a:rPr lang="en" u="sng">
                <a:solidFill>
                  <a:srgbClr val="0097A7"/>
                </a:solidFill>
                <a:hlinkClick r:id="rId2">
                  <a:extLst>
                    <a:ext uri="{A12FA001-AC4F-418D-AE19-62706E023703}">
                      <ahyp:hlinkClr val="tx"/>
                    </a:ext>
                  </a:extLst>
                </a:hlinkClick>
              </a:rPr>
              <a:t>https://www.youtube.com/watch?v=6HHgzEGwil4</a:t>
            </a:r>
            <a:r>
              <a:rPr lang="en">
                <a:solidFill>
                  <a:schemeClr val="dk1"/>
                </a:solidFill>
              </a:rPr>
              <a:t>.</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536b7d8163_2_12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536b7d8163_2_12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P</a:t>
            </a:r>
            <a:r>
              <a:rPr lang="en">
                <a:solidFill>
                  <a:schemeClr val="dk1"/>
                </a:solidFill>
              </a:rPr>
              <a:t>rompt a discussion about the test.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did they test? Why?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did they learn from their test?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Main takeaway: Mountain Dew benefited from testing the theory that “everything on mobile has to be quick.”  The theory proved to be incorrect!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come off of mute and share their responses aloud.</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536b7d8163_2_12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536b7d8163_2_126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Explain how to frame a hypothesis for an experiment.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hypothesis is pretty rigid — in reality, you probably won’t have something this formal, and that’s fine!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key thing here is to identify an objective, select a KPI to ensure you meet that objective, and determine what it is you’ll be testing.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9a88bfca1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9a88bfca1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Summarize why digital marketing is critical to business and therefore a great “skill” to have.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Astha Kalbag, </a:t>
            </a:r>
            <a:r>
              <a:rPr lang="en">
                <a:solidFill>
                  <a:schemeClr val="dk1"/>
                </a:solidFill>
              </a:rPr>
              <a:t>a marketing science expert for Facebook </a:t>
            </a:r>
            <a:r>
              <a:rPr lang="en"/>
              <a:t>deemed one of the </a:t>
            </a:r>
            <a:r>
              <a:rPr lang="en">
                <a:solidFill>
                  <a:schemeClr val="dk1"/>
                </a:solidFill>
              </a:rPr>
              <a:t>“digital marketing thought leaders in Asia,” </a:t>
            </a:r>
            <a:r>
              <a:rPr lang="en"/>
              <a:t>sums up the importance of marketing in one </a:t>
            </a:r>
            <a:r>
              <a:rPr lang="en"/>
              <a:t>sentence</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More about Astha here: </a:t>
            </a:r>
            <a:r>
              <a:rPr lang="en" u="sng">
                <a:solidFill>
                  <a:srgbClr val="0097A7"/>
                </a:solidFill>
                <a:hlinkClick r:id="rId2">
                  <a:extLst>
                    <a:ext uri="{A12FA001-AC4F-418D-AE19-62706E023703}">
                      <ahyp:hlinkClr val="tx"/>
                    </a:ext>
                  </a:extLst>
                </a:hlinkClick>
              </a:rPr>
              <a:t>https://mooketing.com/about/</a:t>
            </a:r>
            <a:r>
              <a:rPr lang="en"/>
              <a: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Customize it!</a:t>
            </a:r>
            <a:r>
              <a:rPr b="1" lang="en">
                <a:solidFill>
                  <a:schemeClr val="dk1"/>
                </a:solidFill>
              </a:rPr>
              <a:t>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Replace this quote with another that speaks to the importance of marketing. We want this quote to inspire students and affirm that they are in the right place, learning a crucial and in-demand skill set. </a:t>
            </a:r>
            <a:endParaRPr/>
          </a:p>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2" name="Shape 1722"/>
        <p:cNvGrpSpPr/>
        <p:nvPr/>
      </p:nvGrpSpPr>
      <p:grpSpPr>
        <a:xfrm>
          <a:off x="0" y="0"/>
          <a:ext cx="0" cy="0"/>
          <a:chOff x="0" y="0"/>
          <a:chExt cx="0" cy="0"/>
        </a:xfrm>
      </p:grpSpPr>
      <p:sp>
        <p:nvSpPr>
          <p:cNvPr id="1723" name="Google Shape;1723;g536b7d8163_2_12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4" name="Google Shape;1724;g536b7d8163_2_12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Walk through a real example of the testing hypothesis.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KPI that Airbnb wanted to improve upon was the number of nights a property was rented. Notice that this is more central to its business than simply measuring revenue (which is the ultimate objective to which the initiative ties). Airbnb does well if the site’s homeowners do well. Thus, for the company to succeed, it needs listed properties to be rented often so that the homeowners will stick around.</a:t>
            </a:r>
            <a:endParaRPr>
              <a:solidFill>
                <a:schemeClr val="dk1"/>
              </a:solidFill>
            </a:endParaRPr>
          </a:p>
          <a:p>
            <a:pPr indent="-298450" lvl="0" marL="457200" rtl="0" algn="l">
              <a:spcBef>
                <a:spcPts val="0"/>
              </a:spcBef>
              <a:spcAft>
                <a:spcPts val="0"/>
              </a:spcAft>
              <a:buClr>
                <a:schemeClr val="dk1"/>
              </a:buClr>
              <a:buSzPts val="1100"/>
              <a:buFont typeface="Proxima Nova"/>
              <a:buChar char="●"/>
            </a:pPr>
            <a:r>
              <a:rPr lang="en">
                <a:solidFill>
                  <a:schemeClr val="dk1"/>
                </a:solidFill>
              </a:rPr>
              <a:t>The company conducted an experiment to find out if taking </a:t>
            </a:r>
            <a:r>
              <a:rPr b="1" lang="en">
                <a:solidFill>
                  <a:schemeClr val="dk1"/>
                </a:solidFill>
              </a:rPr>
              <a:t>professional photographs of the listings </a:t>
            </a:r>
            <a:r>
              <a:rPr lang="en">
                <a:solidFill>
                  <a:schemeClr val="dk1"/>
                </a:solidFill>
              </a:rPr>
              <a:t>would lead to </a:t>
            </a:r>
            <a:r>
              <a:rPr b="1" lang="en">
                <a:solidFill>
                  <a:schemeClr val="dk1"/>
                </a:solidFill>
              </a:rPr>
              <a:t>an increase in</a:t>
            </a:r>
            <a:r>
              <a:rPr b="1" lang="en">
                <a:solidFill>
                  <a:schemeClr val="dk1"/>
                </a:solidFill>
              </a:rPr>
              <a:t> property bookings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Airbnb sent professional photographers to take pictures of certain properties, had the homeowners use those photos in their listings, and then tracked how many nights those properties were booked. It then compared those properties with properties that had not been professionally photographed.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this may seem obvious — that improved photos will lead to better listings and higher rentals — testing and collecting hard data is what a data-driven marketing approach is all about. It’s more disciplined, professional, and structured, and it enables you to make fact-based decisions instead of relying on intuition and assumptions.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results showed that the properties with professional photography </a:t>
            </a:r>
            <a:r>
              <a:rPr i="1" lang="en">
                <a:solidFill>
                  <a:schemeClr val="dk1"/>
                </a:solidFill>
              </a:rPr>
              <a:t>had 2–3 times more bookings!</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ga7fb566ee3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2" name="Google Shape;1732;ga7fb566ee3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Explain the different “levers” that can be pulled to optimize campaigns on different channels.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any given platform, there are certain “levers” that we can pull to optimize a tactic — from creative, to targeting, and more.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levers that you’ll want to pull depend on the goal of the test and what it is you’re ultimately trying to achieve.</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536b7d8163_2_12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536b7d8163_2_12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Identify </a:t>
            </a:r>
            <a:r>
              <a:rPr lang="en">
                <a:solidFill>
                  <a:schemeClr val="dk1"/>
                </a:solidFill>
              </a:rPr>
              <a:t>what components of a marketing tactic can or should be tested.</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real question here is, “What impacts customer behavior?”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a few key variables that are likely to increase your ad’s efficiency. Here’s a handy framework you can use to decide what variable to change: the 40-40-20 rule.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rule says that 40% of the success of a campaign can be attributed to targeting (i.e.</a:t>
            </a:r>
            <a:r>
              <a:rPr lang="en">
                <a:solidFill>
                  <a:schemeClr val="dk1"/>
                </a:solidFill>
              </a:rPr>
              <a:t>,</a:t>
            </a:r>
            <a:r>
              <a:rPr lang="en">
                <a:solidFill>
                  <a:schemeClr val="dk1"/>
                </a:solidFill>
              </a:rPr>
              <a:t> the audience), 40% can be attributed to the offer (i.e., what’s being promoted and how it’s worded), and 20% can be attributed to content (i.e., the visual elements).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Given this rule, your testing efforts should first focus on adjusting a campaign’s target as well as its offer if you want to have maximum impact. You can also test visual elements — many marketers focus on these first because they’re the easiest to see. However, you’ll have less of an effect.</a:t>
            </a:r>
            <a:endParaRPr b="1">
              <a:solidFill>
                <a:schemeClr val="dk1"/>
              </a:solidFill>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9" name="Shape 1759"/>
        <p:cNvGrpSpPr/>
        <p:nvPr/>
      </p:nvGrpSpPr>
      <p:grpSpPr>
        <a:xfrm>
          <a:off x="0" y="0"/>
          <a:ext cx="0" cy="0"/>
          <a:chOff x="0" y="0"/>
          <a:chExt cx="0" cy="0"/>
        </a:xfrm>
      </p:grpSpPr>
      <p:sp>
        <p:nvSpPr>
          <p:cNvPr id="1760" name="Google Shape;1760;g536b7d8163_2_12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1" name="Google Shape;1761;g536b7d8163_2_12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Look at a real example and its data points in order to better understand how to choose what to test.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was a sponsored Facebook post.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a:t>
            </a:r>
            <a:r>
              <a:rPr lang="en">
                <a:solidFill>
                  <a:schemeClr val="dk1"/>
                </a:solidFill>
              </a:rPr>
              <a:t>: Based on these results, what should we test in order to optimize the campaign?</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Possible answers</a:t>
            </a:r>
            <a:r>
              <a:rPr lang="en">
                <a:solidFill>
                  <a:schemeClr val="dk1"/>
                </a:solidFill>
              </a:rPr>
              <a:t>:</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Include an offer/incentive to increase shareability.</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The engagement of the creative: Is the post relevant to the user, not only from a personal but also a cultural perspective? (Think of Slim Jim tapping into the meme culture so successfully.) Does it stand out from the feed, not only to stop the user’s thumb but also to prompt them to share?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800"/>
              </a:highlight>
            </a:endParaRPr>
          </a:p>
          <a:p>
            <a:pPr indent="-298450" lvl="0" marL="457200" rtl="0" algn="l">
              <a:spcBef>
                <a:spcPts val="0"/>
              </a:spcBef>
              <a:spcAft>
                <a:spcPts val="0"/>
              </a:spcAft>
              <a:buClr>
                <a:schemeClr val="dk1"/>
              </a:buClr>
              <a:buSzPts val="1100"/>
              <a:buChar char="●"/>
            </a:pPr>
            <a:r>
              <a:rPr lang="en">
                <a:solidFill>
                  <a:schemeClr val="dk1"/>
                </a:solidFill>
              </a:rPr>
              <a:t>Have students unmute themselves to share their responses aloud with the group or have them share via text in the chat.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536b7d8163_2_12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1" name="Google Shape;1771;g536b7d8163_2_12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Look at a real example and its data points in order to better understand testing decisions.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was a banner ad.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a:t>
            </a:r>
            <a:r>
              <a:rPr lang="en">
                <a:solidFill>
                  <a:schemeClr val="dk1"/>
                </a:solidFill>
              </a:rPr>
              <a:t>: Based on these results, what should we test in order to optimize the campaign?</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Possible answers</a:t>
            </a:r>
            <a:r>
              <a:rPr lang="en">
                <a:solidFill>
                  <a:schemeClr val="dk1"/>
                </a:solidFill>
              </a:rPr>
              <a:t>:</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Where is the ad driving people that’s causing them to bounce? We could test the destination and attempt to make that destination connect more effectively with the ad. The ad is clearly meeting its KPI, but it’s resulting in a very expensive, negative user experience.</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If we decide to test the creative, we should consider testing the CTA copy.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800"/>
              </a:highlight>
            </a:endParaRPr>
          </a:p>
          <a:p>
            <a:pPr indent="-298450" lvl="0" marL="457200" rtl="0" algn="l">
              <a:spcBef>
                <a:spcPts val="0"/>
              </a:spcBef>
              <a:spcAft>
                <a:spcPts val="0"/>
              </a:spcAft>
              <a:buClr>
                <a:schemeClr val="dk1"/>
              </a:buClr>
              <a:buSzPts val="1100"/>
              <a:buChar char="●"/>
            </a:pPr>
            <a:r>
              <a:rPr lang="en">
                <a:solidFill>
                  <a:schemeClr val="dk1"/>
                </a:solidFill>
              </a:rPr>
              <a:t>Have students unmute themselves and share their responses aloud with the group, or have them share responses via text in the chat.</a:t>
            </a:r>
            <a:endParaRPr>
              <a:solidFill>
                <a:schemeClr val="dk1"/>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9" name="Shape 1779"/>
        <p:cNvGrpSpPr/>
        <p:nvPr/>
      </p:nvGrpSpPr>
      <p:grpSpPr>
        <a:xfrm>
          <a:off x="0" y="0"/>
          <a:ext cx="0" cy="0"/>
          <a:chOff x="0" y="0"/>
          <a:chExt cx="0" cy="0"/>
        </a:xfrm>
      </p:grpSpPr>
      <p:sp>
        <p:nvSpPr>
          <p:cNvPr id="1780" name="Google Shape;1780;g9b01f60f71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1" name="Google Shape;1781;g9b01f60f71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Discuss the major differences between A/B and multivariate testing and use cases for each.</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Add any other best practices or key differences between the two test types that you have in mind.</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A/B tests</a:t>
            </a:r>
            <a:r>
              <a:rPr lang="en">
                <a:solidFill>
                  <a:schemeClr val="dk1"/>
                </a:solidFill>
              </a:rPr>
              <a: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Pick a single variable to change.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Create two or more versions of that variable and change nothing else.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Easier and faster than multivariate testing</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Multivariate test</a:t>
            </a:r>
            <a:r>
              <a:rPr lang="en">
                <a:solidFill>
                  <a:schemeClr val="dk1"/>
                </a:solidFill>
              </a:rPr>
              <a: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Create two or more versions of each variable.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results can be more difficult to interpret than an A/B test but are also more impactful.</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8" name="Shape 1788"/>
        <p:cNvGrpSpPr/>
        <p:nvPr/>
      </p:nvGrpSpPr>
      <p:grpSpPr>
        <a:xfrm>
          <a:off x="0" y="0"/>
          <a:ext cx="0" cy="0"/>
          <a:chOff x="0" y="0"/>
          <a:chExt cx="0" cy="0"/>
        </a:xfrm>
      </p:grpSpPr>
      <p:sp>
        <p:nvSpPr>
          <p:cNvPr id="1789" name="Google Shape;1789;g536b7d8163_2_12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0" name="Google Shape;1790;g536b7d8163_2_12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a:t>
            </a:r>
            <a:r>
              <a:rPr lang="en"/>
              <a:t> Provide an example of A/B testing in action. </a:t>
            </a:r>
            <a:endParaRPr/>
          </a:p>
          <a:p>
            <a:pPr indent="0" lvl="0" marL="0" rtl="0" algn="l">
              <a:lnSpc>
                <a:spcPct val="100000"/>
              </a:lnSpc>
              <a:spcBef>
                <a:spcPts val="0"/>
              </a:spcBef>
              <a:spcAft>
                <a:spcPts val="0"/>
              </a:spcAft>
              <a:buClr>
                <a:schemeClr val="dk1"/>
              </a:buClr>
              <a:buSzPts val="1100"/>
              <a:buFont typeface="Arial"/>
              <a:buNone/>
            </a:pPr>
            <a:r>
              <a:t/>
            </a:r>
            <a:endParaRPr/>
          </a:p>
          <a:p>
            <a:pPr indent="0" lvl="0" marL="0" rtl="0" algn="l">
              <a:lnSpc>
                <a:spcPct val="100000"/>
              </a:lnSpc>
              <a:spcBef>
                <a:spcPts val="0"/>
              </a:spcBef>
              <a:spcAft>
                <a:spcPts val="0"/>
              </a:spcAft>
              <a:buClr>
                <a:schemeClr val="dk1"/>
              </a:buClr>
              <a:buSzPts val="1100"/>
              <a:buFont typeface="Arial"/>
              <a:buNone/>
            </a:pPr>
            <a:r>
              <a:rPr b="1" lang="en"/>
              <a:t>TALKING POINTS:</a:t>
            </a:r>
            <a:endParaRPr b="1"/>
          </a:p>
          <a:p>
            <a:pPr indent="0" lvl="0" marL="0" rtl="0" algn="l">
              <a:lnSpc>
                <a:spcPct val="100000"/>
              </a:lnSpc>
              <a:spcBef>
                <a:spcPts val="0"/>
              </a:spcBef>
              <a:spcAft>
                <a:spcPts val="0"/>
              </a:spcAft>
              <a:buClr>
                <a:schemeClr val="dk1"/>
              </a:buClr>
              <a:buSzPts val="1100"/>
              <a:buFont typeface="Arial"/>
              <a:buNone/>
            </a:pPr>
            <a:r>
              <a:t/>
            </a:r>
            <a:endParaRPr b="1"/>
          </a:p>
          <a:p>
            <a:pPr indent="-298450" lvl="0" marL="457200" rtl="0" algn="l">
              <a:lnSpc>
                <a:spcPct val="100000"/>
              </a:lnSpc>
              <a:spcBef>
                <a:spcPts val="0"/>
              </a:spcBef>
              <a:spcAft>
                <a:spcPts val="0"/>
              </a:spcAft>
              <a:buClr>
                <a:srgbClr val="000000"/>
              </a:buClr>
              <a:buSzPts val="1100"/>
              <a:buChar char="●"/>
            </a:pPr>
            <a:r>
              <a:rPr lang="en"/>
              <a:t>On most landing pages, marketers typically ask users for an email address to deliver their content offers.</a:t>
            </a:r>
            <a:endParaRPr/>
          </a:p>
          <a:p>
            <a:pPr indent="-298450" lvl="0" marL="457200" rtl="0" algn="l">
              <a:lnSpc>
                <a:spcPct val="100000"/>
              </a:lnSpc>
              <a:spcBef>
                <a:spcPts val="0"/>
              </a:spcBef>
              <a:spcAft>
                <a:spcPts val="0"/>
              </a:spcAft>
              <a:buClr>
                <a:srgbClr val="000000"/>
              </a:buClr>
              <a:buSzPts val="1100"/>
              <a:buChar char="●"/>
            </a:pPr>
            <a:r>
              <a:rPr lang="en"/>
              <a:t>However, Unbounce decided to test whether customers would prefer to give an email address or simply tweet about a product.</a:t>
            </a:r>
            <a:endParaRPr/>
          </a:p>
          <a:p>
            <a:pPr indent="-298450" lvl="0" marL="457200" rtl="0" algn="l">
              <a:lnSpc>
                <a:spcPct val="100000"/>
              </a:lnSpc>
              <a:spcBef>
                <a:spcPts val="0"/>
              </a:spcBef>
              <a:spcAft>
                <a:spcPts val="0"/>
              </a:spcAft>
              <a:buClr>
                <a:srgbClr val="000000"/>
              </a:buClr>
              <a:buSzPts val="1100"/>
              <a:buChar char="●"/>
            </a:pPr>
            <a:r>
              <a:rPr lang="en"/>
              <a:t>Both options have pros and cons for the company. Asking for an email address means your company can build a list of potential prospects, while asking people to tweet can build viral momentum and increase social exposure.</a:t>
            </a:r>
            <a:endParaRPr/>
          </a:p>
          <a:p>
            <a:pPr indent="-298450" lvl="0" marL="457200" rtl="0" algn="l">
              <a:lnSpc>
                <a:spcPct val="100000"/>
              </a:lnSpc>
              <a:spcBef>
                <a:spcPts val="0"/>
              </a:spcBef>
              <a:spcAft>
                <a:spcPts val="0"/>
              </a:spcAft>
              <a:buClr>
                <a:srgbClr val="000000"/>
              </a:buClr>
              <a:buSzPts val="1100"/>
              <a:buChar char="●"/>
            </a:pPr>
            <a:r>
              <a:rPr lang="en"/>
              <a:t>The first landing page in this A/B test asked users to give their email address in exchange for an eBook.</a:t>
            </a:r>
            <a:endParaRPr/>
          </a:p>
          <a:p>
            <a:pPr indent="-298450" lvl="0" marL="457200" rtl="0" algn="l">
              <a:lnSpc>
                <a:spcPct val="100000"/>
              </a:lnSpc>
              <a:spcBef>
                <a:spcPts val="0"/>
              </a:spcBef>
              <a:spcAft>
                <a:spcPts val="0"/>
              </a:spcAft>
              <a:buClr>
                <a:srgbClr val="000000"/>
              </a:buClr>
              <a:buSzPts val="1100"/>
              <a:buChar char="●"/>
            </a:pPr>
            <a:r>
              <a:rPr lang="en"/>
              <a:t>The second landing page asked users to send a tweet in exchange for the eBook.</a:t>
            </a:r>
            <a:endParaRPr/>
          </a:p>
          <a:p>
            <a:pPr indent="-298450" lvl="0" marL="457200" rtl="0" algn="l">
              <a:lnSpc>
                <a:spcPct val="100000"/>
              </a:lnSpc>
              <a:spcBef>
                <a:spcPts val="0"/>
              </a:spcBef>
              <a:spcAft>
                <a:spcPts val="0"/>
              </a:spcAft>
              <a:buClr>
                <a:srgbClr val="000000"/>
              </a:buClr>
              <a:buSzPts val="1100"/>
              <a:buChar char="●"/>
            </a:pPr>
            <a:r>
              <a:rPr lang="en"/>
              <a:t>Overall, people far preferred providing an email address. In the end, the email landing page had a 24% conversion lift.</a:t>
            </a:r>
            <a:endParaRPr/>
          </a:p>
          <a:p>
            <a:pPr indent="0" lvl="0" marL="0" rtl="0" algn="l">
              <a:lnSpc>
                <a:spcPct val="100000"/>
              </a:lnSpc>
              <a:spcBef>
                <a:spcPts val="0"/>
              </a:spcBef>
              <a:spcAft>
                <a:spcPts val="0"/>
              </a:spcAft>
              <a:buNone/>
            </a:pPr>
            <a:r>
              <a:t/>
            </a:r>
            <a:endParaRPr/>
          </a:p>
          <a:p>
            <a:pPr indent="0" lvl="0" marL="0" rtl="0" algn="l">
              <a:spcBef>
                <a:spcPts val="0"/>
              </a:spcBef>
              <a:spcAft>
                <a:spcPts val="0"/>
              </a:spcAft>
              <a:buNone/>
            </a:pPr>
            <a:r>
              <a:rPr b="1" lang="en">
                <a:solidFill>
                  <a:schemeClr val="dk1"/>
                </a:solidFill>
              </a:rPr>
              <a:t>Source: </a:t>
            </a:r>
            <a:r>
              <a:rPr lang="en" u="sng">
                <a:solidFill>
                  <a:schemeClr val="hlink"/>
                </a:solidFill>
                <a:hlinkClick r:id="rId2"/>
              </a:rPr>
              <a:t>https://blog.hubspot.com/marketing/a-b-testing-experiments-examples</a:t>
            </a:r>
            <a:r>
              <a:rPr lang="en"/>
              <a: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highlight>
                  <a:srgbClr val="FFDB00"/>
                </a:highlight>
              </a:rPr>
              <a:t>Customize it!</a:t>
            </a:r>
            <a:r>
              <a:rPr lang="en"/>
              <a:t>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Replace this real case with another example that demonstrates an A/B test, what was tested, and the results of that test.</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1" name="Shape 1801"/>
        <p:cNvGrpSpPr/>
        <p:nvPr/>
      </p:nvGrpSpPr>
      <p:grpSpPr>
        <a:xfrm>
          <a:off x="0" y="0"/>
          <a:ext cx="0" cy="0"/>
          <a:chOff x="0" y="0"/>
          <a:chExt cx="0" cy="0"/>
        </a:xfrm>
      </p:grpSpPr>
      <p:sp>
        <p:nvSpPr>
          <p:cNvPr id="1802" name="Google Shape;1802;g536b7d8163_2_12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3" name="Google Shape;1803;g536b7d8163_2_12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Review some final tips and tricks for testing.</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Pick one (and only one) KPI toward which to optimize.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Aim for 7–14 days of data collection in order to collect sufficient data to inform any decision-making.</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Change one thing at a time. Yes, we know that we talked about multivariate testing, but start with A/B testing, changing just one thing at a time.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Check for scale. Do you have enough spend/scale to get the volume of data you need in order to make the test valid?</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Document everything.</a:t>
            </a:r>
            <a:endParaRPr>
              <a:solidFill>
                <a:schemeClr val="dk1"/>
              </a:solidFill>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0" name="Shape 1810"/>
        <p:cNvGrpSpPr/>
        <p:nvPr/>
      </p:nvGrpSpPr>
      <p:grpSpPr>
        <a:xfrm>
          <a:off x="0" y="0"/>
          <a:ext cx="0" cy="0"/>
          <a:chOff x="0" y="0"/>
          <a:chExt cx="0" cy="0"/>
        </a:xfrm>
      </p:grpSpPr>
      <p:sp>
        <p:nvSpPr>
          <p:cNvPr id="1811" name="Google Shape;1811;g536b7d8163_2_12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2" name="Google Shape;1812;g536b7d8163_2_12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8" name="Shape 1818"/>
        <p:cNvGrpSpPr/>
        <p:nvPr/>
      </p:nvGrpSpPr>
      <p:grpSpPr>
        <a:xfrm>
          <a:off x="0" y="0"/>
          <a:ext cx="0" cy="0"/>
          <a:chOff x="0" y="0"/>
          <a:chExt cx="0" cy="0"/>
        </a:xfrm>
      </p:grpSpPr>
      <p:sp>
        <p:nvSpPr>
          <p:cNvPr id="1819" name="Google Shape;1819;g536b7d8163_2_1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0" name="Google Shape;1820;g536b7d8163_2_1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Walk through how to test an actual marketing tactic.</a:t>
            </a:r>
            <a:endParaRPr>
              <a:solidFill>
                <a:schemeClr val="dk1"/>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TEACHING TIPS:</a:t>
            </a:r>
            <a:br>
              <a:rPr b="1" lang="en">
                <a:solidFill>
                  <a:schemeClr val="dk1"/>
                </a:solidFill>
              </a:rPr>
            </a:b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Refer to previous hidden slide for instructions.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Set up individual breakout rooms for students to work together in small groups (like at tables in person). Screenshot this slide and post it in the Slack channel before opening the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stating: “Start to wrap up your discussions. Rooms will close in one minute!”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Move around from breakout room to breakout room to effectively “walk around the classroom.”</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Have students either take themselves off mute and share their responses aloud or share them in the chat.</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9cdc147202_3_2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9cdc147202_3_2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2" name="Shape 1832"/>
        <p:cNvGrpSpPr/>
        <p:nvPr/>
      </p:nvGrpSpPr>
      <p:grpSpPr>
        <a:xfrm>
          <a:off x="0" y="0"/>
          <a:ext cx="0" cy="0"/>
          <a:chOff x="0" y="0"/>
          <a:chExt cx="0" cy="0"/>
        </a:xfrm>
      </p:grpSpPr>
      <p:sp>
        <p:nvSpPr>
          <p:cNvPr id="1833" name="Google Shape;1833;gb19a07939d_1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4" name="Google Shape;1834;gb19a07939d_1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students a chance to share the work they’ve accomplished throughout the day.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b161a0ee3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3" name="Google Shape;1843;gb161a0ee3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b161a0ee3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b161a0ee3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 </a:t>
            </a:r>
            <a:r>
              <a:rPr lang="en"/>
              <a:t>Emphasize the importance of digital marketing.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t/>
            </a:r>
            <a:endParaRPr b="1"/>
          </a:p>
          <a:p>
            <a:pPr indent="-298450" lvl="0" marL="457200" rtl="0" algn="l">
              <a:spcBef>
                <a:spcPts val="0"/>
              </a:spcBef>
              <a:spcAft>
                <a:spcPts val="0"/>
              </a:spcAft>
              <a:buSzPts val="1100"/>
              <a:buChar char="●"/>
            </a:pPr>
            <a:r>
              <a:rPr lang="en"/>
              <a:t>In the past, digital marketing was seen as an afterthought and digital marketers a side team. Some organizations still operate in that way; a digital person or team acts as an “add-on” to the overall strategy of the “traditional” marketers. That, however, is becoming increasingly rare, and you wouldn’t see that in any digitally native organization. </a:t>
            </a:r>
            <a:endParaRPr/>
          </a:p>
          <a:p>
            <a:pPr indent="-298450" lvl="0" marL="457200" rtl="0" algn="l">
              <a:spcBef>
                <a:spcPts val="0"/>
              </a:spcBef>
              <a:spcAft>
                <a:spcPts val="0"/>
              </a:spcAft>
              <a:buSzPts val="1100"/>
              <a:buChar char="●"/>
            </a:pPr>
            <a:r>
              <a:rPr lang="en"/>
              <a:t>In the past, the “digital” team would take up just one seat at the table, if they got a seat at all.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7" name="Shape 1857"/>
        <p:cNvGrpSpPr/>
        <p:nvPr/>
      </p:nvGrpSpPr>
      <p:grpSpPr>
        <a:xfrm>
          <a:off x="0" y="0"/>
          <a:ext cx="0" cy="0"/>
          <a:chOff x="0" y="0"/>
          <a:chExt cx="0" cy="0"/>
        </a:xfrm>
      </p:grpSpPr>
      <p:sp>
        <p:nvSpPr>
          <p:cNvPr id="1858" name="Google Shape;1858;gb161a0ee3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9" name="Google Shape;1859;gb161a0ee3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Emphasize the importance of digital marketing.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rPr b="1" lang="en"/>
              <a:t> </a:t>
            </a:r>
            <a:endParaRPr b="1"/>
          </a:p>
          <a:p>
            <a:pPr indent="-298450" lvl="0" marL="457200" rtl="0" algn="l">
              <a:spcBef>
                <a:spcPts val="0"/>
              </a:spcBef>
              <a:spcAft>
                <a:spcPts val="0"/>
              </a:spcAft>
              <a:buSzPts val="1100"/>
              <a:buChar char="●"/>
            </a:pPr>
            <a:r>
              <a:rPr lang="en"/>
              <a:t>It is estimated that the digital advertising spending worldwide in 2019 amounted to 325 billion U.S. dollars, and, after a drop in 2020 due to coronavirus-related market issues, it will grow to 389 billion dollars in 2021.</a:t>
            </a:r>
            <a:endParaRPr/>
          </a:p>
          <a:p>
            <a:pPr indent="-298450" lvl="0" marL="457200" rtl="0" algn="l">
              <a:spcBef>
                <a:spcPts val="0"/>
              </a:spcBef>
              <a:spcAft>
                <a:spcPts val="0"/>
              </a:spcAft>
              <a:buSzPts val="1100"/>
              <a:buChar char="●"/>
            </a:pPr>
            <a:r>
              <a:rPr lang="en"/>
              <a:t>Global advertising spending has been consistently increasing since 2010 and is forecasted to reach nearly 548 billion U.S. dollars in 2017. </a:t>
            </a:r>
            <a:r>
              <a:rPr lang="en"/>
              <a:t>Due to advances in technology and consumer preferences, not all mediums are as heavily invested in it as others. As of 2016, television was still considered the most important medium for advertisers, accounting for an estimated 35.5% of total media ad spend in 2016.</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b19a07939d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b19a07939d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Facilitate an open discussion to debrief on the previous activity and recap the entire day.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final questions do students have? Have them ask you any remaining questions now.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DB00"/>
                </a:highlight>
              </a:rPr>
              <a:t>For remote classrooms</a:t>
            </a: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Invite students to come off mute or take a screenshot of this slide, drop it in the Slack channel, and ask them to thread their responses.</a:t>
            </a:r>
            <a:endParaRPr>
              <a:solidFill>
                <a:schemeClr val="dk1"/>
              </a:solidFill>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4" name="Shape 1874"/>
        <p:cNvGrpSpPr/>
        <p:nvPr/>
      </p:nvGrpSpPr>
      <p:grpSpPr>
        <a:xfrm>
          <a:off x="0" y="0"/>
          <a:ext cx="0" cy="0"/>
          <a:chOff x="0" y="0"/>
          <a:chExt cx="0" cy="0"/>
        </a:xfrm>
      </p:grpSpPr>
      <p:sp>
        <p:nvSpPr>
          <p:cNvPr id="1875" name="Google Shape;1875;gb19a07939d_1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6" name="Google Shape;1876;gb19a07939d_1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TEACHING TIPS: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Share any final thoughts here and encourage students to stay in touch with the GA community. </a:t>
            </a:r>
            <a:endParaRPr b="1">
              <a:solidFill>
                <a:schemeClr val="dk1"/>
              </a:solidFill>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gae70617d77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4" name="Google Shape;1884;gae70617d77_0_6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1" name="Shape 1891"/>
        <p:cNvGrpSpPr/>
        <p:nvPr/>
      </p:nvGrpSpPr>
      <p:grpSpPr>
        <a:xfrm>
          <a:off x="0" y="0"/>
          <a:ext cx="0" cy="0"/>
          <a:chOff x="0" y="0"/>
          <a:chExt cx="0" cy="0"/>
        </a:xfrm>
      </p:grpSpPr>
      <p:sp>
        <p:nvSpPr>
          <p:cNvPr id="1892" name="Google Shape;1892;gae70617d77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3" name="Google Shape;1893;gae70617d77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6" name="Shape 1896"/>
        <p:cNvGrpSpPr/>
        <p:nvPr/>
      </p:nvGrpSpPr>
      <p:grpSpPr>
        <a:xfrm>
          <a:off x="0" y="0"/>
          <a:ext cx="0" cy="0"/>
          <a:chOff x="0" y="0"/>
          <a:chExt cx="0" cy="0"/>
        </a:xfrm>
      </p:grpSpPr>
      <p:sp>
        <p:nvSpPr>
          <p:cNvPr id="1897" name="Google Shape;1897;gae70617d77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ae70617d77_0_6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a:solidFill>
                  <a:schemeClr val="dk1"/>
                </a:solidFill>
              </a:rPr>
              <a:t>Instructions for use: </a:t>
            </a:r>
            <a:endParaRPr>
              <a:solidFill>
                <a:schemeClr val="dk1"/>
              </a:solidFill>
            </a:endParaRPr>
          </a:p>
          <a:p>
            <a:pPr indent="-298450" lvl="0" marL="457200" rtl="0" algn="l">
              <a:spcBef>
                <a:spcPts val="0"/>
              </a:spcBef>
              <a:spcAft>
                <a:spcPts val="0"/>
              </a:spcAft>
              <a:buClr>
                <a:schemeClr val="dk1"/>
              </a:buClr>
              <a:buSzPts val="1100"/>
              <a:buFont typeface="Arial"/>
              <a:buChar char="●"/>
            </a:pPr>
            <a:r>
              <a:rPr lang="en">
                <a:solidFill>
                  <a:schemeClr val="dk1"/>
                </a:solidFill>
              </a:rPr>
              <a:t>Replace all bracketed “[ ]” text with your name (in the yellow highlighted text) and in the URL in the red box (i.e. ga.co/YourName)</a:t>
            </a:r>
            <a:endParaRPr>
              <a:solidFill>
                <a:schemeClr val="dk1"/>
              </a:solidFill>
            </a:endParaRPr>
          </a:p>
          <a:p>
            <a:pPr indent="-298450" lvl="1" marL="914400" rtl="0" algn="l">
              <a:spcBef>
                <a:spcPts val="1000"/>
              </a:spcBef>
              <a:spcAft>
                <a:spcPts val="0"/>
              </a:spcAft>
              <a:buClr>
                <a:schemeClr val="dk1"/>
              </a:buClr>
              <a:buSzPts val="1100"/>
              <a:buFont typeface="Arial"/>
              <a:buChar char="○"/>
            </a:pPr>
            <a:r>
              <a:rPr lang="en">
                <a:solidFill>
                  <a:schemeClr val="dk1"/>
                </a:solidFill>
              </a:rPr>
              <a:t>Reach out to your GA point of contact to have a ga.co short link created for you. </a:t>
            </a:r>
            <a:endParaRPr>
              <a:solidFill>
                <a:schemeClr val="dk1"/>
              </a:solidFill>
            </a:endParaRPr>
          </a:p>
          <a:p>
            <a:pPr indent="-298450" lvl="0" marL="457200" rtl="0" algn="l">
              <a:spcBef>
                <a:spcPts val="1000"/>
              </a:spcBef>
              <a:spcAft>
                <a:spcPts val="0"/>
              </a:spcAft>
              <a:buClr>
                <a:schemeClr val="dk1"/>
              </a:buClr>
              <a:buSzPts val="1100"/>
              <a:buFont typeface="Arial"/>
              <a:buChar char="●"/>
            </a:pPr>
            <a:r>
              <a:rPr lang="en">
                <a:solidFill>
                  <a:schemeClr val="dk1"/>
                </a:solidFill>
              </a:rPr>
              <a:t>Right-click on circle labeled “Your photo” and select ‘Replace image’ &gt; Upload from computer. Select your desired photo from your computer and click ‘Open’.</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gae70617d77_0_6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6" name="Google Shape;1906;gae70617d77_0_626: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1000"/>
              </a:spcAft>
              <a:buClr>
                <a:schemeClr val="dk1"/>
              </a:buClr>
              <a:buSzPts val="1100"/>
              <a:buFont typeface="Arial"/>
              <a:buChar char="●"/>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9cdc147202_3_2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9cdc147202_3_2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Introduce the in-class project.</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General Assembly is all about providing hands-on learning opportunities.</a:t>
            </a:r>
            <a:endParaRPr/>
          </a:p>
          <a:p>
            <a:pPr indent="-298450" lvl="0" marL="457200" rtl="0" algn="l">
              <a:spcBef>
                <a:spcPts val="0"/>
              </a:spcBef>
              <a:spcAft>
                <a:spcPts val="0"/>
              </a:spcAft>
              <a:buSzPts val="1100"/>
              <a:buChar char="●"/>
            </a:pPr>
            <a:r>
              <a:rPr lang="en"/>
              <a:t>This project will give you an opportunity to practice and apply what you learn in each section, share your plans, and get feedback from each other and from me.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Send the </a:t>
            </a:r>
            <a:r>
              <a:rPr lang="en" u="sng">
                <a:solidFill>
                  <a:srgbClr val="0097A7"/>
                </a:solidFill>
                <a:hlinkClick r:id="rId2">
                  <a:extLst>
                    <a:ext uri="{A12FA001-AC4F-418D-AE19-62706E023703}">
                      <ahyp:hlinkClr val="tx"/>
                    </a:ext>
                  </a:extLst>
                </a:hlinkClick>
              </a:rPr>
              <a:t>link</a:t>
            </a:r>
            <a:r>
              <a:rPr lang="en">
                <a:solidFill>
                  <a:schemeClr val="dk1"/>
                </a:solidFill>
              </a:rPr>
              <a:t> to the scenario prompts for s</a:t>
            </a:r>
            <a:r>
              <a:rPr lang="en"/>
              <a:t>tudents who are not using the company/product they work for.</a:t>
            </a:r>
            <a:endParaRPr/>
          </a:p>
          <a:p>
            <a:pPr indent="-298450" lvl="0" marL="457200" rtl="0" algn="l">
              <a:spcBef>
                <a:spcPts val="0"/>
              </a:spcBef>
              <a:spcAft>
                <a:spcPts val="0"/>
              </a:spcAft>
              <a:buSzPts val="1100"/>
              <a:buChar char="●"/>
            </a:pPr>
            <a:r>
              <a:rPr lang="en"/>
              <a:t>Send the </a:t>
            </a:r>
            <a:r>
              <a:rPr lang="en" u="sng">
                <a:solidFill>
                  <a:schemeClr val="hlink"/>
                </a:solidFill>
                <a:hlinkClick r:id="rId3"/>
              </a:rPr>
              <a:t>link</a:t>
            </a:r>
            <a:r>
              <a:rPr lang="en"/>
              <a:t> to the Campaign Plan Worksheet featured in the slide above. Alternatively, students can use a printed version.</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3" name="Shape 1913"/>
        <p:cNvGrpSpPr/>
        <p:nvPr/>
      </p:nvGrpSpPr>
      <p:grpSpPr>
        <a:xfrm>
          <a:off x="0" y="0"/>
          <a:ext cx="0" cy="0"/>
          <a:chOff x="0" y="0"/>
          <a:chExt cx="0" cy="0"/>
        </a:xfrm>
      </p:grpSpPr>
      <p:sp>
        <p:nvSpPr>
          <p:cNvPr id="1914" name="Google Shape;1914;gae70617d77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5" name="Google Shape;1915;gae70617d77_0_6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solidFill>
                <a:schemeClr val="dk1"/>
              </a:solidFill>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ae70617d77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4" name="Google Shape;1924;gae70617d77_0_6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solidFill>
                <a:schemeClr val="dk1"/>
              </a:solidFill>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ae70617d77_0_6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3" name="Google Shape;1933;gae70617d77_0_65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1000"/>
              </a:spcAft>
              <a:buClr>
                <a:schemeClr val="dk1"/>
              </a:buClr>
              <a:buSzPts val="1100"/>
              <a:buFont typeface="Arial"/>
              <a:buChar char="●"/>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0" name="Shape 1940"/>
        <p:cNvGrpSpPr/>
        <p:nvPr/>
      </p:nvGrpSpPr>
      <p:grpSpPr>
        <a:xfrm>
          <a:off x="0" y="0"/>
          <a:ext cx="0" cy="0"/>
          <a:chOff x="0" y="0"/>
          <a:chExt cx="0" cy="0"/>
        </a:xfrm>
      </p:grpSpPr>
      <p:sp>
        <p:nvSpPr>
          <p:cNvPr id="1941" name="Google Shape;1941;gae70617d77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ae70617d77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5" name="Shape 1955"/>
        <p:cNvGrpSpPr/>
        <p:nvPr/>
      </p:nvGrpSpPr>
      <p:grpSpPr>
        <a:xfrm>
          <a:off x="0" y="0"/>
          <a:ext cx="0" cy="0"/>
          <a:chOff x="0" y="0"/>
          <a:chExt cx="0" cy="0"/>
        </a:xfrm>
      </p:grpSpPr>
      <p:sp>
        <p:nvSpPr>
          <p:cNvPr id="1956" name="Google Shape;1956;gae70617d77_0_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7" name="Google Shape;1957;gae70617d77_0_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a7fb566ee3_0_5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a7fb566ee3_0_5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All of these have similar things in common as big brands: branding, value, and telling a story!</a:t>
            </a:r>
            <a:endParaRPr/>
          </a:p>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3" name="Shape 1973"/>
        <p:cNvGrpSpPr/>
        <p:nvPr/>
      </p:nvGrpSpPr>
      <p:grpSpPr>
        <a:xfrm>
          <a:off x="0" y="0"/>
          <a:ext cx="0" cy="0"/>
          <a:chOff x="0" y="0"/>
          <a:chExt cx="0" cy="0"/>
        </a:xfrm>
      </p:grpSpPr>
      <p:sp>
        <p:nvSpPr>
          <p:cNvPr id="1974" name="Google Shape;1974;gb0a46ab96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b0a46ab96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TALKING POINTS</a:t>
            </a:r>
            <a:r>
              <a:rPr lang="en"/>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All of these have multiple things in common: There’s strong branding, they share their value in every single post, and there’s a clear action intended from the user (e.g, like, click, etc.).</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aa9142df9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aa9142df9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Duration: </a:t>
            </a:r>
            <a:r>
              <a:rPr lang="en">
                <a:solidFill>
                  <a:schemeClr val="dk1"/>
                </a:solidFill>
              </a:rPr>
              <a:t>60 minutes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9cdc147202_3_1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9cdc147202_3_19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in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536b7d8163_2_15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536b7d8163_2_15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Help students realize just how many decisions </a:t>
            </a:r>
            <a:r>
              <a:rPr lang="en"/>
              <a:t>go into a marketing strategy.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There are a lot of decisions that go into any given marketing campaign. </a:t>
            </a:r>
            <a:endParaRPr b="1"/>
          </a:p>
          <a:p>
            <a:pPr indent="-298450" lvl="0" marL="914400" rtl="0" algn="l">
              <a:spcBef>
                <a:spcPts val="0"/>
              </a:spcBef>
              <a:spcAft>
                <a:spcPts val="0"/>
              </a:spcAft>
              <a:buSzPts val="1100"/>
              <a:buFont typeface="Proxima Nova"/>
              <a:buAutoNum type="arabicPeriod"/>
            </a:pPr>
            <a:r>
              <a:rPr b="1" lang="en"/>
              <a:t>What are they marketing? </a:t>
            </a:r>
            <a:r>
              <a:rPr lang="en"/>
              <a:t>The speediness of their platform or the fact that users can order from more than 120,000 </a:t>
            </a:r>
            <a:r>
              <a:rPr lang="en"/>
              <a:t>restaurants</a:t>
            </a:r>
            <a:r>
              <a:rPr lang="en"/>
              <a:t>? </a:t>
            </a:r>
            <a:endParaRPr/>
          </a:p>
          <a:p>
            <a:pPr indent="-298450" lvl="0" marL="914400" rtl="0" algn="l">
              <a:spcBef>
                <a:spcPts val="0"/>
              </a:spcBef>
              <a:spcAft>
                <a:spcPts val="0"/>
              </a:spcAft>
              <a:buSzPts val="1100"/>
              <a:buFont typeface="Proxima Nova"/>
              <a:buAutoNum type="arabicPeriod"/>
            </a:pPr>
            <a:r>
              <a:rPr b="1" lang="en"/>
              <a:t>How should they market it? </a:t>
            </a:r>
            <a:r>
              <a:rPr lang="en"/>
              <a:t>In a blog post? In a video? A display ad?</a:t>
            </a:r>
            <a:endParaRPr/>
          </a:p>
          <a:p>
            <a:pPr indent="-298450" lvl="0" marL="914400" rtl="0" algn="l">
              <a:spcBef>
                <a:spcPts val="0"/>
              </a:spcBef>
              <a:spcAft>
                <a:spcPts val="0"/>
              </a:spcAft>
              <a:buSzPts val="1100"/>
              <a:buFont typeface="Proxima Nova"/>
              <a:buAutoNum type="arabicPeriod"/>
            </a:pPr>
            <a:r>
              <a:rPr b="1" lang="en"/>
              <a:t>Where should they do it?</a:t>
            </a:r>
            <a:r>
              <a:rPr lang="en"/>
              <a:t> On Facebook? On a </a:t>
            </a:r>
            <a:r>
              <a:rPr lang="en"/>
              <a:t>billboard</a:t>
            </a:r>
            <a:r>
              <a:rPr lang="en"/>
              <a:t>? In a search engine?</a:t>
            </a:r>
            <a:endParaRPr/>
          </a:p>
          <a:p>
            <a:pPr indent="-298450" lvl="0" marL="914400" rtl="0" algn="l">
              <a:spcBef>
                <a:spcPts val="0"/>
              </a:spcBef>
              <a:spcAft>
                <a:spcPts val="0"/>
              </a:spcAft>
              <a:buSzPts val="1100"/>
              <a:buFont typeface="Proxima Nova"/>
              <a:buAutoNum type="arabicPeriod"/>
            </a:pPr>
            <a:r>
              <a:rPr b="1" lang="en"/>
              <a:t>Who are they targeting? </a:t>
            </a:r>
            <a:r>
              <a:rPr lang="en"/>
              <a:t>New users? Repeat users? A certain age group?</a:t>
            </a:r>
            <a:endParaRPr/>
          </a:p>
          <a:p>
            <a:pPr indent="-298450" lvl="0" marL="914400" rtl="0" algn="l">
              <a:spcBef>
                <a:spcPts val="0"/>
              </a:spcBef>
              <a:spcAft>
                <a:spcPts val="0"/>
              </a:spcAft>
              <a:buSzPts val="1100"/>
              <a:buFont typeface="Proxima Nova"/>
              <a:buAutoNum type="arabicPeriod"/>
            </a:pPr>
            <a:r>
              <a:rPr b="1" lang="en"/>
              <a:t>How will they know if it’s working? </a:t>
            </a:r>
            <a:r>
              <a:rPr lang="en"/>
              <a:t>Are we measuring new sign-ups? New orders? Repeat orders?</a:t>
            </a:r>
            <a:endParaRPr/>
          </a:p>
          <a:p>
            <a:pPr indent="-298450" lvl="0" marL="914400" rtl="0" algn="l">
              <a:spcBef>
                <a:spcPts val="0"/>
              </a:spcBef>
              <a:spcAft>
                <a:spcPts val="0"/>
              </a:spcAft>
              <a:buSzPts val="1100"/>
              <a:buFont typeface="Proxima Nova"/>
              <a:buAutoNum type="arabicPeriod"/>
            </a:pPr>
            <a:r>
              <a:rPr b="1" lang="en"/>
              <a:t>What would make it more effective? </a:t>
            </a:r>
            <a:r>
              <a:rPr lang="en"/>
              <a:t>Different copy? Targeting different people?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Customize It!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Replace this with another campaign that might resonate more with your audience.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cdc147202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9cdc147202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Underscore the massive number of decisions marketers face when designing campaigns.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decisions fall under five main categories: what to do, where to do it, who to target, what to measure, and how to optimize it.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slide serves as a summary to the questions on the previous slide. You should lightly touch on the categories, but there’s no need to read everything. </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536b7d8163_2_4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536b7d8163_2_4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Introduce the Objective-First Framework.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t>
            </a:r>
            <a:r>
              <a:rPr b="1" lang="en">
                <a:solidFill>
                  <a:schemeClr val="dk1"/>
                </a:solidFill>
              </a:rPr>
              <a:t>Objective-First Framework</a:t>
            </a:r>
            <a:r>
              <a:rPr lang="en">
                <a:solidFill>
                  <a:schemeClr val="dk1"/>
                </a:solidFill>
              </a:rPr>
              <a:t> is how we approach structuring marketing campaigns in a way that’s goal-oriented, data-driven, and customer-focused.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structure the program around each piece of the framework, digging into each step throughout the day.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You’ll have an opportunity to apply each step of the framework to a sample scenario.</a:t>
            </a:r>
            <a:endParaRPr>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536b7d8163_2_7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536b7d8163_2_7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Provide context on where we’re starting: setting objectives.</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9c56e5f64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9c56e5f64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536b7d8163_2_66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36b7d8163_2_66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Provide a scenario that explains why</a:t>
            </a:r>
            <a:r>
              <a:rPr lang="en"/>
              <a:t> SMART objectives are important.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Lead a discussion on whether or not Jake achieved his goal. Encourage good, healthy debate. </a:t>
            </a:r>
            <a:endParaRPr/>
          </a:p>
          <a:p>
            <a:pPr indent="-298450" lvl="0" marL="457200" rtl="0" algn="l">
              <a:spcBef>
                <a:spcPts val="0"/>
              </a:spcBef>
              <a:spcAft>
                <a:spcPts val="0"/>
              </a:spcAft>
              <a:buSzPts val="1100"/>
              <a:buChar char="●"/>
            </a:pPr>
            <a:r>
              <a:rPr lang="en"/>
              <a:t>Draw a comparison that, if Jake’s goal were a marketing objective, then the marketing team may have to </a:t>
            </a:r>
            <a:r>
              <a:rPr i="1" lang="en"/>
              <a:t>convince</a:t>
            </a:r>
            <a:r>
              <a:rPr lang="en"/>
              <a:t> the CMO that it did indeed </a:t>
            </a:r>
            <a:r>
              <a:rPr lang="en"/>
              <a:t>achieve</a:t>
            </a:r>
            <a:r>
              <a:rPr lang="en"/>
              <a:t> its goal. </a:t>
            </a:r>
            <a:endParaRPr/>
          </a:p>
          <a:p>
            <a:pPr indent="-298450" lvl="0" marL="457200" rtl="0" algn="l">
              <a:spcBef>
                <a:spcPts val="0"/>
              </a:spcBef>
              <a:spcAft>
                <a:spcPts val="0"/>
              </a:spcAft>
              <a:buSzPts val="1100"/>
              <a:buChar char="●"/>
            </a:pPr>
            <a:r>
              <a:rPr lang="en"/>
              <a:t>We want a clear “yes” or “no” answer when we ask “Did we achieve our marketing objective?”</a:t>
            </a:r>
            <a:endParaRPr/>
          </a:p>
          <a:p>
            <a:pPr indent="-298450" lvl="0" marL="457200" rtl="0" algn="l">
              <a:spcBef>
                <a:spcPts val="0"/>
              </a:spcBef>
              <a:spcAft>
                <a:spcPts val="0"/>
              </a:spcAft>
              <a:buSzPts val="1100"/>
              <a:buChar char="●"/>
            </a:pPr>
            <a:r>
              <a:rPr lang="en"/>
              <a:t>Pose the same question if we change Jake’s goal to something more specific “complete a marathon in under four hours” or “finish a marathon without walking,” etc.</a:t>
            </a:r>
            <a:endParaRPr/>
          </a:p>
          <a:p>
            <a:pPr indent="0" lvl="0" marL="0" rtl="0" algn="l">
              <a:lnSpc>
                <a:spcPct val="110000"/>
              </a:lnSpc>
              <a:spcBef>
                <a:spcPts val="1000"/>
              </a:spcBef>
              <a:spcAft>
                <a:spcPts val="0"/>
              </a:spcAft>
              <a:buNone/>
            </a:pPr>
            <a:r>
              <a:rPr b="1" lang="en">
                <a:solidFill>
                  <a:schemeClr val="dk1"/>
                </a:solidFill>
                <a:highlight>
                  <a:srgbClr val="FFD966"/>
                </a:highlight>
              </a:rPr>
              <a:t>For remote classrooms</a:t>
            </a:r>
            <a:r>
              <a:rPr lang="en">
                <a:solidFill>
                  <a:schemeClr val="dk1"/>
                </a:solidFill>
              </a:rPr>
              <a:t>:</a:t>
            </a:r>
            <a:endParaRPr>
              <a:solidFill>
                <a:schemeClr val="dk1"/>
              </a:solidFill>
            </a:endParaRPr>
          </a:p>
          <a:p>
            <a:pPr indent="-298450" lvl="0" marL="457200" rtl="0" algn="l">
              <a:lnSpc>
                <a:spcPct val="110000"/>
              </a:lnSpc>
              <a:spcBef>
                <a:spcPts val="1000"/>
              </a:spcBef>
              <a:spcAft>
                <a:spcPts val="0"/>
              </a:spcAft>
              <a:buSzPts val="1100"/>
              <a:buChar char="●"/>
            </a:pPr>
            <a:r>
              <a:rPr lang="en"/>
              <a:t>Have students come off mute and share their responses aloud.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536b7d8163_2_6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536b7d8163_2_6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Summarize the importance of starting with objectives.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TEACHING TIPS:</a:t>
            </a:r>
            <a:br>
              <a:rPr b="1" lang="en">
                <a:solidFill>
                  <a:schemeClr val="dk1"/>
                </a:solidFill>
              </a:rPr>
            </a:br>
            <a:endParaRPr b="1">
              <a:solidFill>
                <a:schemeClr val="dk1"/>
              </a:solidFill>
            </a:endParaRPr>
          </a:p>
          <a:p>
            <a:pPr indent="-298450" lvl="0" marL="457200" rtl="0" algn="l">
              <a:spcBef>
                <a:spcPts val="0"/>
              </a:spcBef>
              <a:spcAft>
                <a:spcPts val="0"/>
              </a:spcAft>
              <a:buSzPts val="1100"/>
              <a:buChar char="●"/>
            </a:pPr>
            <a:r>
              <a:rPr lang="en"/>
              <a:t>Connect these points back to anything that came up in the discussion from the previous slide.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536b7d8163_2_8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36b7d8163_2_8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Clearly delineate what makes a good objective.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dive further into each of these components in the section to come.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Digital marketing campaigns are defined by SMART objectives that ladder up to business goals and tie into the funnel.</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SMART</a:t>
            </a:r>
            <a:r>
              <a:rPr lang="en">
                <a:solidFill>
                  <a:schemeClr val="dk1"/>
                </a:solidFill>
              </a:rPr>
              <a:t> objectives are </a:t>
            </a:r>
            <a:r>
              <a:rPr b="1" lang="en">
                <a:solidFill>
                  <a:schemeClr val="dk1"/>
                </a:solidFill>
              </a:rPr>
              <a:t>specific</a:t>
            </a:r>
            <a:r>
              <a:rPr lang="en">
                <a:solidFill>
                  <a:schemeClr val="dk1"/>
                </a:solidFill>
              </a:rPr>
              <a:t>, </a:t>
            </a:r>
            <a:r>
              <a:rPr b="1" lang="en">
                <a:solidFill>
                  <a:schemeClr val="dk1"/>
                </a:solidFill>
              </a:rPr>
              <a:t>measurable</a:t>
            </a:r>
            <a:r>
              <a:rPr lang="en">
                <a:solidFill>
                  <a:schemeClr val="dk1"/>
                </a:solidFill>
              </a:rPr>
              <a:t>, </a:t>
            </a:r>
            <a:r>
              <a:rPr b="1" lang="en">
                <a:solidFill>
                  <a:schemeClr val="dk1"/>
                </a:solidFill>
              </a:rPr>
              <a:t>achievable</a:t>
            </a:r>
            <a:r>
              <a:rPr lang="en">
                <a:solidFill>
                  <a:schemeClr val="dk1"/>
                </a:solidFill>
              </a:rPr>
              <a:t>, </a:t>
            </a:r>
            <a:r>
              <a:rPr b="1" lang="en">
                <a:solidFill>
                  <a:schemeClr val="dk1"/>
                </a:solidFill>
              </a:rPr>
              <a:t>results-oriented</a:t>
            </a:r>
            <a:r>
              <a:rPr lang="en">
                <a:solidFill>
                  <a:schemeClr val="dk1"/>
                </a:solidFill>
              </a:rPr>
              <a:t>, and </a:t>
            </a:r>
            <a:r>
              <a:rPr b="1" lang="en">
                <a:solidFill>
                  <a:schemeClr val="dk1"/>
                </a:solidFill>
              </a:rPr>
              <a:t>time-bound</a:t>
            </a:r>
            <a:r>
              <a:rPr lang="en">
                <a:solidFill>
                  <a:schemeClr val="dk1"/>
                </a:solidFill>
              </a:rPr>
              <a:t>. We’ll talk more about this later.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By</a:t>
            </a:r>
            <a:r>
              <a:rPr b="1" lang="en">
                <a:solidFill>
                  <a:schemeClr val="dk1"/>
                </a:solidFill>
              </a:rPr>
              <a:t> </a:t>
            </a:r>
            <a:r>
              <a:rPr lang="en">
                <a:solidFill>
                  <a:schemeClr val="dk1"/>
                </a:solidFill>
              </a:rPr>
              <a:t>“</a:t>
            </a:r>
            <a:r>
              <a:rPr b="1" lang="en">
                <a:solidFill>
                  <a:schemeClr val="dk1"/>
                </a:solidFill>
              </a:rPr>
              <a:t>ladders up</a:t>
            </a:r>
            <a:r>
              <a:rPr lang="en">
                <a:solidFill>
                  <a:schemeClr val="dk1"/>
                </a:solidFill>
              </a:rPr>
              <a:t>,</a:t>
            </a:r>
            <a:r>
              <a:rPr lang="en">
                <a:solidFill>
                  <a:schemeClr val="dk1"/>
                </a:solidFill>
              </a:rPr>
              <a:t>” we mean that</a:t>
            </a:r>
            <a:r>
              <a:rPr lang="en">
                <a:solidFill>
                  <a:schemeClr val="dk1"/>
                </a:solidFill>
              </a:rPr>
              <a:t> the campaign objective can be tied to an overall business objective and piece of the company roadmap. It’s not a rogue objective out on its own.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536b7d8163_2_1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536b7d8163_2_1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Introduce what objectives look like at various levels of the organization.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 strong marketing strategy allows you to connect objectives from individual marketing channels all the way up to the overall vision of the business. It allows you (or anyone to whom you’re talking) to connect the dots and ensure that you’re spending time in your day-to-day work in ways that align with the larger business goal.</a:t>
            </a:r>
            <a:endParaRPr/>
          </a:p>
          <a:p>
            <a:pPr indent="-298450" lvl="0" marL="457200" rtl="0" algn="l">
              <a:spcBef>
                <a:spcPts val="0"/>
              </a:spcBef>
              <a:spcAft>
                <a:spcPts val="0"/>
              </a:spcAft>
              <a:buSzPts val="1100"/>
              <a:buChar char="●"/>
            </a:pPr>
            <a:r>
              <a:rPr lang="en"/>
              <a:t>Let’s look at an example in action (on the next slide).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536b7d8163_2_110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g536b7d8163_2_110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Bring to life the idea of laddering</a:t>
            </a:r>
            <a:r>
              <a:rPr lang="en">
                <a:solidFill>
                  <a:schemeClr val="dk1"/>
                </a:solidFill>
              </a:rPr>
              <a:t> objectives</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dk1"/>
                </a:solidFill>
                <a:latin typeface="Proxima Nova"/>
                <a:ea typeface="Proxima Nova"/>
                <a:cs typeface="Proxima Nova"/>
                <a:sym typeface="Proxima Nova"/>
              </a:rPr>
              <a:t>TALKING POINTS: </a:t>
            </a:r>
            <a:endParaRPr b="1">
              <a:solidFill>
                <a:schemeClr val="dk1"/>
              </a:solidFill>
            </a:endParaRPr>
          </a:p>
          <a:p>
            <a:pPr indent="-298450" lvl="0" marL="457200" rtl="0" algn="l">
              <a:lnSpc>
                <a:spcPct val="100000"/>
              </a:lnSpc>
              <a:spcBef>
                <a:spcPts val="1000"/>
              </a:spcBef>
              <a:spcAft>
                <a:spcPts val="0"/>
              </a:spcAft>
              <a:buClr>
                <a:schemeClr val="dk1"/>
              </a:buClr>
              <a:buSzPts val="1100"/>
              <a:buChar char="●"/>
            </a:pPr>
            <a:r>
              <a:rPr lang="en">
                <a:solidFill>
                  <a:schemeClr val="dk1"/>
                </a:solidFill>
              </a:rPr>
              <a:t>Here’s how laddering objectives played out for Barbie’s “Imagine Possibilities” campaign.</a:t>
            </a:r>
            <a:br>
              <a:rPr lang="en">
                <a:solidFill>
                  <a:schemeClr val="dk1"/>
                </a:solidFill>
              </a:rPr>
            </a:b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Customize It!</a:t>
            </a:r>
            <a:r>
              <a:rPr b="1" lang="en">
                <a:solidFill>
                  <a:schemeClr val="dk1"/>
                </a:solidFill>
              </a:rPr>
              <a:t>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Replace this with another example. Be sure to include objectives for each tier of the pyramid.</a:t>
            </a:r>
            <a:endParaRPr b="1">
              <a:solidFill>
                <a:schemeClr val="dk1"/>
              </a:solidFill>
            </a:endParaRPr>
          </a:p>
          <a:p>
            <a:pPr indent="0" lvl="0" marL="0" rtl="0" algn="l">
              <a:lnSpc>
                <a:spcPct val="100000"/>
              </a:lnSpc>
              <a:spcBef>
                <a:spcPts val="1000"/>
              </a:spcBef>
              <a:spcAft>
                <a:spcPts val="1000"/>
              </a:spcAft>
              <a:buSzPts val="1100"/>
              <a:buNone/>
            </a:pPr>
            <a:r>
              <a:t/>
            </a:r>
            <a:endParaRPr b="1"/>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536b7d8163_2_9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36b7d8163_2_9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Introduce the SMART framework as a way of setting strong objectives.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Walk through the meaning of each letter in the SMART acronym.</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536b7d8163_2_15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536b7d8163_2_15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Dissect a SMART </a:t>
            </a:r>
            <a:r>
              <a:rPr lang="en">
                <a:solidFill>
                  <a:schemeClr val="dk1"/>
                </a:solidFill>
              </a:rPr>
              <a:t>objective.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historical context that conversion rates are 1.8% without segmentation gives us good insight that the 2.5% measurable goal we want to achieve is actually doable.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know that email marketing accounts for 20% of all revenue, so it’s an important channel to focus on, making it a relevant metric.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quarter” makes the objective time-bound, meaning we have an end date at which we’re going to measure the success of this initiative. In other words, it doesn’t remain open-ended, which would make it challenging to measure.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Specific: There are many ways to slice and dice measuring the efficacy of an email campaign. We’ve chosen specificity by electing to focus on email conversion rates.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Customize it!</a:t>
            </a:r>
            <a:r>
              <a:rPr b="1" lang="en">
                <a:solidFill>
                  <a:schemeClr val="dk1"/>
                </a:solidFill>
              </a:rPr>
              <a:t>: </a:t>
            </a:r>
            <a:r>
              <a:rPr lang="en">
                <a:solidFill>
                  <a:schemeClr val="dk1"/>
                </a:solidFill>
              </a:rPr>
              <a:t>Replace this with another example objective that may be more relevant to your audience.</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536b7d8163_2_9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36b7d8163_2_9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Give students an opportunity to identify a SMART objective.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 </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Give students a moment to think then have everyone hold up their fingers to indicate their answer (1 or 2).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someone share why they think their answer is right.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Reveal that the answer is number 1.</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Specific</a:t>
            </a:r>
            <a:r>
              <a:rPr lang="en">
                <a:solidFill>
                  <a:schemeClr val="dk1"/>
                </a:solidFill>
              </a:rPr>
              <a:t>: It’s tied to a specific product (“the flagship product”).</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Time-bound</a:t>
            </a:r>
            <a:r>
              <a:rPr lang="en">
                <a:solidFill>
                  <a:schemeClr val="dk1"/>
                </a:solidFill>
              </a:rPr>
              <a:t>: This is supposed to happen in Q4.</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Measurable</a:t>
            </a:r>
            <a:r>
              <a:rPr lang="en">
                <a:solidFill>
                  <a:schemeClr val="dk1"/>
                </a:solidFill>
              </a:rPr>
              <a:t>: We can measure 10%.</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Relevant</a:t>
            </a:r>
            <a:r>
              <a:rPr lang="en">
                <a:solidFill>
                  <a:schemeClr val="dk1"/>
                </a:solidFill>
              </a:rPr>
              <a:t>: It involves our flagship product, which makes it relevant to the business.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Anything else?</a:t>
            </a:r>
            <a:endParaRPr>
              <a:solidFill>
                <a:schemeClr val="dk1"/>
              </a:solidFill>
            </a:endParaRPr>
          </a:p>
          <a:p>
            <a:pPr indent="0" lvl="0" marL="0" rtl="0" algn="l">
              <a:spcBef>
                <a:spcPts val="0"/>
              </a:spcBef>
              <a:spcAft>
                <a:spcPts val="0"/>
              </a:spcAft>
              <a:buNone/>
            </a:pPr>
            <a:r>
              <a:t/>
            </a:r>
            <a:endParaRPr b="1">
              <a:solidFill>
                <a:schemeClr val="dk1"/>
              </a:solidFill>
              <a:highlight>
                <a:srgbClr val="FFD800"/>
              </a:highlight>
            </a:endParaRPr>
          </a:p>
          <a:p>
            <a:pPr indent="0" lvl="0" marL="0" rtl="0" algn="l">
              <a:spcBef>
                <a:spcPts val="0"/>
              </a:spcBef>
              <a:spcAft>
                <a:spcPts val="0"/>
              </a:spcAft>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b="1">
              <a:solidFill>
                <a:schemeClr val="dk1"/>
              </a:solidFill>
              <a:highlight>
                <a:srgbClr val="FFD800"/>
              </a:highlight>
            </a:endParaRPr>
          </a:p>
          <a:p>
            <a:pPr indent="-298450" lvl="0" marL="457200" rtl="0" algn="l">
              <a:spcBef>
                <a:spcPts val="0"/>
              </a:spcBef>
              <a:spcAft>
                <a:spcPts val="0"/>
              </a:spcAft>
              <a:buClr>
                <a:schemeClr val="dk1"/>
              </a:buClr>
              <a:buSzPts val="1100"/>
              <a:buChar char="●"/>
            </a:pPr>
            <a:r>
              <a:rPr lang="en">
                <a:solidFill>
                  <a:schemeClr val="dk1"/>
                </a:solidFill>
              </a:rPr>
              <a:t>Slack the question: “Which objective is SMART?” and add emojis for numbers 1 and 2. </a:t>
            </a:r>
            <a:r>
              <a:rPr lang="en">
                <a:solidFill>
                  <a:schemeClr val="dk1"/>
                </a:solidFill>
              </a:rPr>
              <a:t>Have students respond with the emoji they think is correct. Then, foster a discussion via Zoom.</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36b7d8163_2_15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36b7d8163_2_15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Review different data sources that will help you understand if an objective is “attainable.”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“Attainable” can be a tricky one for people to suss out — it can be somewhat subjective. What does it mean?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goal is to answer these questions: What do good channel results look like? How do you know they’re good?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Attainable doesn’t have to be subjective. What can we use?</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Historical data</a:t>
            </a:r>
            <a:r>
              <a:rPr lang="en">
                <a:solidFill>
                  <a:schemeClr val="dk1"/>
                </a:solidFill>
              </a:rPr>
              <a:t>: What has your organization achieved before in past campaigns or projects?</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Industry benchmarks</a:t>
            </a:r>
            <a:r>
              <a:rPr lang="en">
                <a:solidFill>
                  <a:schemeClr val="dk1"/>
                </a:solidFill>
              </a:rPr>
              <a:t>: Where can you find the appropriate benchmarks for your industry?</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Absolute business needs</a:t>
            </a:r>
            <a:r>
              <a:rPr lang="en">
                <a:solidFill>
                  <a:schemeClr val="dk1"/>
                </a:solidFill>
              </a:rPr>
              <a:t>: What is the absolute business need, and does our proposed objective align with it?</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Shooting low to start</a:t>
            </a:r>
            <a:r>
              <a:rPr lang="en">
                <a:solidFill>
                  <a:schemeClr val="dk1"/>
                </a:solidFill>
              </a:rPr>
              <a:t>: Set your goal low to start if you </a:t>
            </a:r>
            <a:r>
              <a:rPr lang="en">
                <a:solidFill>
                  <a:schemeClr val="dk1"/>
                </a:solidFill>
              </a:rPr>
              <a:t>aren’t yet quite</a:t>
            </a:r>
            <a:r>
              <a:rPr lang="en">
                <a:solidFill>
                  <a:schemeClr val="dk1"/>
                </a:solidFill>
              </a:rPr>
              <a:t> sure what attainable means.</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Current events:</a:t>
            </a:r>
            <a:r>
              <a:rPr lang="en">
                <a:solidFill>
                  <a:schemeClr val="dk1"/>
                </a:solidFill>
              </a:rPr>
              <a:t> Are there major events going on in the world/in the region that might impact performance?</a:t>
            </a:r>
            <a:r>
              <a:rPr i="1" lang="en">
                <a:solidFill>
                  <a:schemeClr val="dk1"/>
                </a:solidFill>
              </a:rPr>
              <a:t> </a:t>
            </a:r>
            <a:r>
              <a:rPr i="1" lang="en"/>
              <a:t>(</a:t>
            </a:r>
            <a:r>
              <a:rPr i="1" lang="en">
                <a:highlight>
                  <a:srgbClr val="FFFFFF"/>
                </a:highlight>
              </a:rPr>
              <a:t>For instance, if I had a company that sold "VOTE" T-shirts, my goal for website visitors would be higher during the month of October given current events.)</a:t>
            </a:r>
            <a:endParaRPr>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536b7d816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536b7d816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Provide “plug and play” option for writing SMART objectives.</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There are many ways to write a SMART objective, but this Mad Libs template is a helpful formula.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9b01f60f71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9b01f60f71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536b7d8163_2_66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536b7d8163_2_66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t>Purpose:</a:t>
            </a:r>
            <a:r>
              <a:rPr lang="en"/>
              <a:t> Practice </a:t>
            </a:r>
            <a:r>
              <a:rPr lang="en"/>
              <a:t>identifying a bad marketing objective and revising it using the SMART framework</a:t>
            </a:r>
            <a:r>
              <a:rPr lang="en"/>
              <a: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TEACHING TIPS: </a:t>
            </a:r>
            <a:endParaRPr b="1"/>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Char char="●"/>
            </a:pPr>
            <a:r>
              <a:rPr lang="en"/>
              <a:t>Give students 10 minutes to read through each objective and talk through what’s missing and what additional information would be needed to make it a stronger objective.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b="1" lang="en"/>
              <a:t>Answers: </a:t>
            </a:r>
            <a:r>
              <a:rPr lang="en"/>
              <a:t> </a:t>
            </a:r>
            <a:endParaRPr/>
          </a:p>
          <a:p>
            <a:pPr indent="0" lvl="0" marL="0" rtl="0" algn="l">
              <a:lnSpc>
                <a:spcPct val="100000"/>
              </a:lnSpc>
              <a:spcBef>
                <a:spcPts val="0"/>
              </a:spcBef>
              <a:spcAft>
                <a:spcPts val="0"/>
              </a:spcAft>
              <a:buNone/>
            </a:pPr>
            <a:r>
              <a:t/>
            </a:r>
            <a:endParaRPr/>
          </a:p>
          <a:p>
            <a:pPr indent="-298450" lvl="0" marL="457200" rtl="0" algn="l">
              <a:lnSpc>
                <a:spcPct val="100000"/>
              </a:lnSpc>
              <a:spcBef>
                <a:spcPts val="0"/>
              </a:spcBef>
              <a:spcAft>
                <a:spcPts val="0"/>
              </a:spcAft>
              <a:buSzPts val="1100"/>
              <a:buFont typeface="Proxima Nova"/>
              <a:buAutoNum type="arabicPeriod"/>
            </a:pPr>
            <a:r>
              <a:rPr lang="en"/>
              <a:t>Growth needs to be more specific and measurable (e.g., Increase </a:t>
            </a:r>
            <a:r>
              <a:rPr b="1" lang="en"/>
              <a:t>Instagram</a:t>
            </a:r>
            <a:r>
              <a:rPr lang="en"/>
              <a:t> followers by </a:t>
            </a:r>
            <a:r>
              <a:rPr b="1" lang="en"/>
              <a:t>300%</a:t>
            </a:r>
            <a:r>
              <a:rPr lang="en"/>
              <a:t> by the end of Q1).</a:t>
            </a:r>
            <a:endParaRPr/>
          </a:p>
          <a:p>
            <a:pPr indent="-298450" lvl="0" marL="457200" rtl="0" algn="l">
              <a:lnSpc>
                <a:spcPct val="100000"/>
              </a:lnSpc>
              <a:spcBef>
                <a:spcPts val="0"/>
              </a:spcBef>
              <a:spcAft>
                <a:spcPts val="0"/>
              </a:spcAft>
              <a:buSzPts val="1100"/>
              <a:buFont typeface="Proxima Nova"/>
              <a:buAutoNum type="arabicPeriod"/>
            </a:pPr>
            <a:r>
              <a:rPr lang="en"/>
              <a:t>Objective needs to be time-based (e.g., Raise brand awareness by the </a:t>
            </a:r>
            <a:r>
              <a:rPr b="1" lang="en"/>
              <a:t>end of this fiscal year</a:t>
            </a:r>
            <a:r>
              <a:rPr lang="en"/>
              <a:t> by giving users week-long trial versions of education software).</a:t>
            </a:r>
            <a:endParaRPr/>
          </a:p>
          <a:p>
            <a:pPr indent="-298450" lvl="0" marL="457200" rtl="0" algn="l">
              <a:lnSpc>
                <a:spcPct val="100000"/>
              </a:lnSpc>
              <a:spcBef>
                <a:spcPts val="0"/>
              </a:spcBef>
              <a:spcAft>
                <a:spcPts val="0"/>
              </a:spcAft>
              <a:buSzPts val="1100"/>
              <a:buFont typeface="Proxima Nova"/>
              <a:buAutoNum type="arabicPeriod"/>
            </a:pPr>
            <a:r>
              <a:rPr lang="en"/>
              <a:t>Needs to be more measurable (e.g., Have </a:t>
            </a:r>
            <a:r>
              <a:rPr b="1" lang="en"/>
              <a:t>1,000</a:t>
            </a:r>
            <a:r>
              <a:rPr lang="en"/>
              <a:t> new customers by the end of Q3).</a:t>
            </a:r>
            <a:endParaRPr/>
          </a:p>
          <a:p>
            <a:pPr indent="-298450" lvl="0" marL="457200" rtl="0" algn="l">
              <a:lnSpc>
                <a:spcPct val="100000"/>
              </a:lnSpc>
              <a:spcBef>
                <a:spcPts val="0"/>
              </a:spcBef>
              <a:spcAft>
                <a:spcPts val="0"/>
              </a:spcAft>
              <a:buSzPts val="1100"/>
              <a:buAutoNum type="arabicPeriod"/>
            </a:pPr>
            <a:r>
              <a:rPr lang="en"/>
              <a:t>Objective needs to be more specific (e.g., Grow our client base by 400% by discounting the first week of the subscription cost for streaming services).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B00"/>
                </a:highlight>
              </a:rPr>
              <a:t>Customize it!</a:t>
            </a:r>
            <a:r>
              <a:rPr b="1" lang="en">
                <a:solidFill>
                  <a:schemeClr val="dk1"/>
                </a:solidFill>
              </a:rPr>
              <a:t>: </a:t>
            </a:r>
            <a:r>
              <a:rPr lang="en">
                <a:solidFill>
                  <a:schemeClr val="dk1"/>
                </a:solidFill>
              </a:rPr>
              <a:t>Replace these non-SMART objectives with other examples.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D00"/>
                </a:highlight>
              </a:rPr>
              <a:t>For remote classrooms</a:t>
            </a:r>
            <a:r>
              <a:rPr b="1" lang="en">
                <a:solidFill>
                  <a:schemeClr val="dk1"/>
                </a:solidFill>
              </a:rPr>
              <a:t>:</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highlight>
                <a:srgbClr val="FFFF00"/>
              </a:highlight>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Put students into breakout rooms of 2-3.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the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Ask students to thread their noticings. They do not need to wait to press enter - similar to "calling out" in a physical classroom.</a:t>
            </a:r>
            <a:endParaRPr b="1">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98481ac558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98481ac558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students an understanding of the marketing funnel and how objectives fit within it.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The third and final quality of objectives is that they are based on the sales/marketing funnel. (The other two are SMART and “ladders up”).</a:t>
            </a:r>
            <a:endParaRPr/>
          </a:p>
          <a:p>
            <a:pPr indent="-298450" lvl="0" marL="457200" rtl="0" algn="l">
              <a:spcBef>
                <a:spcPts val="0"/>
              </a:spcBef>
              <a:spcAft>
                <a:spcPts val="0"/>
              </a:spcAft>
              <a:buSzPts val="1100"/>
              <a:buChar char="●"/>
            </a:pPr>
            <a:r>
              <a:rPr lang="en"/>
              <a:t>At any given time in their </a:t>
            </a:r>
            <a:r>
              <a:rPr lang="en"/>
              <a:t>journey</a:t>
            </a:r>
            <a:r>
              <a:rPr lang="en"/>
              <a:t> with your brand, users will fall within the marketing funnel. Our job as marketers is to move prospective customers from being “aware” of our brand to being loyal and retained customers. </a:t>
            </a:r>
            <a:endParaRPr/>
          </a:p>
          <a:p>
            <a:pPr indent="-298450" lvl="0" marL="457200" rtl="0" algn="l">
              <a:spcBef>
                <a:spcPts val="0"/>
              </a:spcBef>
              <a:spcAft>
                <a:spcPts val="0"/>
              </a:spcAft>
              <a:buSzPts val="1100"/>
              <a:buChar char="●"/>
            </a:pPr>
            <a:r>
              <a:rPr lang="en"/>
              <a:t>The marketing funnel is a useful reference point — typically your objectives fall somewhere within or are related to this framework. </a:t>
            </a:r>
            <a:endParaRPr/>
          </a:p>
          <a:p>
            <a:pPr indent="-298450" lvl="0" marL="457200" rtl="0" algn="l">
              <a:spcBef>
                <a:spcPts val="0"/>
              </a:spcBef>
              <a:spcAft>
                <a:spcPts val="0"/>
              </a:spcAft>
              <a:buSzPts val="1100"/>
              <a:buChar char="●"/>
            </a:pPr>
            <a:r>
              <a:rPr lang="en"/>
              <a:t>Additionally, for your objective to be SMART, it will likely only address one stage of the funnel, otherwise it may be too broad or trying to do too much.</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Give a high level overview of the funnel. You can use the explanation provided in Bullet 2 and/or elaborate on your own. Students only need a basic understanding of the funnel in order to understand that objectives typically align with one stage.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9cdc147202_3_9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9cdc147202_3_9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536b7d8163_2_16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36b7d8163_2_16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students a chance to write a campaign objective.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Ten minutes for the activity. </a:t>
            </a:r>
            <a:endParaRPr/>
          </a:p>
          <a:p>
            <a:pPr indent="-298450" lvl="0" marL="457200" rtl="0" algn="l">
              <a:spcBef>
                <a:spcPts val="0"/>
              </a:spcBef>
              <a:spcAft>
                <a:spcPts val="0"/>
              </a:spcAft>
              <a:buSzPts val="1100"/>
              <a:buChar char="●"/>
            </a:pPr>
            <a:r>
              <a:rPr lang="en"/>
              <a:t>Five minutes to debrief.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b19a07939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b19a07939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A break/lunch slide to show where we are on today’s agenda.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Feel free to move this slide to a “pause” point that makes sense for your cohort.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a7fb566ee3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a7fb566ee3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6</a:t>
            </a:r>
            <a:r>
              <a:rPr lang="en"/>
              <a:t>0 minutes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536b7d8163_2_1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536b7d8163_2_1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Highlight the learning objectives that we’ll tackle next.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536b7d8163_2_119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536b7d8163_2_119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Reorient where we are in the framework.</a:t>
            </a:r>
            <a:endParaRPr>
              <a:solidFill>
                <a:schemeClr val="dk1"/>
              </a:solidFill>
            </a:endParaRPr>
          </a:p>
          <a:p>
            <a:pPr indent="0" lvl="0" marL="0" rtl="0" algn="l">
              <a:spcBef>
                <a:spcPts val="100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the previous section, we learned about creating SMART objectives. Now that we’ve done that (and only now that we’ve done that), we can choose appropriate key performance i</a:t>
            </a:r>
            <a:r>
              <a:rPr lang="en">
                <a:solidFill>
                  <a:schemeClr val="dk1"/>
                </a:solidFill>
              </a:rPr>
              <a:t>ndicators (KPIs)</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Choosing the </a:t>
            </a:r>
            <a:r>
              <a:rPr lang="en">
                <a:solidFill>
                  <a:schemeClr val="dk1"/>
                </a:solidFill>
              </a:rPr>
              <a:t>appropriate</a:t>
            </a:r>
            <a:r>
              <a:rPr lang="en">
                <a:solidFill>
                  <a:schemeClr val="dk1"/>
                </a:solidFill>
              </a:rPr>
              <a:t> performance indicators is important because, as a digital marketing professional, we want to make sure that we are creating metrics of success that measure the effectiveness of a campaign.</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536b7d8163_2_120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536b7d8163_2_12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Further underscore the difference between KPIs and metrics. Demonstrate that not all metrics are KPIs, but KPIs are a type of metric.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“KPI” stands for </a:t>
            </a:r>
            <a:r>
              <a:rPr b="1" lang="en">
                <a:solidFill>
                  <a:schemeClr val="dk1"/>
                </a:solidFill>
              </a:rPr>
              <a:t>key performance indicator</a:t>
            </a:r>
            <a:r>
              <a:rPr lang="en">
                <a:solidFill>
                  <a:schemeClr val="dk1"/>
                </a:solidFill>
              </a:rPr>
              <a:t>. A KPI is the metric you prioritize as the most important in tracking progress toward your objective. It is a specific metric that determines success.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know that saying, “All squares are rectangles, but not all rectangles are squares”? The relationship between metrics and KPIs is similar.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Many metrics can be KPIs, depending on the goal of your objective. But, not all metrics are KPIs. Be careful not to use the terms interchangeably.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best metrics are those that are </a:t>
            </a:r>
            <a:r>
              <a:rPr i="1" lang="en">
                <a:solidFill>
                  <a:schemeClr val="dk1"/>
                </a:solidFill>
              </a:rPr>
              <a:t>actionable</a:t>
            </a:r>
            <a:r>
              <a:rPr lang="en">
                <a:solidFill>
                  <a:schemeClr val="dk1"/>
                </a:solidFill>
              </a:rPr>
              <a:t>,</a:t>
            </a:r>
            <a:r>
              <a:rPr i="1" lang="en">
                <a:solidFill>
                  <a:schemeClr val="dk1"/>
                </a:solidFill>
              </a:rPr>
              <a:t> </a:t>
            </a:r>
            <a:r>
              <a:rPr lang="en">
                <a:solidFill>
                  <a:schemeClr val="dk1"/>
                </a:solidFill>
              </a:rPr>
              <a:t>m</a:t>
            </a:r>
            <a:r>
              <a:rPr lang="en">
                <a:solidFill>
                  <a:schemeClr val="dk1"/>
                </a:solidFill>
              </a:rPr>
              <a:t>eaning</a:t>
            </a:r>
            <a:r>
              <a:rPr i="1" lang="en">
                <a:solidFill>
                  <a:schemeClr val="dk1"/>
                </a:solidFill>
              </a:rPr>
              <a:t>, </a:t>
            </a:r>
            <a:r>
              <a:rPr lang="en">
                <a:solidFill>
                  <a:schemeClr val="dk1"/>
                </a:solidFill>
              </a:rPr>
              <a:t>they ti</a:t>
            </a:r>
            <a:r>
              <a:rPr lang="en">
                <a:solidFill>
                  <a:schemeClr val="dk1"/>
                </a:solidFill>
              </a:rPr>
              <a:t>e specific and repeatable actions to observed results.</a:t>
            </a:r>
            <a:endParaRPr>
              <a:solidFill>
                <a:schemeClr val="dk1"/>
              </a:solidFill>
            </a:endParaRPr>
          </a:p>
          <a:p>
            <a:pPr indent="0" lvl="0" marL="457200" rtl="0" algn="l">
              <a:spcBef>
                <a:spcPts val="1000"/>
              </a:spcBef>
              <a:spcAft>
                <a:spcPts val="0"/>
              </a:spcAft>
              <a:buNone/>
            </a:pPr>
            <a:r>
              <a:t/>
            </a:r>
            <a:endParaRPr i="1">
              <a:solidFill>
                <a:schemeClr val="dk1"/>
              </a:solidFill>
            </a:endParaRPr>
          </a:p>
          <a:p>
            <a:pPr indent="0" lvl="0" marL="0" rtl="0" algn="l">
              <a:spcBef>
                <a:spcPts val="1000"/>
              </a:spcBef>
              <a:spcAft>
                <a:spcPts val="0"/>
              </a:spcAft>
              <a:buNone/>
            </a:pPr>
            <a:r>
              <a:rPr b="1" lang="en">
                <a:solidFill>
                  <a:schemeClr val="dk1"/>
                </a:solidFill>
              </a:rPr>
              <a:t>TEACHING TIPS:</a:t>
            </a:r>
            <a:endParaRPr b="1">
              <a:solidFill>
                <a:schemeClr val="dk1"/>
              </a:solidFill>
            </a:endParaRPr>
          </a:p>
          <a:p>
            <a:pPr indent="-298450" lvl="0" marL="457200" rtl="0" algn="l">
              <a:spcBef>
                <a:spcPts val="1000"/>
              </a:spcBef>
              <a:spcAft>
                <a:spcPts val="0"/>
              </a:spcAft>
              <a:buClr>
                <a:schemeClr val="dk1"/>
              </a:buClr>
              <a:buSzPts val="1100"/>
              <a:buChar char="●"/>
            </a:pPr>
            <a:r>
              <a:rPr b="1" lang="en">
                <a:solidFill>
                  <a:schemeClr val="dk1"/>
                </a:solidFill>
              </a:rPr>
              <a:t>Provide an example of a KPI for a campaign on which you’ve worked</a:t>
            </a:r>
            <a:r>
              <a:rPr lang="en">
                <a:solidFill>
                  <a:schemeClr val="dk1"/>
                </a:solidFill>
              </a:rPr>
              <a:t>. What about a metric you used? (This helps students delineate between the two concepts in a way that is applicable to their business.) </a:t>
            </a:r>
            <a:endParaRPr b="1">
              <a:solidFill>
                <a:schemeClr val="dk1"/>
              </a:solidFill>
            </a:endParaRPr>
          </a:p>
          <a:p>
            <a:pPr indent="0" lvl="0" marL="0" rtl="0" algn="l">
              <a:spcBef>
                <a:spcPts val="1000"/>
              </a:spcBef>
              <a:spcAft>
                <a:spcPts val="0"/>
              </a:spcAft>
              <a:buNone/>
            </a:pPr>
            <a:r>
              <a:t/>
            </a:r>
            <a:endParaRPr i="1">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536b7d8163_2_16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536b7d8163_2_16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Introduce common actionable metrics using the funnel as a guide.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a:t>
            </a:r>
            <a:r>
              <a:rPr b="1" lang="en">
                <a:solidFill>
                  <a:schemeClr val="dk1"/>
                </a:solidFill>
              </a:rPr>
              <a:t>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Grouping metrics based on the phase of the marketing funnel with which they align is a useful way to understand what metrics (and thus what KPIs) you should be analyzing.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a:t>
            </a:r>
            <a:r>
              <a:rPr lang="en">
                <a:solidFill>
                  <a:schemeClr val="dk1"/>
                </a:solidFill>
              </a:rPr>
              <a:t>are important </a:t>
            </a:r>
            <a:r>
              <a:rPr lang="en">
                <a:solidFill>
                  <a:schemeClr val="dk1"/>
                </a:solidFill>
              </a:rPr>
              <a:t>metrics </a:t>
            </a:r>
            <a:r>
              <a:rPr lang="en">
                <a:solidFill>
                  <a:schemeClr val="dk1"/>
                </a:solidFill>
              </a:rPr>
              <a:t>for</a:t>
            </a:r>
            <a:r>
              <a:rPr lang="en">
                <a:solidFill>
                  <a:schemeClr val="dk1"/>
                </a:solidFill>
              </a:rPr>
              <a:t> the “awareness” phase of the funnel.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Scale versus efficiency is another way to categorize metrics.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Scale metrics: Metrics that measure volume.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Efficiency metrics: Metrics expressed as a ratio.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a:t>
            </a:r>
            <a:r>
              <a:rPr b="1" lang="en">
                <a:solidFill>
                  <a:schemeClr val="dk1"/>
                </a:solidFill>
              </a:rPr>
              <a:t> TIPS: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Instructors should provide an example of a campaign in which they used a</a:t>
            </a:r>
            <a:r>
              <a:rPr lang="en">
                <a:solidFill>
                  <a:schemeClr val="dk1"/>
                </a:solidFill>
              </a:rPr>
              <a:t>wareness</a:t>
            </a:r>
            <a:r>
              <a:rPr lang="en">
                <a:solidFill>
                  <a:schemeClr val="dk1"/>
                </a:solidFill>
              </a:rPr>
              <a:t> metrics.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students if they have had experience with </a:t>
            </a:r>
            <a:r>
              <a:rPr lang="en">
                <a:solidFill>
                  <a:schemeClr val="dk1"/>
                </a:solidFill>
              </a:rPr>
              <a:t>awareness</a:t>
            </a:r>
            <a:r>
              <a:rPr lang="en">
                <a:solidFill>
                  <a:schemeClr val="dk1"/>
                </a:solidFill>
              </a:rPr>
              <a:t> metrics or can think of examples involving</a:t>
            </a:r>
            <a:r>
              <a:rPr lang="en">
                <a:solidFill>
                  <a:schemeClr val="dk1"/>
                </a:solidFill>
              </a:rPr>
              <a:t> awareness metrics.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dd4fa9b7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dd4fa9b7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536b7d8163_2_16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36b7d8163_2_16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Explain where actionable metrics fall in the different phases of the funnel.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r>
              <a:rPr b="1" lang="en">
                <a:solidFill>
                  <a:schemeClr val="dk1"/>
                </a:solidFill>
              </a:rPr>
              <a: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are important metrics for the “consideration” phase of the funnel.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thinking about consideration metrics, keep in mind how you interact with products/applications that are in the market, whether it be Facebook or Instagram.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tracking these considerations, these serve as metrics to help ensure and track the </a:t>
            </a:r>
            <a:r>
              <a:rPr lang="en">
                <a:solidFill>
                  <a:schemeClr val="dk1"/>
                </a:solidFill>
              </a:rPr>
              <a:t>efficiency</a:t>
            </a:r>
            <a:r>
              <a:rPr lang="en">
                <a:solidFill>
                  <a:schemeClr val="dk1"/>
                </a:solidFill>
              </a:rPr>
              <a:t> of a campaign.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r>
              <a:rPr b="1" lang="en">
                <a:solidFill>
                  <a:schemeClr val="dk1"/>
                </a:solidFill>
              </a:rPr>
              <a:t>: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a:t>
            </a:r>
            <a:r>
              <a:rPr lang="en">
                <a:solidFill>
                  <a:schemeClr val="dk1"/>
                </a:solidFill>
              </a:rPr>
              <a:t>: Can anyone think of any other metrics that are relevant here?</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 </a:t>
            </a:r>
            <a:r>
              <a:rPr lang="en">
                <a:solidFill>
                  <a:schemeClr val="dk1"/>
                </a:solidFill>
              </a:rPr>
              <a:t>Has anybody seen how these metrics are tracked on different social media platforms? </a:t>
            </a:r>
            <a:br>
              <a:rPr lang="en">
                <a:solidFill>
                  <a:schemeClr val="dk1"/>
                </a:solidFill>
              </a:rPr>
            </a:b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536b7d8163_2_16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36b7d8163_2_16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Explain where actionable metrics fall in the different phases of the funnel.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a:t>
            </a:r>
            <a:r>
              <a:rPr b="1" lang="en">
                <a:solidFill>
                  <a:schemeClr val="dk1"/>
                </a:solidFill>
              </a:rPr>
              <a:t>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are important metrics for the “conversion” phase of the funnel.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purpose of the conversion phase is to actually be able to keep track of revenue generated by a campaign. We want to remember that the goal of any marketing campaign is not just about how many people are liking and sharing, but also how many are purchasing, downloading, and returning on investment.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a:t>
            </a:r>
            <a:r>
              <a:rPr b="1" lang="en">
                <a:solidFill>
                  <a:schemeClr val="dk1"/>
                </a:solidFill>
              </a:rPr>
              <a:t> TIPS: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a:t>
            </a:r>
            <a:r>
              <a:rPr lang="en">
                <a:solidFill>
                  <a:schemeClr val="dk1"/>
                </a:solidFill>
              </a:rPr>
              <a:t>: Can anyone think of any other metrics that are relevant here?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536b7d8163_2_16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536b7d8163_2_16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Explain where actionable metrics fall in the different phases of the funnel.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a:t>
            </a:r>
            <a:r>
              <a:rPr b="1" lang="en">
                <a:solidFill>
                  <a:schemeClr val="dk1"/>
                </a:solidFill>
              </a:rPr>
              <a:t>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are important metrics for the “retention” phase of the funnel.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we think about retention metrics, we need to keep in mind that we want to have a consistent following. We need to ensure that we’re gathering data from customers, such as customer </a:t>
            </a:r>
            <a:r>
              <a:rPr lang="en">
                <a:solidFill>
                  <a:schemeClr val="dk1"/>
                </a:solidFill>
              </a:rPr>
              <a:t>satisfaction, repeat purchases, and renewals.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a:t>
            </a:r>
            <a:r>
              <a:rPr b="1" lang="en">
                <a:solidFill>
                  <a:schemeClr val="dk1"/>
                </a:solidFill>
              </a:rPr>
              <a:t> TIPS: </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a:t>
            </a:r>
            <a:r>
              <a:rPr lang="en">
                <a:solidFill>
                  <a:schemeClr val="dk1"/>
                </a:solidFill>
              </a:rPr>
              <a:t>: Can anyone think of any other metrics that are relevant here?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 sure to explain the differences between customer </a:t>
            </a:r>
            <a:r>
              <a:rPr lang="en">
                <a:solidFill>
                  <a:schemeClr val="dk1"/>
                </a:solidFill>
              </a:rPr>
              <a:t>satisfaction</a:t>
            </a:r>
            <a:r>
              <a:rPr lang="en">
                <a:solidFill>
                  <a:schemeClr val="dk1"/>
                </a:solidFill>
              </a:rPr>
              <a:t> and NPS.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 sure to explain the differences between monthly recurring revenue versus annual recurring revenue.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536b7d8163_2_12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536b7d8163_2_12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Emphasize the important relationship between objectives and KPIs.</a:t>
            </a:r>
            <a:endParaRPr>
              <a:solidFill>
                <a:schemeClr val="dk1"/>
              </a:solidFill>
            </a:endParaRPr>
          </a:p>
          <a:p>
            <a:pPr indent="0" lvl="0" marL="0" rtl="0" algn="l">
              <a:spcBef>
                <a:spcPts val="1000"/>
              </a:spcBef>
              <a:spcAft>
                <a:spcPts val="0"/>
              </a:spcAft>
              <a:buNone/>
            </a:pPr>
            <a:r>
              <a:rPr b="1" lang="en">
                <a:solidFill>
                  <a:schemeClr val="dk1"/>
                </a:solidFill>
              </a:rPr>
              <a:t>TALKING</a:t>
            </a:r>
            <a:r>
              <a:rPr b="1" lang="en">
                <a:solidFill>
                  <a:schemeClr val="dk1"/>
                </a:solidFill>
              </a:rPr>
              <a:t> POINTS: </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Setting objectives and choosing KPIs go hand-in-hand — you can’t have one without the other.</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9c56e5f64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9c56e5f64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Provide a </a:t>
            </a:r>
            <a:r>
              <a:rPr lang="en"/>
              <a:t>scaffolded</a:t>
            </a:r>
            <a:r>
              <a:rPr lang="en"/>
              <a:t> opportunity for students to connect KPIs to SMART objectives.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Together, let’s select the appropriate KPI (using the bank on the right) for each of the four objectives on the left.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rPr b="1" lang="en"/>
              <a:t> </a:t>
            </a:r>
            <a:endParaRPr b="1"/>
          </a:p>
          <a:p>
            <a:pPr indent="-298450" lvl="0" marL="457200" rtl="0" algn="l">
              <a:spcBef>
                <a:spcPts val="0"/>
              </a:spcBef>
              <a:spcAft>
                <a:spcPts val="0"/>
              </a:spcAft>
              <a:buSzPts val="1100"/>
              <a:buChar char="●"/>
            </a:pPr>
            <a:r>
              <a:rPr lang="en"/>
              <a:t>Allow students time to think about each SMART objective and explain their reasoning behind connecting each SMART objective to the KPI. </a:t>
            </a:r>
            <a:endParaRPr/>
          </a:p>
          <a:p>
            <a:pPr indent="0" lvl="0" marL="45720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9c56e5f64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9c56e5f64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Explain KPIs and secondary performance indicators.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we think about KPIs, we want to think about secondary metrics as well.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While there is only one KPI, there can be one or multiple secondary performance indicators that support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Think of the KPI as the big-picture goal we’re trying to achieve in our marketing campaign. We need to keep in mind, however, the smaller goals we’ve put in place to ensure that we are on track to reach our big-picture goal.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Provide examples of a KPI and its associated secondary performance indicators.</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9c56e5f64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9c56e5f64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Provide a non-marketing related example of how KPIs and secondary performance indicators relate.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In this scenario, let’s say we’re hiring for a product management role and our goal is to interview 30 qualified candidates before hiring.</a:t>
            </a:r>
            <a:endParaRPr/>
          </a:p>
          <a:p>
            <a:pPr indent="-298450" lvl="0" marL="457200" rtl="0" algn="l">
              <a:spcBef>
                <a:spcPts val="0"/>
              </a:spcBef>
              <a:spcAft>
                <a:spcPts val="0"/>
              </a:spcAft>
              <a:buSzPts val="1100"/>
              <a:buChar char="●"/>
            </a:pPr>
            <a:r>
              <a:rPr lang="en"/>
              <a:t>The metric that directly correlates to our success is the number of interviews we conduct. </a:t>
            </a:r>
            <a:endParaRPr/>
          </a:p>
          <a:p>
            <a:pPr indent="-298450" lvl="0" marL="457200" rtl="0" algn="l">
              <a:spcBef>
                <a:spcPts val="0"/>
              </a:spcBef>
              <a:spcAft>
                <a:spcPts val="0"/>
              </a:spcAft>
              <a:buSzPts val="1100"/>
              <a:buChar char="●"/>
            </a:pPr>
            <a:r>
              <a:rPr lang="en"/>
              <a:t>The number of applicants and how many views our job posting receives are indicators of whether or not we’re on our way to success. These might be our secondary performance indicators. </a:t>
            </a:r>
            <a:endParaRPr/>
          </a:p>
          <a:p>
            <a:pPr indent="0" lvl="0" marL="0" rtl="0" algn="l">
              <a:spcBef>
                <a:spcPts val="0"/>
              </a:spcBef>
              <a:spcAft>
                <a:spcPts val="0"/>
              </a:spcAft>
              <a:buNone/>
            </a:pPr>
            <a:r>
              <a:t/>
            </a:r>
            <a:endParaRPr>
              <a:highlight>
                <a:srgbClr val="FFDD00"/>
              </a:highlight>
            </a:endParaRPr>
          </a:p>
          <a:p>
            <a:pPr indent="0" lvl="0" marL="0" rtl="0" algn="l">
              <a:spcBef>
                <a:spcPts val="0"/>
              </a:spcBef>
              <a:spcAft>
                <a:spcPts val="0"/>
              </a:spcAft>
              <a:buNone/>
            </a:pPr>
            <a:r>
              <a:rPr b="1" lang="en">
                <a:highlight>
                  <a:srgbClr val="FFDD00"/>
                </a:highlight>
              </a:rPr>
              <a:t>Customize it!</a:t>
            </a:r>
            <a:endParaRPr b="1">
              <a:highlight>
                <a:srgbClr val="FFDD00"/>
              </a:highlight>
            </a:endParaRPr>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b="1" lang="en"/>
              <a:t> </a:t>
            </a:r>
            <a:r>
              <a:rPr lang="en"/>
              <a:t>Replace this non-marketing example with another that may resonate more with your audience. We suggest steering clear of anything related to weight or calorie counting, as these can be triggering for some students.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9c56e5f64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9c56e5f64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Bring to life the concept of a KPI and relevant secondary performance indicators in a marketing-related example.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let’s look at a marketing-related example with a KPI and its accompanying secondary performance indicators.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company wants to increase its awareness on social media and it establishes this goal as the KPI. In order to make sure that it is moving closer to that goal, it will need to track the frequency at</a:t>
            </a:r>
            <a:r>
              <a:rPr lang="en">
                <a:solidFill>
                  <a:schemeClr val="dk1"/>
                </a:solidFill>
              </a:rPr>
              <a:t> which it post</a:t>
            </a:r>
            <a:r>
              <a:rPr lang="en">
                <a:solidFill>
                  <a:schemeClr val="dk1"/>
                </a:solidFill>
              </a:rPr>
              <a:t>s, how many people its posts reach, and its cost per </a:t>
            </a:r>
            <a:r>
              <a:rPr lang="en">
                <a:solidFill>
                  <a:schemeClr val="dk1"/>
                </a:solidFill>
              </a:rPr>
              <a:t>mille</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Cost per mille refers to the cost an advertiser pays for 1,000 views or clicks on an advertisement.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r>
              <a:rPr lang="en">
                <a:solidFill>
                  <a:schemeClr val="dk1"/>
                </a:solidFill>
              </a:rPr>
              <a:t>:</a:t>
            </a:r>
            <a:br>
              <a:rPr b="1"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Walk through how the objective, KPI, and secondary performance indicators align.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9c56e5f64c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9c56e5f64c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Provide a scaffolded opportunity for students to connect secondary metrics to a KPI.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rPr b="1" lang="en"/>
              <a:t> </a:t>
            </a:r>
            <a:endParaRPr b="1"/>
          </a:p>
          <a:p>
            <a:pPr indent="-298450" lvl="0" marL="457200" rtl="0" algn="l">
              <a:spcBef>
                <a:spcPts val="0"/>
              </a:spcBef>
              <a:spcAft>
                <a:spcPts val="0"/>
              </a:spcAft>
              <a:buSzPts val="1100"/>
              <a:buChar char="●"/>
            </a:pPr>
            <a:r>
              <a:rPr lang="en"/>
              <a:t>Now, let’s all practice connecting KPIs to secondary metrics. </a:t>
            </a:r>
            <a:endParaRPr/>
          </a:p>
          <a:p>
            <a:pPr indent="-298450" lvl="0" marL="457200" rtl="0" algn="l">
              <a:spcBef>
                <a:spcPts val="0"/>
              </a:spcBef>
              <a:spcAft>
                <a:spcPts val="0"/>
              </a:spcAft>
              <a:buSzPts val="1100"/>
              <a:buChar char="●"/>
            </a:pPr>
            <a:r>
              <a:rPr lang="en"/>
              <a:t>Take a few minutes to read each of these KPIs and think about which secondary metrics are appropriately associated with each. </a:t>
            </a:r>
            <a:endParaRPr/>
          </a:p>
          <a:p>
            <a:pPr indent="-298450" lvl="0" marL="457200" rtl="0" algn="l">
              <a:spcBef>
                <a:spcPts val="0"/>
              </a:spcBef>
              <a:spcAft>
                <a:spcPts val="0"/>
              </a:spcAft>
              <a:buSzPts val="1100"/>
              <a:buChar char="●"/>
            </a:pPr>
            <a:r>
              <a:rPr lang="en"/>
              <a:t>Make sure you’re ready to explain why.</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 </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Give students two minutes to read through the KPIs listed.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536b7d8163_2_12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536b7d8163_2_12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Practice identifying KPIs.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Reference: </a:t>
            </a:r>
            <a:r>
              <a:rPr lang="en">
                <a:solidFill>
                  <a:schemeClr val="dk1"/>
                </a:solidFill>
              </a:rPr>
              <a:t>Campaign Plan Worksheet</a:t>
            </a:r>
            <a:r>
              <a:rPr lang="en">
                <a:solidFill>
                  <a:schemeClr val="dk1"/>
                </a:solidFill>
              </a:rPr>
              <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e70617d77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e70617d77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Char char="●"/>
            </a:pPr>
            <a:r>
              <a:rPr lang="en"/>
              <a:t>General Assembly was founded in NYC 2011 as a coworking hub for innovators and entrepreneurs.</a:t>
            </a:r>
            <a:endParaRPr/>
          </a:p>
          <a:p>
            <a:pPr indent="-298450" lvl="0" marL="457200" rtl="0" algn="l">
              <a:lnSpc>
                <a:spcPct val="115000"/>
              </a:lnSpc>
              <a:spcBef>
                <a:spcPts val="0"/>
              </a:spcBef>
              <a:spcAft>
                <a:spcPts val="0"/>
              </a:spcAft>
              <a:buClr>
                <a:schemeClr val="dk1"/>
              </a:buClr>
              <a:buSzPts val="1100"/>
              <a:buChar char="●"/>
            </a:pPr>
            <a:r>
              <a:rPr lang="en"/>
              <a:t>When our members were asked to share their expertise with one another through impromptu classes and workshops, the potential and power of peer-to-peer mentorship emerged.</a:t>
            </a:r>
            <a:endParaRPr/>
          </a:p>
          <a:p>
            <a:pPr indent="-298450" lvl="0" marL="457200" rtl="0" algn="l">
              <a:lnSpc>
                <a:spcPct val="115000"/>
              </a:lnSpc>
              <a:spcBef>
                <a:spcPts val="0"/>
              </a:spcBef>
              <a:spcAft>
                <a:spcPts val="0"/>
              </a:spcAft>
              <a:buClr>
                <a:schemeClr val="dk1"/>
              </a:buClr>
              <a:buSzPts val="1100"/>
              <a:buChar char="●"/>
            </a:pPr>
            <a:r>
              <a:rPr lang="en"/>
              <a:t>We now offer more than 25 courses online and at 20+ campuses around the world from New York, to London, to Sydney and Singapore. We also work with businesses and have trained more than 40 of the Fortune 100 companies!</a:t>
            </a:r>
            <a:endParaRPr/>
          </a:p>
          <a:p>
            <a:pPr indent="-298450" lvl="0" marL="457200" rtl="0" algn="l">
              <a:lnSpc>
                <a:spcPct val="115000"/>
              </a:lnSpc>
              <a:spcBef>
                <a:spcPts val="0"/>
              </a:spcBef>
              <a:spcAft>
                <a:spcPts val="0"/>
              </a:spcAft>
              <a:buClr>
                <a:schemeClr val="dk1"/>
              </a:buClr>
              <a:buSzPts val="1100"/>
              <a:buChar char="●"/>
            </a:pPr>
            <a:r>
              <a:rPr lang="en"/>
              <a:t>We’re most proud of our 70,000 full-time, part-time, and self-led alumni, as well as the 600,000 alumni of our workshops and bootcamps — all of whom were taught by active industry professionals.</a:t>
            </a:r>
            <a:endParaRPr/>
          </a:p>
          <a:p>
            <a:pPr indent="-298450" lvl="0" marL="457200" rtl="0" algn="l">
              <a:lnSpc>
                <a:spcPct val="115000"/>
              </a:lnSpc>
              <a:spcBef>
                <a:spcPts val="0"/>
              </a:spcBef>
              <a:spcAft>
                <a:spcPts val="0"/>
              </a:spcAft>
              <a:buClr>
                <a:schemeClr val="dk1"/>
              </a:buClr>
              <a:buSzPts val="1100"/>
              <a:buChar char="●"/>
            </a:pPr>
            <a:r>
              <a:rPr lang="en"/>
              <a:t>Our curricula are developed in collaboration with our global business partners to ensure they meet industry demand. </a:t>
            </a:r>
            <a:endParaRPr/>
          </a:p>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536b7d8163_2_12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536b7d8163_2_12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Get students to align on one primary KPI and multiple secondary indicators that they’ll use to track the success of the campaign objective they worked on earlier in this program.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Choose the KPI and the secondary performance indicators that will help you measure the success of your campaign objective.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rPr>
              <a:t>TEACHING TIPS:</a:t>
            </a:r>
            <a:r>
              <a:rPr lang="en">
                <a:solidFill>
                  <a:schemeClr val="dk1"/>
                </a:solidFill>
              </a:rPr>
              <a:t> </a:t>
            </a:r>
            <a:br>
              <a:rPr lang="en">
                <a:solidFill>
                  <a:schemeClr val="dk1"/>
                </a:solidFill>
              </a:rPr>
            </a:b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Ask the groups to share aloud and help workshop any groups that are having trouble. Help them understand why the chosen KPI might not be the most appropriate to measure their campaign objective.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Additional debrief instructions/questions are available on the previous hidden slide.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highlight>
                <a:srgbClr val="FFD800"/>
              </a:highlight>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Set up breakout rooms for students to work in </a:t>
            </a:r>
            <a:r>
              <a:rPr lang="en">
                <a:solidFill>
                  <a:schemeClr val="dk1"/>
                </a:solidFill>
              </a:rPr>
              <a:t>independent small </a:t>
            </a:r>
            <a:r>
              <a:rPr lang="en">
                <a:solidFill>
                  <a:schemeClr val="dk1"/>
                </a:solidFill>
              </a:rPr>
              <a:t>groups. This mimics the “table” format of an in-person class setting.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this slide and post it in the Slack channel before opening the rooms.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stating: “Start to wrap up your discussions. Rooms will close in one minute!”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Move around from breakout room to breakout room to effectively “walk around the classroom.”</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Have students either come off mute to share their responses or share them in the chat.</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a7fb566ee3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a7fb566ee3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a:t>
            </a:r>
            <a:r>
              <a:rPr lang="en"/>
              <a:t> 150 minutes (</a:t>
            </a:r>
            <a:r>
              <a:rPr lang="en"/>
              <a:t>30 minutes before lunch, 120 minutes after)</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536b7d8163_2_12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536b7d8163_2_12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Share the program learning objectives we’ll be covering in this section.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536b7d8163_2_12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536b7d8163_2_12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Provide context on where we’ve been and where we are now.</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6" name="Shape 1026"/>
        <p:cNvGrpSpPr/>
        <p:nvPr/>
      </p:nvGrpSpPr>
      <p:grpSpPr>
        <a:xfrm>
          <a:off x="0" y="0"/>
          <a:ext cx="0" cy="0"/>
          <a:chOff x="0" y="0"/>
          <a:chExt cx="0" cy="0"/>
        </a:xfrm>
      </p:grpSpPr>
      <p:sp>
        <p:nvSpPr>
          <p:cNvPr id="1027" name="Google Shape;1027;g9b01f60f7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8" name="Google Shape;1028;g9b01f60f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Provide an overview of the multichannel landscape: What’s at our disposal?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a:t>
            </a:r>
            <a:r>
              <a:rPr b="1" lang="en">
                <a:solidFill>
                  <a:schemeClr val="dk1"/>
                </a:solidFill>
              </a:rPr>
              <a:t> POINTS: </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three main categories of the multichannel landscape are: earned, owned, and paid.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Check out examples of each on the slide.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model is a helpful way to think about all of our options.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students if they can think of ways in which companies utilize each channel from their perspective. </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aea4866ed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aea4866ed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Facilitate an open discussion to get students to evaluate the benefits of each channel.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Font typeface="Proxima Nova"/>
              <a:buChar char="●"/>
            </a:pPr>
            <a:r>
              <a:rPr b="1" lang="en">
                <a:solidFill>
                  <a:schemeClr val="dk1"/>
                </a:solidFill>
              </a:rPr>
              <a:t>Owned content</a:t>
            </a:r>
            <a:r>
              <a:rPr lang="en">
                <a:solidFill>
                  <a:schemeClr val="dk1"/>
                </a:solidFill>
              </a:rPr>
              <a:t>: Examples include a website, an email newsletter, and social platforms (non-paid). Benefits include that they are: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Generally free.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Trusted by customers who land there.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Easy to tailor messaging.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Able to readily collect data on users to further personalize, remarket, and modify content.</a:t>
            </a:r>
            <a:endParaRPr>
              <a:solidFill>
                <a:schemeClr val="dk1"/>
              </a:solidFill>
            </a:endParaRPr>
          </a:p>
          <a:p>
            <a:pPr indent="-298450" lvl="0" marL="457200" rtl="0" algn="l">
              <a:spcBef>
                <a:spcPts val="0"/>
              </a:spcBef>
              <a:spcAft>
                <a:spcPts val="0"/>
              </a:spcAft>
              <a:buClr>
                <a:schemeClr val="dk1"/>
              </a:buClr>
              <a:buSzPts val="1100"/>
              <a:buFont typeface="Proxima Nova"/>
              <a:buChar char="●"/>
            </a:pPr>
            <a:r>
              <a:rPr b="1" lang="en">
                <a:solidFill>
                  <a:schemeClr val="dk1"/>
                </a:solidFill>
              </a:rPr>
              <a:t>Earned media</a:t>
            </a:r>
            <a:r>
              <a:rPr lang="en">
                <a:solidFill>
                  <a:schemeClr val="dk1"/>
                </a:solidFill>
              </a:rPr>
              <a:t>: Examples include news mentions, a customer sharing a social post, and a customer tagging someone in a social post. Benefits include that they are: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Highest in terms of customer trust.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Viewed as the most authentic.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Generally free (most of the time). </a:t>
            </a:r>
            <a:endParaRPr>
              <a:solidFill>
                <a:schemeClr val="dk1"/>
              </a:solidFill>
            </a:endParaRPr>
          </a:p>
          <a:p>
            <a:pPr indent="-298450" lvl="0" marL="457200" rtl="0" algn="l">
              <a:spcBef>
                <a:spcPts val="0"/>
              </a:spcBef>
              <a:spcAft>
                <a:spcPts val="0"/>
              </a:spcAft>
              <a:buSzPts val="1100"/>
              <a:buFont typeface="Proxima Nova"/>
              <a:buChar char="●"/>
            </a:pPr>
            <a:r>
              <a:rPr b="1" lang="en"/>
              <a:t>Paid advertising</a:t>
            </a:r>
            <a:r>
              <a:rPr lang="en"/>
              <a:t>:</a:t>
            </a:r>
            <a:r>
              <a:rPr b="1" lang="en"/>
              <a:t> </a:t>
            </a:r>
            <a:r>
              <a:rPr lang="en"/>
              <a:t>Examples include display ads, billboards, and paid social. Benefits include that they are: </a:t>
            </a:r>
            <a:endParaRPr/>
          </a:p>
          <a:p>
            <a:pPr indent="-298450" lvl="1" marL="914400" rtl="0" algn="l">
              <a:spcBef>
                <a:spcPts val="0"/>
              </a:spcBef>
              <a:spcAft>
                <a:spcPts val="0"/>
              </a:spcAft>
              <a:buSzPts val="1100"/>
              <a:buFont typeface="Proxima Nova"/>
              <a:buChar char="○"/>
            </a:pPr>
            <a:r>
              <a:rPr lang="en"/>
              <a:t>Easily controlled; can be ramped up or down.</a:t>
            </a:r>
            <a:endParaRPr/>
          </a:p>
          <a:p>
            <a:pPr indent="-298450" lvl="1" marL="914400" rtl="0" algn="l">
              <a:spcBef>
                <a:spcPts val="0"/>
              </a:spcBef>
              <a:spcAft>
                <a:spcPts val="0"/>
              </a:spcAft>
              <a:buSzPts val="1100"/>
              <a:buFont typeface="Proxima Nova"/>
              <a:buChar char="○"/>
            </a:pPr>
            <a:r>
              <a:rPr lang="en"/>
              <a:t>Useful for finding new consumers and clients.</a:t>
            </a:r>
            <a:endParaRPr/>
          </a:p>
          <a:p>
            <a:pPr indent="0" lvl="0" marL="0" rtl="0" algn="l">
              <a:spcBef>
                <a:spcPts val="0"/>
              </a:spcBef>
              <a:spcAft>
                <a:spcPts val="0"/>
              </a:spcAft>
              <a:buNone/>
            </a:pPr>
            <a:r>
              <a:t/>
            </a:r>
            <a:endParaRPr b="1" sz="1600">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come off of mute and share their responses aloud.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a7fb566ee3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a7fb566ee3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Facilitate an open discussion to get students to evaluate the benefits of each channel.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Font typeface="Proxima Nova"/>
              <a:buChar char="●"/>
            </a:pPr>
            <a:r>
              <a:rPr b="1" lang="en">
                <a:solidFill>
                  <a:schemeClr val="dk1"/>
                </a:solidFill>
              </a:rPr>
              <a:t>Owned content</a:t>
            </a:r>
            <a:r>
              <a:rPr lang="en">
                <a:solidFill>
                  <a:schemeClr val="dk1"/>
                </a:solidFill>
              </a:rPr>
              <a:t>: Examples include a website, an email newsletter, and social platforms (non-paid). Benefits include that they are: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Generally free.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Trusted by customers who land there.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Easy to tailor messaging.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Able to readily collect data on users to further personalize, remarket, and modify content.</a:t>
            </a:r>
            <a:endParaRPr>
              <a:solidFill>
                <a:schemeClr val="dk1"/>
              </a:solidFill>
            </a:endParaRPr>
          </a:p>
          <a:p>
            <a:pPr indent="-298450" lvl="0" marL="457200" rtl="0" algn="l">
              <a:spcBef>
                <a:spcPts val="0"/>
              </a:spcBef>
              <a:spcAft>
                <a:spcPts val="0"/>
              </a:spcAft>
              <a:buClr>
                <a:schemeClr val="dk1"/>
              </a:buClr>
              <a:buSzPts val="1100"/>
              <a:buFont typeface="Proxima Nova"/>
              <a:buChar char="●"/>
            </a:pPr>
            <a:r>
              <a:rPr b="1" lang="en">
                <a:solidFill>
                  <a:schemeClr val="dk1"/>
                </a:solidFill>
              </a:rPr>
              <a:t>Earned media</a:t>
            </a:r>
            <a:r>
              <a:rPr lang="en">
                <a:solidFill>
                  <a:schemeClr val="dk1"/>
                </a:solidFill>
              </a:rPr>
              <a:t>: Examples include news mentions, a customer sharing a social post, and a customer tagging someone in a social post. Benefits include that they are: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Highest in terms of customer trust.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Viewed as the most authentic.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Generally free (most of the time). </a:t>
            </a:r>
            <a:endParaRPr>
              <a:solidFill>
                <a:schemeClr val="dk1"/>
              </a:solidFill>
            </a:endParaRPr>
          </a:p>
          <a:p>
            <a:pPr indent="-298450" lvl="0" marL="457200" rtl="0" algn="l">
              <a:spcBef>
                <a:spcPts val="0"/>
              </a:spcBef>
              <a:spcAft>
                <a:spcPts val="0"/>
              </a:spcAft>
              <a:buClr>
                <a:schemeClr val="dk1"/>
              </a:buClr>
              <a:buSzPts val="1100"/>
              <a:buFont typeface="Proxima Nova"/>
              <a:buChar char="●"/>
            </a:pPr>
            <a:r>
              <a:rPr b="1" lang="en">
                <a:solidFill>
                  <a:schemeClr val="dk1"/>
                </a:solidFill>
              </a:rPr>
              <a:t>Paid advertising</a:t>
            </a:r>
            <a:r>
              <a:rPr lang="en">
                <a:solidFill>
                  <a:schemeClr val="dk1"/>
                </a:solidFill>
              </a:rPr>
              <a:t>:</a:t>
            </a:r>
            <a:r>
              <a:rPr b="1" lang="en">
                <a:solidFill>
                  <a:schemeClr val="dk1"/>
                </a:solidFill>
              </a:rPr>
              <a:t> </a:t>
            </a:r>
            <a:r>
              <a:rPr lang="en">
                <a:solidFill>
                  <a:schemeClr val="dk1"/>
                </a:solidFill>
              </a:rPr>
              <a:t>Examples include display ads, billboards, and paid social. Benefits include that they are: </a:t>
            </a:r>
            <a:endParaRPr>
              <a:solidFill>
                <a:schemeClr val="dk1"/>
              </a:solidFill>
            </a:endParaRPr>
          </a:p>
          <a:p>
            <a:pPr indent="-298450" lvl="1" marL="914400" rtl="0" algn="l">
              <a:spcBef>
                <a:spcPts val="0"/>
              </a:spcBef>
              <a:spcAft>
                <a:spcPts val="0"/>
              </a:spcAft>
              <a:buClr>
                <a:schemeClr val="dk1"/>
              </a:buClr>
              <a:buSzPts val="1100"/>
              <a:buFont typeface="Proxima Nova"/>
              <a:buChar char="○"/>
            </a:pPr>
            <a:r>
              <a:rPr lang="en">
                <a:solidFill>
                  <a:schemeClr val="dk1"/>
                </a:solidFill>
              </a:rPr>
              <a:t>Easily controlled; can be ramped up or down.</a:t>
            </a:r>
            <a:endParaRPr>
              <a:solidFill>
                <a:schemeClr val="dk1"/>
              </a:solidFill>
            </a:endParaRPr>
          </a:p>
          <a:p>
            <a:pPr indent="-298450" lvl="1" marL="914400" rtl="0" algn="l">
              <a:spcBef>
                <a:spcPts val="0"/>
              </a:spcBef>
              <a:spcAft>
                <a:spcPts val="0"/>
              </a:spcAft>
              <a:buClr>
                <a:schemeClr val="dk1"/>
              </a:buClr>
              <a:buSzPts val="1100"/>
              <a:buFont typeface="Proxima Nova"/>
              <a:buChar char="○"/>
            </a:pPr>
            <a:r>
              <a:rPr lang="en">
                <a:solidFill>
                  <a:schemeClr val="dk1"/>
                </a:solidFill>
              </a:rPr>
              <a:t>Useful for finding new consumers and clients.</a:t>
            </a:r>
            <a:endParaRPr>
              <a:solidFill>
                <a:schemeClr val="dk1"/>
              </a:solidFill>
            </a:endParaRPr>
          </a:p>
          <a:p>
            <a:pPr indent="0" lvl="0" marL="0" rtl="0" algn="l">
              <a:spcBef>
                <a:spcPts val="0"/>
              </a:spcBef>
              <a:spcAft>
                <a:spcPts val="0"/>
              </a:spcAft>
              <a:buNone/>
            </a:pPr>
            <a:r>
              <a:t/>
            </a:r>
            <a:endParaRPr b="1"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come off of mute and share their responses aloud. </a:t>
            </a:r>
            <a:endParaRPr b="1">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aa8adef7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aa8adef7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Give student a chance to begin thinking about what channels they will be using for their projects.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rPr b="1" lang="en"/>
              <a:t> </a:t>
            </a:r>
            <a:endParaRPr b="1"/>
          </a:p>
          <a:p>
            <a:pPr indent="-298450" lvl="0" marL="457200" rtl="0" algn="l">
              <a:spcBef>
                <a:spcPts val="0"/>
              </a:spcBef>
              <a:spcAft>
                <a:spcPts val="0"/>
              </a:spcAft>
              <a:buSzPts val="1100"/>
              <a:buChar char="●"/>
            </a:pPr>
            <a:r>
              <a:rPr lang="en"/>
              <a:t>Now that we’ve had a chance to talk through different marketing channels, which one do you think would be the best fit for your project based on the objective and KPIs you’ve established?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come off of mute and share their responses aloud. </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aa8adef70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aa8adef70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Provide more context around the fact that brands use </a:t>
            </a:r>
            <a:r>
              <a:rPr lang="en"/>
              <a:t>multiple</a:t>
            </a:r>
            <a:r>
              <a:rPr lang="en"/>
              <a:t> channels to connect with their customers.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a:t>
            </a:r>
            <a:r>
              <a:rPr b="1" lang="en"/>
              <a:t>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Surprise! Most companies use the </a:t>
            </a:r>
            <a:r>
              <a:rPr lang="en"/>
              <a:t>omnichannel</a:t>
            </a:r>
            <a:r>
              <a:rPr lang="en"/>
              <a:t> approach because it focuses on the customer by recognizing that customers engage with brands in many different ways and across multiple platforms. This approach focuses on creating consistent experiences.</a:t>
            </a:r>
            <a:endParaRPr/>
          </a:p>
          <a:p>
            <a:pPr indent="-298450" lvl="0" marL="457200" rtl="0" algn="l">
              <a:spcBef>
                <a:spcPts val="0"/>
              </a:spcBef>
              <a:spcAft>
                <a:spcPts val="0"/>
              </a:spcAft>
              <a:buSzPts val="1100"/>
              <a:buChar char="●"/>
            </a:pPr>
            <a:r>
              <a:rPr lang="en"/>
              <a:t>For example, customers can check out product reviews on their mobile phone while evaluating a product on a physical retail store shelf.</a:t>
            </a:r>
            <a:endParaRPr/>
          </a:p>
          <a:p>
            <a:pPr indent="-298450" lvl="0" marL="457200" rtl="0" algn="l">
              <a:spcBef>
                <a:spcPts val="0"/>
              </a:spcBef>
              <a:spcAft>
                <a:spcPts val="0"/>
              </a:spcAft>
              <a:buSzPts val="1100"/>
              <a:buChar char="●"/>
            </a:pPr>
            <a:r>
              <a:rPr lang="en"/>
              <a:t>In the next section, we will talk in more detail about the different tactics used to execute marketing campaigns through these different channels. </a:t>
            </a:r>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b19a07939d_2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b19a07939d_2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A break/lunch slide to show where we are on today’s agenda.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Feel free to move this slide to a “pause” point that makes sense for your cohort.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Important: </a:t>
            </a:r>
            <a:r>
              <a:rPr lang="en">
                <a:solidFill>
                  <a:schemeClr val="dk1"/>
                </a:solidFill>
              </a:rPr>
              <a:t>Recommend optional activities for students to complete during lunch time. For example: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Explore the recommended readings at </a:t>
            </a:r>
            <a:r>
              <a:rPr lang="en" u="sng">
                <a:solidFill>
                  <a:srgbClr val="0097A7"/>
                </a:solidFill>
                <a:hlinkClick>
                  <a:extLst>
                    <a:ext uri="{A12FA001-AC4F-418D-AE19-62706E023703}">
                      <ahyp:hlinkClr val="tx"/>
                    </a:ext>
                  </a:extLst>
                </a:hlinkClick>
              </a:rPr>
              <a:t>the end of this deck</a:t>
            </a:r>
            <a:r>
              <a:rPr lang="en">
                <a:solidFill>
                  <a:schemeClr val="dk1"/>
                </a:solidFill>
              </a:rPr>
              <a: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Continue to practice creating charts.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Revisit and refine the business questions they wrote down at the beginning of the lesson.</a:t>
            </a:r>
            <a:endParaRPr>
              <a:solidFill>
                <a:schemeClr val="dk1"/>
              </a:solidFill>
            </a:endParaRPr>
          </a:p>
          <a:p>
            <a:pPr indent="0" lvl="0" marL="0" rtl="0" algn="l">
              <a:lnSpc>
                <a:spcPct val="110000"/>
              </a:lnSpc>
              <a:spcBef>
                <a:spcPts val="1500"/>
              </a:spcBef>
              <a:spcAft>
                <a:spcPts val="0"/>
              </a:spcAft>
              <a:buClr>
                <a:schemeClr val="dk1"/>
              </a:buClr>
              <a:buSzPts val="1100"/>
              <a:buFont typeface="Arial"/>
              <a:buNone/>
            </a:pPr>
            <a:r>
              <a:rPr b="1" lang="en">
                <a:solidFill>
                  <a:schemeClr val="dk1"/>
                </a:solidFill>
                <a:highlight>
                  <a:srgbClr val="FFDB00"/>
                </a:highlight>
              </a:rPr>
              <a:t>For remote classrooms</a:t>
            </a:r>
            <a:r>
              <a:rPr lang="en">
                <a:solidFill>
                  <a:schemeClr val="dk1"/>
                </a:solidFill>
              </a:rPr>
              <a:t>:</a:t>
            </a:r>
            <a:endParaRPr>
              <a:solidFill>
                <a:schemeClr val="dk1"/>
              </a:solidFill>
            </a:endParaRPr>
          </a:p>
          <a:p>
            <a:pPr indent="0" lvl="0" marL="0" rtl="0" algn="l">
              <a:lnSpc>
                <a:spcPct val="110000"/>
              </a:lnSpc>
              <a:spcBef>
                <a:spcPts val="0"/>
              </a:spcBef>
              <a:spcAft>
                <a:spcPts val="0"/>
              </a:spcAft>
              <a:buClr>
                <a:schemeClr val="dk1"/>
              </a:buClr>
              <a:buSzPts val="1100"/>
              <a:buFont typeface="Arial"/>
              <a:buNone/>
            </a:pPr>
            <a:r>
              <a:t/>
            </a:r>
            <a:endParaRPr b="1">
              <a:solidFill>
                <a:schemeClr val="dk1"/>
              </a:solidFill>
              <a:highlight>
                <a:srgbClr val="FFD966"/>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Encourage students to stay in the Zoom room during lunch. This helps with networking, understanding attendee motivations, and building a shared sense of togetherness.</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ae70617d77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ae70617d77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sz="1050">
                <a:solidFill>
                  <a:schemeClr val="dk1"/>
                </a:solidFill>
                <a:highlight>
                  <a:schemeClr val="lt1"/>
                </a:highlight>
              </a:rPr>
              <a:t>So, who are we and why are you here? General Assembly — “GA” — is a global education institution that specializes in the most in-demand skills across data, design, technology, and business.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We offer classes, workshops, and courses in web development, design, digital marketing, data science, and business with a range of commitment options.</a:t>
            </a:r>
            <a:endParaRPr sz="1050">
              <a:solidFill>
                <a:schemeClr val="dk1"/>
              </a:solidFill>
              <a:highlight>
                <a:schemeClr val="lt1"/>
              </a:highlight>
            </a:endParaRPr>
          </a:p>
          <a:p>
            <a:pPr indent="-295275" lvl="0" marL="457200" rtl="0" algn="l">
              <a:spcBef>
                <a:spcPts val="0"/>
              </a:spcBef>
              <a:spcAft>
                <a:spcPts val="0"/>
              </a:spcAft>
              <a:buClr>
                <a:schemeClr val="dk1"/>
              </a:buClr>
              <a:buSzPts val="1050"/>
              <a:buChar char="●"/>
            </a:pPr>
            <a:r>
              <a:rPr lang="en" sz="1050">
                <a:solidFill>
                  <a:schemeClr val="dk1"/>
                </a:solidFill>
                <a:highlight>
                  <a:schemeClr val="lt1"/>
                </a:highlight>
              </a:rPr>
              <a:t>As part of helping individuals like yourselves acquire new skills and/or transition into a new career, we also work with a global network of employers as a source of talent. More than 9,000 of our Immersive graduates have been hired into tech careers!</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lnSpc>
                <a:spcPct val="115000"/>
              </a:lnSpc>
              <a:spcBef>
                <a:spcPts val="0"/>
              </a:spcBef>
              <a:spcAft>
                <a:spcPts val="0"/>
              </a:spcAft>
              <a:buNone/>
            </a:pPr>
            <a:r>
              <a:rPr b="1" lang="en">
                <a:solidFill>
                  <a:schemeClr val="dk1"/>
                </a:solidFill>
              </a:rPr>
              <a:t>TALKING POINTS</a:t>
            </a:r>
            <a:r>
              <a:rPr lang="en">
                <a:solidFill>
                  <a:schemeClr val="dk1"/>
                </a:solidFill>
              </a:rPr>
              <a:t>: </a:t>
            </a:r>
            <a:br>
              <a:rPr lang="en">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General Assembly was founded in NYC 2011 as a coworking hub for innovators and entrepreneurs.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When our members were asked to share their expertise with one another through impromptu classes and workshops, the potential and power of peer-to-peer mentorship emerged.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 now offer courses online and at 30+ campuses around the world. We also work with businesses and have trained more than 40 of the Fortune 100 companies!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We’re most proud of our 70,000+ part- and full-time alumni, as well as the 500,000 alumni of our workshops and bootcamps — all of whom were taught by active industry professionals.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Our curricula are developed in collaboration with our expert network to emphasize real-world relevance and meet evolving employer demands.</a:t>
            </a:r>
            <a:endParaRPr sz="1050">
              <a:solidFill>
                <a:schemeClr val="dk1"/>
              </a:solidFill>
              <a:highlight>
                <a:schemeClr val="lt1"/>
              </a:highlight>
            </a:endParaRPr>
          </a:p>
          <a:p>
            <a:pPr indent="0" lvl="0" marL="0" rtl="0" algn="l">
              <a:spcBef>
                <a:spcPts val="0"/>
              </a:spcBef>
              <a:spcAft>
                <a:spcPts val="0"/>
              </a:spcAft>
              <a:buNone/>
            </a:pPr>
            <a:r>
              <a:t/>
            </a:r>
            <a:endParaRPr sz="1050">
              <a:solidFill>
                <a:schemeClr val="dk1"/>
              </a:solidFill>
              <a:highlight>
                <a:schemeClr val="lt1"/>
              </a:highlight>
            </a:endParaRPr>
          </a:p>
          <a:p>
            <a:pPr indent="0" lvl="0" marL="0" rtl="0" algn="l">
              <a:spcBef>
                <a:spcPts val="0"/>
              </a:spcBef>
              <a:spcAft>
                <a:spcPts val="0"/>
              </a:spcAft>
              <a:buClr>
                <a:schemeClr val="dk1"/>
              </a:buClr>
              <a:buSzPts val="14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9b01f60f7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9b01f60f7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9b01f60f7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9b01f60f7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3f836daa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3f836daa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Provide background on how search works.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Search is commonly referred to as “search engine optimization,” or SEO. It is the </a:t>
            </a:r>
            <a:r>
              <a:rPr lang="en">
                <a:solidFill>
                  <a:schemeClr val="dk1"/>
                </a:solidFill>
              </a:rPr>
              <a:t>practic</a:t>
            </a:r>
            <a:r>
              <a:rPr lang="en">
                <a:solidFill>
                  <a:schemeClr val="dk1"/>
                </a:solidFill>
              </a:rPr>
              <a:t>al</a:t>
            </a:r>
            <a:r>
              <a:rPr lang="en">
                <a:solidFill>
                  <a:schemeClr val="dk1"/>
                </a:solidFill>
              </a:rPr>
              <a:t> increase, in both quality and </a:t>
            </a:r>
            <a:r>
              <a:rPr lang="en">
                <a:solidFill>
                  <a:schemeClr val="dk1"/>
                </a:solidFill>
              </a:rPr>
              <a:t>quantity,</a:t>
            </a:r>
            <a:r>
              <a:rPr lang="en">
                <a:solidFill>
                  <a:schemeClr val="dk1"/>
                </a:solidFill>
              </a:rPr>
              <a:t> of website traffic and brand exposure through organic (non-paid) and paid search engine results.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Search engines do all of this by discovering and cataloguing all available content on the internet (webpages, PDFs, images, videos, etc.) via a process known as “crawling and indexing” and then ordering it by how well it matches the query in a process we refer to as “ranking.”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Get initial reactions from students.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Video from Google explaining how search works: </a:t>
            </a:r>
            <a:r>
              <a:rPr lang="en" u="sng">
                <a:solidFill>
                  <a:schemeClr val="hlink"/>
                </a:solidFill>
                <a:hlinkClick r:id="rId2"/>
              </a:rPr>
              <a:t>https://www.youtube.com/watch?v=BNHR6IQJGZs&amp;feature=emb_logo</a:t>
            </a:r>
            <a:r>
              <a:rPr lang="en">
                <a:solidFill>
                  <a:schemeClr val="dk1"/>
                </a:solidFill>
              </a:rPr>
              <a: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Moz guide to SEO: </a:t>
            </a:r>
            <a:r>
              <a:rPr lang="en" u="sng">
                <a:solidFill>
                  <a:schemeClr val="hlink"/>
                </a:solidFill>
                <a:hlinkClick r:id="rId3"/>
              </a:rPr>
              <a:t>https://moz.com/beginners-guide-to-seo/why-search-engine-marketing-is-necessary</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9c56e5f64c_0_1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9c56e5f64c_0_1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Define SEO and PPC in as few buzzwords as possible.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SEO is the practice of optimizing your site for the spiders that index the web. Matt mentioned that these “spiders” ask more than 200 questions about each page to determine whether or not it is a worthy result for a given search word. These questions include: How many times does a site use a keyword or words? Is the keyword in the URL? In header tags? How many other sites link to this site for this content? Etc.</a:t>
            </a:r>
            <a:endParaRPr/>
          </a:p>
          <a:p>
            <a:pPr indent="-298450" lvl="1" marL="914400" rtl="0" algn="l">
              <a:spcBef>
                <a:spcPts val="0"/>
              </a:spcBef>
              <a:spcAft>
                <a:spcPts val="0"/>
              </a:spcAft>
              <a:buSzPts val="1100"/>
              <a:buChar char="○"/>
            </a:pPr>
            <a:r>
              <a:rPr lang="en"/>
              <a:t>In the video, Matt searched “Cheetah, Running, Speed.” These are his keywords.</a:t>
            </a:r>
            <a:endParaRPr/>
          </a:p>
          <a:p>
            <a:pPr indent="-298450" lvl="0" marL="457200" rtl="0" algn="l">
              <a:spcBef>
                <a:spcPts val="0"/>
              </a:spcBef>
              <a:spcAft>
                <a:spcPts val="0"/>
              </a:spcAft>
              <a:buSzPts val="1100"/>
              <a:buChar char="●"/>
            </a:pPr>
            <a:r>
              <a:rPr lang="en"/>
              <a:t>Paid search is when you create a Google Ad for your product and you optimize that ad to be displayed to users who search for a given keyword or collection of keywords.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you want to replay the video now that we’ve defined these things: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SEO is covered at 0:50–1:55.</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Paid search is covered at 2:30–2:55.</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3" name="Shape 1143"/>
        <p:cNvGrpSpPr/>
        <p:nvPr/>
      </p:nvGrpSpPr>
      <p:grpSpPr>
        <a:xfrm>
          <a:off x="0" y="0"/>
          <a:ext cx="0" cy="0"/>
          <a:chOff x="0" y="0"/>
          <a:chExt cx="0" cy="0"/>
        </a:xfrm>
      </p:grpSpPr>
      <p:sp>
        <p:nvSpPr>
          <p:cNvPr id="1144" name="Google Shape;1144;gacb5f8d37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acb5f8d37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Compare SEO and PPC.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Both of these tactics are important for having a successful marketing strategy. As with anything, there are pros and cons to each.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Although there are many other aspects that contribute to search engine optimization, keywords are a major component; they’re also a major component in paid search.</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 this is where we will focus our attention today.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Next, we’ll begin to talk about keywords and how people search for things.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a3f836daa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a3f836daa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highlight>
                  <a:schemeClr val="lt1"/>
                </a:highlight>
              </a:rPr>
              <a:t>Purpose: </a:t>
            </a:r>
            <a:r>
              <a:rPr lang="en">
                <a:highlight>
                  <a:schemeClr val="lt1"/>
                </a:highlight>
              </a:rPr>
              <a:t>Explain how people use keywords to search online.</a:t>
            </a:r>
            <a:endParaRPr>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b="1">
              <a:highlight>
                <a:schemeClr val="lt1"/>
              </a:highlight>
            </a:endParaRPr>
          </a:p>
          <a:p>
            <a:pPr indent="0" lvl="0" marL="0" rtl="0" algn="l">
              <a:lnSpc>
                <a:spcPct val="100000"/>
              </a:lnSpc>
              <a:spcBef>
                <a:spcPts val="0"/>
              </a:spcBef>
              <a:spcAft>
                <a:spcPts val="0"/>
              </a:spcAft>
              <a:buClr>
                <a:schemeClr val="dk1"/>
              </a:buClr>
              <a:buSzPts val="1100"/>
              <a:buFont typeface="Arial"/>
              <a:buNone/>
            </a:pPr>
            <a:r>
              <a:rPr b="1" lang="en">
                <a:highlight>
                  <a:schemeClr val="lt1"/>
                </a:highlight>
              </a:rPr>
              <a:t>TALKING POINTS: </a:t>
            </a:r>
            <a:endParaRPr b="1">
              <a:highlight>
                <a:schemeClr val="lt1"/>
              </a:highlight>
            </a:endParaRPr>
          </a:p>
          <a:p>
            <a:pPr indent="0" lvl="0" marL="0" rtl="0" algn="l">
              <a:lnSpc>
                <a:spcPct val="100000"/>
              </a:lnSpc>
              <a:spcBef>
                <a:spcPts val="0"/>
              </a:spcBef>
              <a:spcAft>
                <a:spcPts val="0"/>
              </a:spcAft>
              <a:buClr>
                <a:schemeClr val="dk1"/>
              </a:buClr>
              <a:buSzPts val="1100"/>
              <a:buFont typeface="Arial"/>
              <a:buNone/>
            </a:pPr>
            <a:r>
              <a:t/>
            </a:r>
            <a:endParaRPr b="1">
              <a:highlight>
                <a:schemeClr val="lt1"/>
              </a:highlight>
            </a:endParaRPr>
          </a:p>
          <a:p>
            <a:pPr indent="-298450" lvl="0" marL="457200" rtl="0" algn="l">
              <a:lnSpc>
                <a:spcPct val="100000"/>
              </a:lnSpc>
              <a:spcBef>
                <a:spcPts val="0"/>
              </a:spcBef>
              <a:spcAft>
                <a:spcPts val="0"/>
              </a:spcAft>
              <a:buSzPts val="1100"/>
              <a:buChar char="●"/>
            </a:pPr>
            <a:r>
              <a:rPr lang="en">
                <a:highlight>
                  <a:schemeClr val="lt1"/>
                </a:highlight>
              </a:rPr>
              <a:t>Whether it’s on- or off-site, search keywords are at the </a:t>
            </a:r>
            <a:r>
              <a:rPr lang="en">
                <a:highlight>
                  <a:schemeClr val="lt1"/>
                </a:highlight>
              </a:rPr>
              <a:t>foundation</a:t>
            </a:r>
            <a:r>
              <a:rPr lang="en">
                <a:highlight>
                  <a:schemeClr val="lt1"/>
                </a:highlight>
              </a:rPr>
              <a:t>.</a:t>
            </a:r>
            <a:endParaRPr>
              <a:highlight>
                <a:schemeClr val="lt1"/>
              </a:highlight>
            </a:endParaRPr>
          </a:p>
          <a:p>
            <a:pPr indent="-298450" lvl="0" marL="457200" rtl="0" algn="l">
              <a:lnSpc>
                <a:spcPct val="100000"/>
              </a:lnSpc>
              <a:spcBef>
                <a:spcPts val="0"/>
              </a:spcBef>
              <a:spcAft>
                <a:spcPts val="0"/>
              </a:spcAft>
              <a:buSzPts val="1100"/>
              <a:buChar char="●"/>
            </a:pPr>
            <a:r>
              <a:rPr b="1" lang="en">
                <a:highlight>
                  <a:schemeClr val="lt1"/>
                </a:highlight>
              </a:rPr>
              <a:t>Informational searches</a:t>
            </a:r>
            <a:r>
              <a:rPr lang="en">
                <a:highlight>
                  <a:schemeClr val="lt1"/>
                </a:highlight>
              </a:rPr>
              <a:t> come from users with no particular brand preference who just want to get a question answered or find out more information about a topic. They provide brands the opportunity to give searchers meaningful content early in the research phase. For example, a small business owner searching for business insurance may make the informational search “How to buy small business insurance.”</a:t>
            </a:r>
            <a:endParaRPr>
              <a:highlight>
                <a:schemeClr val="lt1"/>
              </a:highlight>
            </a:endParaRPr>
          </a:p>
          <a:p>
            <a:pPr indent="-298450" lvl="0" marL="457200" rtl="0" algn="l">
              <a:lnSpc>
                <a:spcPct val="100000"/>
              </a:lnSpc>
              <a:spcBef>
                <a:spcPts val="0"/>
              </a:spcBef>
              <a:spcAft>
                <a:spcPts val="0"/>
              </a:spcAft>
              <a:buSzPts val="1100"/>
              <a:buChar char="●"/>
            </a:pPr>
            <a:r>
              <a:rPr b="1" lang="en">
                <a:highlight>
                  <a:schemeClr val="lt1"/>
                </a:highlight>
              </a:rPr>
              <a:t>Transactional searches</a:t>
            </a:r>
            <a:r>
              <a:rPr lang="en">
                <a:highlight>
                  <a:schemeClr val="lt1"/>
                </a:highlight>
              </a:rPr>
              <a:t> may not have a specific brand in mind but are prepared to take an action, such as making a purchase or initiating contact with a sales rep. In this instance, the same small business owner would search for actionable terms like “Get insurance policy quote.” Keep in mind that there’s a lot of competition between brands for these keywords, as these searches show strong intent. </a:t>
            </a:r>
            <a:endParaRPr>
              <a:highlight>
                <a:schemeClr val="lt1"/>
              </a:highlight>
            </a:endParaRPr>
          </a:p>
          <a:p>
            <a:pPr indent="-298450" lvl="0" marL="457200" rtl="0" algn="l">
              <a:lnSpc>
                <a:spcPct val="100000"/>
              </a:lnSpc>
              <a:spcBef>
                <a:spcPts val="0"/>
              </a:spcBef>
              <a:spcAft>
                <a:spcPts val="0"/>
              </a:spcAft>
              <a:buSzPts val="1100"/>
              <a:buChar char="●"/>
            </a:pPr>
            <a:r>
              <a:rPr b="1" lang="en">
                <a:highlight>
                  <a:schemeClr val="lt1"/>
                </a:highlight>
              </a:rPr>
              <a:t>N</a:t>
            </a:r>
            <a:r>
              <a:rPr b="1" lang="en">
                <a:highlight>
                  <a:schemeClr val="lt1"/>
                </a:highlight>
              </a:rPr>
              <a:t>avigational searches</a:t>
            </a:r>
            <a:r>
              <a:rPr lang="en">
                <a:highlight>
                  <a:schemeClr val="lt1"/>
                </a:highlight>
              </a:rPr>
              <a:t> happen when a searcher is attempting to access an online destination of which they’re already aware. For example, in this scenario, the same business owner would search “State Farm small business insurance.” Navigational searches are the reason why it’s crucial for brands to have high and steady search rankings for their brand terms.</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a3f836daa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a3f836daa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Showcase how intent plays into keywords.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a:t>
            </a:r>
            <a:r>
              <a:rPr lang="en">
                <a:solidFill>
                  <a:schemeClr val="dk1"/>
                </a:solidFill>
              </a:rPr>
              <a:t> first step </a:t>
            </a:r>
            <a:r>
              <a:rPr lang="en">
                <a:solidFill>
                  <a:schemeClr val="dk1"/>
                </a:solidFill>
              </a:rPr>
              <a:t>is to always be intentional with the types of </a:t>
            </a:r>
            <a:r>
              <a:rPr lang="en">
                <a:solidFill>
                  <a:schemeClr val="dk1"/>
                </a:solidFill>
              </a:rPr>
              <a:t>keywords</a:t>
            </a:r>
            <a:r>
              <a:rPr lang="en">
                <a:solidFill>
                  <a:schemeClr val="dk1"/>
                </a:solidFill>
              </a:rPr>
              <a:t> you select for both organic and paid search. More specifically, think about the objective for your search/business, and then determine what keywords make sense for you.</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of the first things that you want to think about is brand relevance. Questions to consider:</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What's the relevance to my brand/product?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What’s the financial value of the keyword?</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What’s the customer relevance?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Who is searching for this?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What’s the customer’s level of intent?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is the search volume?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Who is the competition?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sites are showing up and ranking?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competitive is the search term?</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Is it possible to compete on this term? </a:t>
            </a:r>
            <a:endParaRPr>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5" name="Shape 1185"/>
        <p:cNvGrpSpPr/>
        <p:nvPr/>
      </p:nvGrpSpPr>
      <p:grpSpPr>
        <a:xfrm>
          <a:off x="0" y="0"/>
          <a:ext cx="0" cy="0"/>
          <a:chOff x="0" y="0"/>
          <a:chExt cx="0" cy="0"/>
        </a:xfrm>
      </p:grpSpPr>
      <p:sp>
        <p:nvSpPr>
          <p:cNvPr id="1186" name="Google Shape;1186;ga7fb566ee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a7fb566ee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 </a:t>
            </a:r>
            <a:r>
              <a:rPr lang="en"/>
              <a:t>Walk through the process of how a customer might search for something.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b="1" lang="en"/>
              <a:t> </a:t>
            </a:r>
            <a:endParaRPr b="1"/>
          </a:p>
          <a:p>
            <a:pPr indent="-298450" lvl="0" marL="457200" rtl="0" algn="l">
              <a:spcBef>
                <a:spcPts val="0"/>
              </a:spcBef>
              <a:spcAft>
                <a:spcPts val="0"/>
              </a:spcAft>
              <a:buSzPts val="1100"/>
              <a:buChar char="●"/>
            </a:pPr>
            <a:r>
              <a:rPr lang="en"/>
              <a:t>We take search for granted, as it happens all day every day and is one of the most deeply ingrained digital behaviors. But let’s step back and answer exactly what happens when a real person makes a search query.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5" name="Shape 1195"/>
        <p:cNvGrpSpPr/>
        <p:nvPr/>
      </p:nvGrpSpPr>
      <p:grpSpPr>
        <a:xfrm>
          <a:off x="0" y="0"/>
          <a:ext cx="0" cy="0"/>
          <a:chOff x="0" y="0"/>
          <a:chExt cx="0" cy="0"/>
        </a:xfrm>
      </p:grpSpPr>
      <p:sp>
        <p:nvSpPr>
          <p:cNvPr id="1196" name="Google Shape;1196;ga7fb566ee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7" name="Google Shape;1197;ga7fb566ee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 </a:t>
            </a:r>
            <a:r>
              <a:rPr lang="en"/>
              <a:t>Provide a walk-through of how people search for things.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t/>
            </a:r>
            <a:endParaRPr b="1"/>
          </a:p>
          <a:p>
            <a:pPr indent="-298450" lvl="0" marL="457200" rtl="0" algn="l">
              <a:spcBef>
                <a:spcPts val="0"/>
              </a:spcBef>
              <a:spcAft>
                <a:spcPts val="0"/>
              </a:spcAft>
              <a:buSzPts val="1100"/>
              <a:buChar char="●"/>
            </a:pPr>
            <a:r>
              <a:rPr lang="en"/>
              <a:t>Here are some steps we came up with. Do you have more? Less? Any we don’t have here? What else might happen? </a:t>
            </a:r>
            <a:endParaRPr/>
          </a:p>
          <a:p>
            <a:pPr indent="-298450" lvl="0" marL="457200" rtl="0" algn="l">
              <a:spcBef>
                <a:spcPts val="0"/>
              </a:spcBef>
              <a:spcAft>
                <a:spcPts val="0"/>
              </a:spcAft>
              <a:buSzPts val="1100"/>
              <a:buChar char="●"/>
            </a:pPr>
            <a:r>
              <a:rPr lang="en"/>
              <a:t>Collect answers from the class. </a:t>
            </a:r>
            <a:endParaRPr/>
          </a:p>
          <a:p>
            <a:pPr indent="-298450" lvl="0" marL="457200" rtl="0" algn="l">
              <a:spcBef>
                <a:spcPts val="0"/>
              </a:spcBef>
              <a:spcAft>
                <a:spcPts val="0"/>
              </a:spcAft>
              <a:buSzPts val="1100"/>
              <a:buChar char="●"/>
            </a:pPr>
            <a:r>
              <a:rPr b="1" lang="en"/>
              <a:t>Questions to ask: </a:t>
            </a:r>
            <a:endParaRPr b="1"/>
          </a:p>
          <a:p>
            <a:pPr indent="-298450" lvl="1" marL="914400" rtl="0" algn="l">
              <a:spcBef>
                <a:spcPts val="0"/>
              </a:spcBef>
              <a:spcAft>
                <a:spcPts val="0"/>
              </a:spcAft>
              <a:buSzPts val="1100"/>
              <a:buChar char="○"/>
            </a:pPr>
            <a:r>
              <a:rPr lang="en"/>
              <a:t>How did you ask your question? </a:t>
            </a:r>
            <a:endParaRPr/>
          </a:p>
          <a:p>
            <a:pPr indent="-298450" lvl="1" marL="914400" rtl="0" algn="l">
              <a:spcBef>
                <a:spcPts val="0"/>
              </a:spcBef>
              <a:spcAft>
                <a:spcPts val="0"/>
              </a:spcAft>
              <a:buSzPts val="1100"/>
              <a:buChar char="○"/>
            </a:pPr>
            <a:r>
              <a:rPr lang="en"/>
              <a:t>What were some of your search results? </a:t>
            </a:r>
            <a:endParaRPr/>
          </a:p>
          <a:p>
            <a:pPr indent="-298450" lvl="1" marL="914400" rtl="0" algn="l">
              <a:spcBef>
                <a:spcPts val="0"/>
              </a:spcBef>
              <a:spcAft>
                <a:spcPts val="0"/>
              </a:spcAft>
              <a:buSzPts val="1100"/>
              <a:buChar char="○"/>
            </a:pPr>
            <a:r>
              <a:rPr lang="en"/>
              <a:t>Why do you think these were your results? </a:t>
            </a:r>
            <a:endParaRPr/>
          </a:p>
          <a:p>
            <a:pPr indent="-298450" lvl="1" marL="914400" rtl="0" algn="l">
              <a:spcBef>
                <a:spcPts val="0"/>
              </a:spcBef>
              <a:spcAft>
                <a:spcPts val="0"/>
              </a:spcAft>
              <a:buSzPts val="1100"/>
              <a:buChar char="○"/>
            </a:pPr>
            <a:r>
              <a:rPr lang="en"/>
              <a:t>What were the autofill options given? </a:t>
            </a:r>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7fb566ee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7fb566ee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 </a:t>
            </a:r>
            <a:r>
              <a:rPr lang="en"/>
              <a:t>Provide a detailed walk-through of how people search for things. </a:t>
            </a:r>
            <a:endParaRPr/>
          </a:p>
          <a:p>
            <a:pPr indent="0" lvl="0" marL="0" rtl="0" algn="l">
              <a:spcBef>
                <a:spcPts val="0"/>
              </a:spcBef>
              <a:spcAft>
                <a:spcPts val="0"/>
              </a:spcAft>
              <a:buClr>
                <a:schemeClr val="dk1"/>
              </a:buClr>
              <a:buSzPts val="1100"/>
              <a:buFont typeface="Arial"/>
              <a:buNone/>
            </a:pPr>
            <a:r>
              <a:t/>
            </a:r>
            <a:endParaRPr b="1"/>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t/>
            </a:r>
            <a:endParaRPr b="1"/>
          </a:p>
          <a:p>
            <a:pPr indent="-298450" lvl="0" marL="457200" rtl="0" algn="l">
              <a:spcBef>
                <a:spcPts val="0"/>
              </a:spcBef>
              <a:spcAft>
                <a:spcPts val="0"/>
              </a:spcAft>
              <a:buSzPts val="1100"/>
              <a:buChar char="●"/>
            </a:pPr>
            <a:r>
              <a:rPr lang="en"/>
              <a:t>Now, click on one of the links that came up from your search.</a:t>
            </a:r>
            <a:endParaRPr/>
          </a:p>
          <a:p>
            <a:pPr indent="-298450" lvl="0" marL="457200" rtl="0" algn="l">
              <a:spcBef>
                <a:spcPts val="0"/>
              </a:spcBef>
              <a:spcAft>
                <a:spcPts val="0"/>
              </a:spcAft>
              <a:buSzPts val="1100"/>
              <a:buChar char="●"/>
            </a:pPr>
            <a:r>
              <a:rPr lang="en"/>
              <a:t>What do you notice about the website? </a:t>
            </a:r>
            <a:endParaRPr/>
          </a:p>
          <a:p>
            <a:pPr indent="-298450" lvl="1" marL="914400" rtl="0" algn="l">
              <a:spcBef>
                <a:spcPts val="0"/>
              </a:spcBef>
              <a:spcAft>
                <a:spcPts val="0"/>
              </a:spcAft>
              <a:buSzPts val="1100"/>
              <a:buChar char="○"/>
            </a:pPr>
            <a:r>
              <a:rPr lang="en"/>
              <a:t>Consider how fast the page loads.</a:t>
            </a:r>
            <a:endParaRPr/>
          </a:p>
          <a:p>
            <a:pPr indent="-298450" lvl="1" marL="914400" rtl="0" algn="l">
              <a:spcBef>
                <a:spcPts val="0"/>
              </a:spcBef>
              <a:spcAft>
                <a:spcPts val="0"/>
              </a:spcAft>
              <a:buSzPts val="1100"/>
              <a:buChar char="○"/>
            </a:pPr>
            <a:r>
              <a:rPr lang="en"/>
              <a:t>Think about the number of times “shoes” appears on the website.</a:t>
            </a:r>
            <a:endParaRPr/>
          </a:p>
          <a:p>
            <a:pPr indent="-298450" lvl="1" marL="914400" rtl="0" algn="l">
              <a:spcBef>
                <a:spcPts val="0"/>
              </a:spcBef>
              <a:spcAft>
                <a:spcPts val="0"/>
              </a:spcAft>
              <a:buSzPts val="1100"/>
              <a:buChar char="○"/>
            </a:pPr>
            <a:r>
              <a:rPr lang="en"/>
              <a:t>What other keywords are </a:t>
            </a:r>
            <a:r>
              <a:rPr lang="en"/>
              <a:t>relevant</a:t>
            </a:r>
            <a:r>
              <a:rPr lang="en"/>
              <a:t> to your search?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ae70617d77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ae70617d77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a3f836daa9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a3f836daa9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r>
              <a:rPr lang="en"/>
              <a:t>: Discuss how Santander wanted to connect with young adults/</a:t>
            </a:r>
            <a:r>
              <a:rPr lang="en"/>
              <a:t>millennials.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b="1" lang="en"/>
              <a:t> </a:t>
            </a:r>
            <a:endParaRPr b="1"/>
          </a:p>
          <a:p>
            <a:pPr indent="-298450" lvl="0" marL="457200" rtl="0" algn="l">
              <a:spcBef>
                <a:spcPts val="0"/>
              </a:spcBef>
              <a:spcAft>
                <a:spcPts val="0"/>
              </a:spcAft>
              <a:buSzPts val="1100"/>
              <a:buChar char="●"/>
            </a:pPr>
            <a:r>
              <a:rPr lang="en"/>
              <a:t>Santander was having issues connecting with young adults. After researching, it found that </a:t>
            </a:r>
            <a:r>
              <a:rPr lang="en"/>
              <a:t>millennials</a:t>
            </a:r>
            <a:r>
              <a:rPr lang="en"/>
              <a:t>/young adults don’t actually use the word “banking” when looking for information on finances, but they do search for related topics such as credit tips, wealth building tools, and debt. </a:t>
            </a:r>
            <a:endParaRPr/>
          </a:p>
          <a:p>
            <a:pPr indent="-298450" lvl="0" marL="457200" rtl="0" algn="l">
              <a:spcBef>
                <a:spcPts val="0"/>
              </a:spcBef>
              <a:spcAft>
                <a:spcPts val="0"/>
              </a:spcAft>
              <a:buSzPts val="1100"/>
              <a:buChar char="●"/>
            </a:pPr>
            <a:r>
              <a:rPr lang="en"/>
              <a:t>In response, Santander</a:t>
            </a:r>
            <a:r>
              <a:rPr lang="en"/>
              <a:t> created this blog to “answer” questions/queries and get in front of this audience to help them </a:t>
            </a:r>
            <a:r>
              <a:rPr lang="en"/>
              <a:t>understand</a:t>
            </a:r>
            <a:r>
              <a:rPr lang="en"/>
              <a:t> the connection.</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a3f836daa9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a3f836daa9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r>
              <a:rPr lang="en"/>
              <a:t> Showcase how paid search works.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rPr b="1" lang="en"/>
              <a:t> </a:t>
            </a:r>
            <a:endParaRPr b="1"/>
          </a:p>
          <a:p>
            <a:pPr indent="-298450" lvl="0" marL="457200" rtl="0" algn="l">
              <a:spcBef>
                <a:spcPts val="0"/>
              </a:spcBef>
              <a:spcAft>
                <a:spcPts val="0"/>
              </a:spcAft>
              <a:buSzPts val="1100"/>
              <a:buChar char="●"/>
            </a:pPr>
            <a:r>
              <a:rPr lang="en"/>
              <a:t>Remember that paid search marketing affords businesses the opportunity to advertise within the sponsored listings of a search engine or partner site.</a:t>
            </a:r>
            <a:endParaRPr/>
          </a:p>
          <a:p>
            <a:pPr indent="-298450" lvl="0" marL="457200" rtl="0" algn="l">
              <a:spcBef>
                <a:spcPts val="0"/>
              </a:spcBef>
              <a:spcAft>
                <a:spcPts val="0"/>
              </a:spcAft>
              <a:buSzPts val="1100"/>
              <a:buChar char="●"/>
            </a:pPr>
            <a:r>
              <a:rPr lang="en"/>
              <a:t>This is how it works.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0" name="Shape 1240"/>
        <p:cNvGrpSpPr/>
        <p:nvPr/>
      </p:nvGrpSpPr>
      <p:grpSpPr>
        <a:xfrm>
          <a:off x="0" y="0"/>
          <a:ext cx="0" cy="0"/>
          <a:chOff x="0" y="0"/>
          <a:chExt cx="0" cy="0"/>
        </a:xfrm>
      </p:grpSpPr>
      <p:sp>
        <p:nvSpPr>
          <p:cNvPr id="1241" name="Google Shape;1241;ga3f836daa9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2" name="Google Shape;1242;ga3f836daa9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Explain the best metrics to track when using paid search.</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rPr b="1" lang="en"/>
              <a:t> </a:t>
            </a:r>
            <a:endParaRPr/>
          </a:p>
          <a:p>
            <a:pPr indent="-298450" lvl="0" marL="457200" rtl="0" algn="l">
              <a:spcBef>
                <a:spcPts val="0"/>
              </a:spcBef>
              <a:spcAft>
                <a:spcPts val="0"/>
              </a:spcAft>
              <a:buSzPts val="1100"/>
              <a:buChar char="●"/>
            </a:pPr>
            <a:r>
              <a:rPr lang="en"/>
              <a:t>Here are a few metrics to keep in mind when using paid search.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9ea79186b3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9ea79186b3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students a chance to write down relevant terms for their projects.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that we’ve had a chance to gain a better understanding of SEO, let’s try using what we’ve learned on your individual projects.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8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students to work independently but in groups. This mimics the “table” format of an in-person classroom setting.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Screenshot this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stating: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effectively “walk around the classroom.”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either come off mute to share their responses aloud or simply share them in the chat.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9b01f60f71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9b01f60f71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3a086575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3a086575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Show students how email marketing works.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Source:</a:t>
            </a:r>
            <a:r>
              <a:rPr lang="en">
                <a:solidFill>
                  <a:schemeClr val="dk1"/>
                </a:solidFill>
              </a:rPr>
              <a:t> </a:t>
            </a:r>
            <a:r>
              <a:rPr lang="en" u="sng">
                <a:solidFill>
                  <a:schemeClr val="hlink"/>
                </a:solidFill>
                <a:hlinkClick r:id="rId2"/>
              </a:rPr>
              <a:t>https://bit.ly/37QCNcu</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a:t>
            </a:r>
            <a:r>
              <a:rPr b="1" lang="en">
                <a:solidFill>
                  <a:schemeClr val="dk1"/>
                </a:solidFill>
              </a:rPr>
              <a:t> POINTS: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email, the average open rate is 22%.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Email marketing is rated the No. 1 channel to help drive profits and the preferred method of communication by consumers.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Patreon sends a few welcome emails congratulating the creator on their launch. In these emails, it also explains how to set up a profile.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website then sends a series of staggered step-by-step emails with tips on how to get your first patron and how to spread the word about your launch. Notice the one-on-one conversational tone.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Later, Patreon uses payday as an opportunity to ask creators to take its survey.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a3a0865751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a3a0865751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Purpose: </a:t>
            </a:r>
            <a:r>
              <a:rPr lang="en">
                <a:solidFill>
                  <a:schemeClr val="dk1"/>
                </a:solidFill>
              </a:rPr>
              <a:t>Overview of what customers do with emails from businesses.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Over the course of a customer’s relationship with your brand, they will do some or all of the following</a:t>
            </a:r>
            <a:r>
              <a:rPr lang="en">
                <a:solidFill>
                  <a:schemeClr val="dk1"/>
                </a:solidFill>
              </a:rPr>
              <a: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Buy something.</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Use your product/service.</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lang="en">
                <a:solidFill>
                  <a:schemeClr val="dk1"/>
                </a:solidFill>
              </a:rPr>
              <a:t>Tell you what they would like to see from your brand.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Can you think of any brands that you receive emails from on a regular basis? What do you do with these emails?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a3a0865751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a3a086575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Provide students with more insight into what consumers are looking for when it comes to email marketing.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Brands may need to do a fair amount of educating before converting a lead into a customer.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Providing information on the industry and your product itself are common tactics for educating B2B customers. Consider what content you can deliver that will present you as a thought leader in the space. Perhaps some of this content can be repurposed from other channels, such as LinkedIn or your company blog.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consumers, it may make sense to include information about the product, user reviews, or feature social influencers who are using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main purpose of serving up information to leads is to inspire them to convert into customers or perform an action that you can use as a data point for your next touch.</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aea4866ed1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aea4866ed1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Purpose: </a:t>
            </a:r>
            <a:r>
              <a:rPr lang="en">
                <a:solidFill>
                  <a:schemeClr val="dk1"/>
                </a:solidFill>
              </a:rPr>
              <a:t>Introduce the purposes of email marketing. </a:t>
            </a:r>
            <a:endParaRPr>
              <a:solidFill>
                <a:schemeClr val="dk1"/>
              </a:solidFill>
            </a:endParaRPr>
          </a:p>
          <a:p>
            <a:pPr indent="0" lvl="0" marL="0" rtl="0" algn="l">
              <a:lnSpc>
                <a:spcPct val="100000"/>
              </a:lnSpc>
              <a:spcBef>
                <a:spcPts val="50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Font typeface="Proxima Nova"/>
              <a:buChar char="●"/>
            </a:pPr>
            <a:r>
              <a:rPr b="1" lang="en">
                <a:solidFill>
                  <a:schemeClr val="dk1"/>
                </a:solidFill>
              </a:rPr>
              <a:t>Welcome new lead: </a:t>
            </a:r>
            <a:r>
              <a:rPr lang="en">
                <a:solidFill>
                  <a:schemeClr val="dk1"/>
                </a:solidFill>
              </a:rPr>
              <a:t>Thank the new user, deliver on any promotion or product that was promised (e.g., a special offer or download), and suggest the next step.</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b="1" lang="en">
                <a:solidFill>
                  <a:schemeClr val="dk1"/>
                </a:solidFill>
              </a:rPr>
              <a:t>Retargeting interests</a:t>
            </a:r>
            <a:r>
              <a:rPr lang="en">
                <a:solidFill>
                  <a:schemeClr val="dk1"/>
                </a:solidFill>
              </a:rPr>
              <a:t>: This is also called email remarketing and refers to reaching back out to a customer or lead about a missed opportunity. The classic example is an abandoned cart email with titles like “Did You Forget Something?” or “You’ve Got Great Taste!”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b="1" lang="en">
                <a:solidFill>
                  <a:schemeClr val="dk1"/>
                </a:solidFill>
              </a:rPr>
              <a:t>Take desired action</a:t>
            </a:r>
            <a:r>
              <a:rPr lang="en">
                <a:solidFill>
                  <a:schemeClr val="dk1"/>
                </a:solidFill>
              </a:rPr>
              <a:t>: The action should support a business objective as illustrated by the example.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aea4866ed1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aea4866ed1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Have students review and match the email image to the purpose that it serves.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Font typeface="Proxima Nova"/>
              <a:buChar char="●"/>
            </a:pPr>
            <a:r>
              <a:rPr lang="en">
                <a:solidFill>
                  <a:schemeClr val="dk1"/>
                </a:solidFill>
              </a:rPr>
              <a:t>Looking at the examples provided, can you tell which one is used for welcoming new leads, which one is used for retargeting interest, and which one is used for encouraging one to take a desired action?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Answers: </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Image 1: Take desired action.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Image 2: Retargeting interest.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Image 3: Welcome new lead. </a:t>
            </a:r>
            <a:endParaRPr>
              <a:solidFill>
                <a:schemeClr val="dk1"/>
              </a:solidFill>
            </a:endParaRPr>
          </a:p>
          <a:p>
            <a:pPr indent="0" lvl="0" marL="0" rtl="0" algn="l">
              <a:spcBef>
                <a:spcPts val="0"/>
              </a:spcBef>
              <a:spcAft>
                <a:spcPts val="0"/>
              </a:spcAft>
              <a:buNone/>
            </a:pPr>
            <a:r>
              <a:t/>
            </a:r>
            <a:endParaRPr b="1">
              <a:solidFill>
                <a:schemeClr val="dk1"/>
              </a:solidFill>
              <a:highlight>
                <a:srgbClr val="FFDB00"/>
              </a:highlight>
            </a:endParaRPr>
          </a:p>
          <a:p>
            <a:pPr indent="0" lvl="0" marL="0" rtl="0" algn="l">
              <a:spcBef>
                <a:spcPts val="0"/>
              </a:spcBef>
              <a:spcAft>
                <a:spcPts val="0"/>
              </a:spcAft>
              <a:buNone/>
            </a:pPr>
            <a:r>
              <a:rPr b="1" lang="en">
                <a:solidFill>
                  <a:schemeClr val="dk1"/>
                </a:solidFill>
                <a:highlight>
                  <a:srgbClr val="FFDB00"/>
                </a:highlight>
              </a:rPr>
              <a:t>Customize It!</a:t>
            </a:r>
            <a:r>
              <a:rPr b="1" lang="en">
                <a:solidFill>
                  <a:schemeClr val="dk1"/>
                </a:solidFill>
              </a:rPr>
              <a:t> </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Feel free to replace the images provided. </a:t>
            </a:r>
            <a:endParaRPr>
              <a:solidFill>
                <a:schemeClr val="dk1"/>
              </a:solidFill>
            </a:endParaRPr>
          </a:p>
          <a:p>
            <a:pPr indent="0" lvl="0" marL="0" rtl="0" algn="l">
              <a:spcBef>
                <a:spcPts val="0"/>
              </a:spcBef>
              <a:spcAft>
                <a:spcPts val="0"/>
              </a:spcAft>
              <a:buClr>
                <a:schemeClr val="dk1"/>
              </a:buClr>
              <a:buSzPts val="1100"/>
              <a:buFont typeface="Arial"/>
              <a:buNone/>
            </a:pPr>
            <a:r>
              <a:t/>
            </a:r>
            <a:endParaRPr b="1" sz="1600">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Invite students to come off mute or take a screenshot of this slide and drop it in the Slack channel. Ask students to thread their responses.</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ae70617d77_0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ae70617d77_0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Tonight we’re joined by </a:t>
            </a:r>
            <a:r>
              <a:rPr lang="en">
                <a:solidFill>
                  <a:srgbClr val="FF0000"/>
                </a:solidFill>
              </a:rPr>
              <a:t>{instructor}</a:t>
            </a:r>
            <a:r>
              <a:rPr lang="en">
                <a:solidFill>
                  <a:schemeClr val="dk1"/>
                </a:solidFill>
              </a:rPr>
              <a:t> who teaches </a:t>
            </a:r>
            <a:r>
              <a:rPr lang="en">
                <a:solidFill>
                  <a:srgbClr val="FF0000"/>
                </a:solidFill>
              </a:rPr>
              <a:t>{course}</a:t>
            </a:r>
            <a:r>
              <a:rPr lang="en"/>
              <a:t>.</a:t>
            </a:r>
            <a:endParaRPr/>
          </a:p>
          <a:p>
            <a:pPr indent="-317500" lvl="1" marL="914400" rtl="0" algn="l">
              <a:spcBef>
                <a:spcPts val="0"/>
              </a:spcBef>
              <a:spcAft>
                <a:spcPts val="0"/>
              </a:spcAft>
              <a:buClr>
                <a:srgbClr val="FF0000"/>
              </a:buClr>
              <a:buSzPts val="1400"/>
              <a:buChar char="○"/>
            </a:pPr>
            <a:r>
              <a:rPr lang="en">
                <a:solidFill>
                  <a:srgbClr val="FF0000"/>
                </a:solidFill>
              </a:rPr>
              <a:t>You also have probably already met (mentor), who is an alumni of {course} and will be here to help you with any issues that arise during the workshop. Just flag them down. (NOT YET FULLY IMPLEMENTED)</a:t>
            </a:r>
            <a:endParaRPr>
              <a:solidFill>
                <a:srgbClr val="FF0000"/>
              </a:solidFill>
            </a:endParaRPr>
          </a:p>
          <a:p>
            <a:pPr indent="-317500" lvl="0" marL="457200" rtl="0" algn="l">
              <a:spcBef>
                <a:spcPts val="0"/>
              </a:spcBef>
              <a:spcAft>
                <a:spcPts val="0"/>
              </a:spcAft>
              <a:buClr>
                <a:schemeClr val="dk1"/>
              </a:buClr>
              <a:buSzPts val="1400"/>
              <a:buChar char="●"/>
            </a:pPr>
            <a:r>
              <a:rPr lang="en">
                <a:solidFill>
                  <a:schemeClr val="dk1"/>
                </a:solidFill>
              </a:rPr>
              <a:t>As a final note before we get started, you will receive a follow-up email after this workshop with:</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All of the slides from tonight and course information.</a:t>
            </a:r>
            <a:endParaRPr>
              <a:solidFill>
                <a:schemeClr val="dk1"/>
              </a:solidFill>
            </a:endParaRPr>
          </a:p>
          <a:p>
            <a:pPr indent="-317500" lvl="1" marL="914400" rtl="0" algn="l">
              <a:spcBef>
                <a:spcPts val="0"/>
              </a:spcBef>
              <a:spcAft>
                <a:spcPts val="0"/>
              </a:spcAft>
              <a:buClr>
                <a:srgbClr val="FF0000"/>
              </a:buClr>
              <a:buSzPts val="1400"/>
              <a:buChar char="○"/>
            </a:pPr>
            <a:r>
              <a:rPr lang="en">
                <a:solidFill>
                  <a:srgbClr val="FF0000"/>
                </a:solidFill>
              </a:rPr>
              <a:t>A screencast of this lecture. (NOT YET IMPLEMENTED)</a:t>
            </a:r>
            <a:endParaRPr>
              <a:solidFill>
                <a:srgbClr val="FF0000"/>
              </a:solidFill>
            </a:endParaRPr>
          </a:p>
          <a:p>
            <a:pPr indent="-317500" lvl="1" marL="914400" rtl="0" algn="l">
              <a:spcBef>
                <a:spcPts val="0"/>
              </a:spcBef>
              <a:spcAft>
                <a:spcPts val="0"/>
              </a:spcAft>
              <a:buClr>
                <a:schemeClr val="dk1"/>
              </a:buClr>
              <a:buSzPts val="1400"/>
              <a:buChar char="○"/>
            </a:pPr>
            <a:r>
              <a:rPr lang="en">
                <a:solidFill>
                  <a:schemeClr val="dk1"/>
                </a:solidFill>
              </a:rPr>
              <a:t>The example we’ll work through together.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I’m going to hand things over to </a:t>
            </a:r>
            <a:r>
              <a:rPr lang="en">
                <a:solidFill>
                  <a:srgbClr val="FF0000"/>
                </a:solidFill>
              </a:rPr>
              <a:t>{instructor}</a:t>
            </a:r>
            <a:r>
              <a:rPr lang="en">
                <a:solidFill>
                  <a:schemeClr val="dk1"/>
                </a:solidFill>
              </a:rPr>
              <a:t>, who will give you some more info about their background.</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aea4866ed1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aea4866ed1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Introduce the purposes of email marketing.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Share knowledge: </a:t>
            </a:r>
            <a:r>
              <a:rPr lang="en">
                <a:solidFill>
                  <a:schemeClr val="dk1"/>
                </a:solidFill>
              </a:rPr>
              <a:t>The main purpose of these emails is to inspire leads to convert to customers or get leads to perform an action that you can use as a data point for your next touch.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Providing information on the industry and your product itself is a common tactic for educating B2B customers. Consider what content you can deliver that will present you as a thought leader in the space. Perhaps some of this content can be repurposed from other channels, such as LinkedIn or your company blog.</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For consumers, it may make sense to include information about the product, provide user reviews, or feature social influencers who use the product.</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 for feedback:</a:t>
            </a:r>
            <a:r>
              <a:rPr lang="en">
                <a:solidFill>
                  <a:schemeClr val="dk1"/>
                </a:solidFill>
              </a:rPr>
              <a:t> This also extends the customer experience in a meaningful, interactive way.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Express appreciation</a:t>
            </a:r>
            <a:r>
              <a:rPr lang="en">
                <a:solidFill>
                  <a:schemeClr val="dk1"/>
                </a:solidFill>
              </a:rPr>
              <a:t>: </a:t>
            </a:r>
            <a:r>
              <a:rPr lang="en">
                <a:solidFill>
                  <a:schemeClr val="dk1"/>
                </a:solidFill>
              </a:rPr>
              <a:t>Who doesn’t love a little gratitude now and again? But it’s important to do it consciously, sometimes a heartfelt thank you is plenty.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aea4866ed1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aea4866ed1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Have students review and match the email image to the purpose that it serves.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Font typeface="Proxima Nova"/>
              <a:buChar char="●"/>
            </a:pPr>
            <a:r>
              <a:rPr lang="en">
                <a:solidFill>
                  <a:schemeClr val="dk1"/>
                </a:solidFill>
              </a:rPr>
              <a:t>Looking at the examples provided, can you tell which one serves what purpose?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Answer: </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Image 1: </a:t>
            </a:r>
            <a:r>
              <a:rPr lang="en">
                <a:solidFill>
                  <a:schemeClr val="dk1"/>
                </a:solidFill>
              </a:rPr>
              <a:t>Express appreciation.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Image 2: Share knowledge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Image 3: Ask for feedback.  </a:t>
            </a:r>
            <a:endParaRPr>
              <a:solidFill>
                <a:schemeClr val="dk1"/>
              </a:solidFill>
            </a:endParaRPr>
          </a:p>
          <a:p>
            <a:pPr indent="0" lvl="0" marL="0" rtl="0" algn="l">
              <a:spcBef>
                <a:spcPts val="0"/>
              </a:spcBef>
              <a:spcAft>
                <a:spcPts val="0"/>
              </a:spcAft>
              <a:buNone/>
            </a:pPr>
            <a:r>
              <a:t/>
            </a:r>
            <a:endParaRPr b="1">
              <a:solidFill>
                <a:schemeClr val="dk1"/>
              </a:solidFill>
              <a:highlight>
                <a:srgbClr val="FFDB00"/>
              </a:highlight>
            </a:endParaRPr>
          </a:p>
          <a:p>
            <a:pPr indent="0" lvl="0" marL="0" rtl="0" algn="l">
              <a:spcBef>
                <a:spcPts val="0"/>
              </a:spcBef>
              <a:spcAft>
                <a:spcPts val="0"/>
              </a:spcAft>
              <a:buNone/>
            </a:pPr>
            <a:r>
              <a:rPr b="1" lang="en">
                <a:solidFill>
                  <a:schemeClr val="dk1"/>
                </a:solidFill>
                <a:highlight>
                  <a:srgbClr val="FFDB00"/>
                </a:highlight>
              </a:rPr>
              <a:t>Customize It!</a:t>
            </a:r>
            <a:r>
              <a:rPr b="1" lang="en">
                <a:solidFill>
                  <a:schemeClr val="dk1"/>
                </a:solidFill>
              </a:rPr>
              <a:t> </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Feel free to replace the images provided. </a:t>
            </a:r>
            <a:endParaRPr>
              <a:solidFill>
                <a:schemeClr val="dk1"/>
              </a:solidFill>
            </a:endParaRPr>
          </a:p>
          <a:p>
            <a:pPr indent="0" lvl="0" marL="0" rtl="0" algn="l">
              <a:spcBef>
                <a:spcPts val="0"/>
              </a:spcBef>
              <a:spcAft>
                <a:spcPts val="0"/>
              </a:spcAft>
              <a:buNone/>
            </a:pPr>
            <a:r>
              <a:t/>
            </a:r>
            <a:endParaRPr b="1"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Invite students to come off mute and share their answers aloud.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 take a screenshot of this slide and drop it in the Slack channel, then ask students to thread their responses in the chat. </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aea4866ed1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8" name="Google Shape;1368;gaea4866ed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Introduce the purposes of email marketing.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Reengagement: </a:t>
            </a:r>
            <a:r>
              <a:rPr lang="en">
                <a:solidFill>
                  <a:schemeClr val="dk1"/>
                </a:solidFill>
              </a:rPr>
              <a:t>This is used when engagement has gotten a bit stale and you want to reengage by way of “winbacks.”</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Promotional email</a:t>
            </a:r>
            <a:r>
              <a:rPr b="1" lang="en">
                <a:solidFill>
                  <a:schemeClr val="dk1"/>
                </a:solidFill>
              </a:rPr>
              <a:t>:</a:t>
            </a:r>
            <a:r>
              <a:rPr lang="en">
                <a:solidFill>
                  <a:schemeClr val="dk1"/>
                </a:solidFill>
              </a:rPr>
              <a:t> Titles of such emails may include</a:t>
            </a:r>
            <a:r>
              <a:rPr lang="en">
                <a:solidFill>
                  <a:schemeClr val="dk1"/>
                </a:solidFill>
              </a:rPr>
              <a:t> </a:t>
            </a:r>
            <a:r>
              <a:rPr lang="en">
                <a:solidFill>
                  <a:schemeClr val="dk1"/>
                </a:solidFill>
              </a:rPr>
              <a:t>“We wanted you to be the first to know” or “You heard it here first.”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Transactional</a:t>
            </a:r>
            <a:r>
              <a:rPr lang="en">
                <a:solidFill>
                  <a:schemeClr val="dk1"/>
                </a:solidFill>
              </a:rPr>
              <a:t>: Just because transactional content can be dry, it doesn’t mean that the copy has to be stale. Infuse it with creative ideas like vibrant brand colors and layout.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ea4866ed1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ea4866ed1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Have students review and match the image to the purpose that it serves.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Font typeface="Proxima Nova"/>
              <a:buChar char="●"/>
            </a:pPr>
            <a:r>
              <a:rPr lang="en">
                <a:solidFill>
                  <a:schemeClr val="dk1"/>
                </a:solidFill>
              </a:rPr>
              <a:t>Looking at the examples provided, can you tell which one serves what purpose?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Answer: </a:t>
            </a:r>
            <a:endParaRPr b="1">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Image 1: Promotional.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Image 2: Transactional.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Image 3: Reengagement.  </a:t>
            </a:r>
            <a:endParaRPr>
              <a:solidFill>
                <a:schemeClr val="dk1"/>
              </a:solidFill>
            </a:endParaRPr>
          </a:p>
          <a:p>
            <a:pPr indent="0" lvl="0" marL="0" rtl="0" algn="l">
              <a:spcBef>
                <a:spcPts val="0"/>
              </a:spcBef>
              <a:spcAft>
                <a:spcPts val="0"/>
              </a:spcAft>
              <a:buNone/>
            </a:pPr>
            <a:r>
              <a:t/>
            </a:r>
            <a:endParaRPr b="1">
              <a:solidFill>
                <a:schemeClr val="dk1"/>
              </a:solidFill>
              <a:highlight>
                <a:srgbClr val="FFDB00"/>
              </a:highlight>
            </a:endParaRPr>
          </a:p>
          <a:p>
            <a:pPr indent="0" lvl="0" marL="0" rtl="0" algn="l">
              <a:spcBef>
                <a:spcPts val="0"/>
              </a:spcBef>
              <a:spcAft>
                <a:spcPts val="0"/>
              </a:spcAft>
              <a:buNone/>
            </a:pPr>
            <a:r>
              <a:rPr b="1" lang="en">
                <a:solidFill>
                  <a:schemeClr val="dk1"/>
                </a:solidFill>
                <a:highlight>
                  <a:srgbClr val="FFDB00"/>
                </a:highlight>
              </a:rPr>
              <a:t>Customize It!</a:t>
            </a:r>
            <a:r>
              <a:rPr b="1" lang="en">
                <a:solidFill>
                  <a:schemeClr val="dk1"/>
                </a:solidFill>
              </a:rPr>
              <a:t> </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Feel free to replace the images provided. </a:t>
            </a:r>
            <a:endParaRPr>
              <a:solidFill>
                <a:schemeClr val="dk1"/>
              </a:solidFill>
            </a:endParaRPr>
          </a:p>
          <a:p>
            <a:pPr indent="0" lvl="0" marL="0" rtl="0" algn="l">
              <a:spcBef>
                <a:spcPts val="0"/>
              </a:spcBef>
              <a:spcAft>
                <a:spcPts val="0"/>
              </a:spcAft>
              <a:buNone/>
            </a:pPr>
            <a:r>
              <a:t/>
            </a:r>
            <a:endParaRPr b="1"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Invite students to come off mute and share their answers aloud.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Or, take a screenshot of this slide and drop it in the Slack channel, then ask students to thread their responses in the chat.</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a94447fe63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a94447fe63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Help students understand the spectrum of information one can collect from a customer using email marketing.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Remember that basic/explicit and expert/implicit is not a hard and fast rule, but it is a </a:t>
            </a:r>
            <a:r>
              <a:rPr lang="en">
                <a:solidFill>
                  <a:schemeClr val="dk1"/>
                </a:solidFill>
              </a:rPr>
              <a:t>trend</a:t>
            </a:r>
            <a:r>
              <a:rPr lang="en">
                <a:solidFill>
                  <a:schemeClr val="dk1"/>
                </a:solidFill>
              </a:rPr>
              <a:t> you can use to help wrap your mind around it.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Depending on how your platforms are integrated, </a:t>
            </a:r>
            <a:r>
              <a:rPr lang="en">
                <a:solidFill>
                  <a:schemeClr val="dk1"/>
                </a:solidFill>
              </a:rPr>
              <a:t>your emails can be as simple as including subscribers’ first names or sending a special birthday email. This is making use of all explicit information.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Things get more complicated when we want to incorporate implicit information into our personalized campaigns. Let’s look at some examples in the next section.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a94447fe63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a94447fe63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Understanding the metrics behind email marketing.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that we’ve had a chance to look at some examples of what email marketing, let’s gain a better understanding of the metrics we should follow to determine whether or not our campaign is successful.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Metrics provide a numerical way for you to measure and monitor how your emails are performing.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Has anyone had experience with these metrics in their work?</a:t>
            </a:r>
            <a:endParaRPr b="1">
              <a:solidFill>
                <a:schemeClr val="dk1"/>
              </a:solidFill>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a94447fe63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a94447fe63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Understanding the metrics behind email marketing.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Has anyone had experience with these metrics in their work?</a:t>
            </a:r>
            <a:endParaRPr b="1">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g9ea79186b3_1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4" name="Google Shape;1424;g9ea79186b3_1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lang="en">
                <a:solidFill>
                  <a:schemeClr val="dk1"/>
                </a:solidFill>
              </a:rPr>
              <a:t>: Give students a chance to draft an email to their customers for their </a:t>
            </a:r>
            <a:r>
              <a:rPr lang="en">
                <a:solidFill>
                  <a:schemeClr val="dk1"/>
                </a:solidFill>
              </a:rPr>
              <a:t>project.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8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students to work independently, but in groups. This mimics the “table” format of an in-person classroom setting.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Screenshot this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stating: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effectively “walk around the classroom.”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either come off mute and share their responses aloud or share them in the chat.</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9b01f60f7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9b01f60f7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a7fb566ee3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a7fb566ee3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Provide students with data that reflects the importance of social media marketing.</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rPr b="1" lang="en"/>
              <a:t> </a:t>
            </a:r>
            <a:endParaRPr b="1"/>
          </a:p>
          <a:p>
            <a:pPr indent="-298450" lvl="0" marL="457200" rtl="0" algn="l">
              <a:spcBef>
                <a:spcPts val="0"/>
              </a:spcBef>
              <a:spcAft>
                <a:spcPts val="0"/>
              </a:spcAft>
              <a:buSzPts val="1100"/>
              <a:buChar char="●"/>
            </a:pPr>
            <a:r>
              <a:rPr lang="en"/>
              <a:t>Social media plays a very important role in today’s society and how businesses cater their brands to consumers.</a:t>
            </a:r>
            <a:endParaRPr/>
          </a:p>
          <a:p>
            <a:pPr indent="-298450" lvl="0" marL="457200" rtl="0" algn="l">
              <a:spcBef>
                <a:spcPts val="0"/>
              </a:spcBef>
              <a:spcAft>
                <a:spcPts val="0"/>
              </a:spcAft>
              <a:buSzPts val="1100"/>
              <a:buChar char="●"/>
            </a:pPr>
            <a:r>
              <a:rPr lang="en"/>
              <a:t>If you look at the </a:t>
            </a:r>
            <a:r>
              <a:rPr lang="en"/>
              <a:t>statistics, no matter our age group, we spend a lot of time on these platforms. </a:t>
            </a:r>
            <a:r>
              <a:rPr lang="en"/>
              <a:t>Something a lot of us have taken note of is that, whether its a pop-up or a sponsored post, it items (clothing, accessories, sneakers) that we may consider purchasing from a brand that we are familiar with. </a:t>
            </a:r>
            <a:br>
              <a:rPr b="1" lang="en"/>
            </a:br>
            <a:r>
              <a:rPr b="1" lang="en"/>
              <a:t>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ae70617d77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ae70617d77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spend a few minutes “breaking the ice” and getting people comfortable.</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If you have a large class (20+), don’t have everyone introduce themselves out loud. Instead, have them post their answers in Slack, then call out a few highlights.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solidFill>
                  <a:schemeClr val="dk1"/>
                </a:solidFill>
                <a:highlight>
                  <a:srgbClr val="FFD966"/>
                </a:highlight>
              </a:rPr>
              <a:t>Customize It! </a:t>
            </a:r>
            <a:r>
              <a:rPr lang="en">
                <a:solidFill>
                  <a:schemeClr val="dk1"/>
                </a:solidFill>
              </a:rPr>
              <a:t>Change the fun fact (number 3) to another. Avoid sensitive topics.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solidFill>
                  <a:schemeClr val="dk1"/>
                </a:solidFill>
                <a:highlight>
                  <a:srgbClr val="FFD966"/>
                </a:highlight>
              </a:rPr>
              <a:t>For remote classrooms</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Have students come off of mute to share their answers.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536b7d8163_1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536b7d8163_1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Provide a real-world example of a brand </a:t>
            </a:r>
            <a:r>
              <a:rPr i="1" lang="en"/>
              <a:t>not </a:t>
            </a:r>
            <a:r>
              <a:rPr lang="en"/>
              <a:t>providing value.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rPr b="1" lang="en"/>
              <a:t> </a:t>
            </a:r>
            <a:endParaRPr b="1"/>
          </a:p>
          <a:p>
            <a:pPr indent="-298450" lvl="0" marL="457200" rtl="0" algn="l">
              <a:spcBef>
                <a:spcPts val="0"/>
              </a:spcBef>
              <a:spcAft>
                <a:spcPts val="0"/>
              </a:spcAft>
              <a:buSzPts val="1100"/>
              <a:buChar char="●"/>
            </a:pPr>
            <a:r>
              <a:rPr lang="en"/>
              <a:t>The tweet was met with a lot of </a:t>
            </a:r>
            <a:r>
              <a:rPr lang="en"/>
              <a:t>scrutiny</a:t>
            </a:r>
            <a:r>
              <a:rPr lang="en"/>
              <a:t> because it was seen as “poor shaming” or belittling the everyday experiences or working class individuals.</a:t>
            </a:r>
            <a:endParaRPr/>
          </a:p>
          <a:p>
            <a:pPr indent="-298450" lvl="0" marL="457200" rtl="0" algn="l">
              <a:spcBef>
                <a:spcPts val="0"/>
              </a:spcBef>
              <a:spcAft>
                <a:spcPts val="0"/>
              </a:spcAft>
              <a:buSzPts val="1100"/>
              <a:buChar char="●"/>
            </a:pPr>
            <a:r>
              <a:rPr lang="en">
                <a:solidFill>
                  <a:schemeClr val="dk1"/>
                </a:solidFill>
              </a:rPr>
              <a:t>What value is this providing to their customers? </a:t>
            </a:r>
            <a:endParaRPr/>
          </a:p>
          <a:p>
            <a:pPr indent="0" lvl="0" marL="0" rtl="0" algn="l">
              <a:spcBef>
                <a:spcPts val="0"/>
              </a:spcBef>
              <a:spcAft>
                <a:spcPts val="0"/>
              </a:spcAft>
              <a:buNone/>
            </a:pPr>
            <a:r>
              <a:rPr lang="en"/>
              <a:t> </a:t>
            </a:r>
            <a:endParaRPr/>
          </a:p>
          <a:p>
            <a:pPr indent="0" lvl="0" marL="0" rtl="0" algn="l">
              <a:spcBef>
                <a:spcPts val="0"/>
              </a:spcBef>
              <a:spcAft>
                <a:spcPts val="0"/>
              </a:spcAft>
              <a:buNone/>
            </a:pPr>
            <a:r>
              <a:rPr b="1" lang="en">
                <a:solidFill>
                  <a:schemeClr val="dk1"/>
                </a:solidFill>
                <a:highlight>
                  <a:srgbClr val="FFDB00"/>
                </a:highlight>
              </a:rPr>
              <a:t>Customize it!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Swap out the example for another that violates one of the four universal rules.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Example source</a:t>
            </a:r>
            <a:r>
              <a:rPr lang="en">
                <a:solidFill>
                  <a:schemeClr val="dk1"/>
                </a:solidFill>
              </a:rPr>
              <a:t>: </a:t>
            </a:r>
            <a:r>
              <a:rPr lang="en">
                <a:solidFill>
                  <a:srgbClr val="1A73E8"/>
                </a:solidFill>
                <a:highlight>
                  <a:srgbClr val="FFFFFF"/>
                </a:highlight>
                <a:uFill>
                  <a:noFill/>
                </a:uFill>
                <a:hlinkClick r:id="rId2">
                  <a:extLst>
                    <a:ext uri="{A12FA001-AC4F-418D-AE19-62706E023703}">
                      <ahyp:hlinkClr val="tx"/>
                    </a:ext>
                  </a:extLst>
                </a:hlinkClick>
              </a:rPr>
              <a:t>https://www.nbcnews.com/tech/social-media/chase-bank-deletes-monday-motivation-tweet-after-drawing-social-media-n999756</a:t>
            </a:r>
            <a:r>
              <a:rPr lang="en">
                <a:solidFill>
                  <a:schemeClr val="dk1"/>
                </a:solidFill>
              </a:rPr>
              <a:t>. </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b19a07939d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b19a07939d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Provide a high-level overview of use cases for social channels. </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Facebook</a:t>
            </a:r>
            <a:r>
              <a:rPr lang="en">
                <a:solidFill>
                  <a:schemeClr val="dk1"/>
                </a:solidFill>
              </a:rPr>
              <a:t> </a:t>
            </a:r>
            <a:r>
              <a:rPr b="1" lang="en">
                <a:solidFill>
                  <a:schemeClr val="dk1"/>
                </a:solidFill>
              </a:rPr>
              <a:t>user expectations</a:t>
            </a:r>
            <a:r>
              <a:rPr lang="en">
                <a:solidFill>
                  <a:schemeClr val="dk1"/>
                </a:solidFill>
              </a:rPr>
              <a:t>: Users enjoy conversational content and a focus on compelling stories that frame </a:t>
            </a:r>
            <a:r>
              <a:rPr i="1" lang="en">
                <a:solidFill>
                  <a:schemeClr val="dk1"/>
                </a:solidFill>
              </a:rPr>
              <a:t>them</a:t>
            </a:r>
            <a:r>
              <a:rPr lang="en">
                <a:solidFill>
                  <a:schemeClr val="dk1"/>
                </a:solidFill>
              </a:rPr>
              <a:t> as the hero, not the brand. Ads are welcome if relevant.</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Instagram user behavior/expectations</a:t>
            </a:r>
            <a:r>
              <a:rPr lang="en">
                <a:solidFill>
                  <a:schemeClr val="dk1"/>
                </a:solidFill>
              </a:rPr>
              <a:t>: Traditional ads are unwelcome. Visually beautiful content is appreciated.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YouTube</a:t>
            </a:r>
            <a:r>
              <a:rPr lang="en">
                <a:solidFill>
                  <a:schemeClr val="dk1"/>
                </a:solidFill>
              </a:rPr>
              <a:t> </a:t>
            </a:r>
            <a:r>
              <a:rPr b="1" lang="en">
                <a:solidFill>
                  <a:schemeClr val="dk1"/>
                </a:solidFill>
              </a:rPr>
              <a:t>user behavior/expectations</a:t>
            </a:r>
            <a:r>
              <a:rPr lang="en">
                <a:solidFill>
                  <a:schemeClr val="dk1"/>
                </a:solidFill>
              </a:rPr>
              <a:t>: Users enjoy watching videos, especially on mobile. It’s their source for news, entertainment, inspiration, and learning.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Twitter</a:t>
            </a:r>
            <a:r>
              <a:rPr lang="en">
                <a:solidFill>
                  <a:schemeClr val="dk1"/>
                </a:solidFill>
              </a:rPr>
              <a:t> </a:t>
            </a:r>
            <a:r>
              <a:rPr b="1" lang="en">
                <a:solidFill>
                  <a:schemeClr val="dk1"/>
                </a:solidFill>
              </a:rPr>
              <a:t>user behavior/expectations</a:t>
            </a:r>
            <a:r>
              <a:rPr lang="en">
                <a:solidFill>
                  <a:schemeClr val="dk1"/>
                </a:solidFill>
              </a:rPr>
              <a:t>: Responses are expected almost immediately, and authenticity is valued and rewarded with interaction. </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a3a0865751_0_9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a3a0865751_0_9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In general, brands need to find the interaction of their brand message and their consumers needs.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6" name="Shape 1486"/>
        <p:cNvGrpSpPr/>
        <p:nvPr/>
      </p:nvGrpSpPr>
      <p:grpSpPr>
        <a:xfrm>
          <a:off x="0" y="0"/>
          <a:ext cx="0" cy="0"/>
          <a:chOff x="0" y="0"/>
          <a:chExt cx="0" cy="0"/>
        </a:xfrm>
      </p:grpSpPr>
      <p:sp>
        <p:nvSpPr>
          <p:cNvPr id="1487" name="Google Shape;1487;gaea4866ed1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8" name="Google Shape;1488;gaea4866ed1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students a chance to articulate how both the brand message and customer needs are addressed.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r>
              <a:rPr lang="en"/>
              <a:t>: </a:t>
            </a:r>
            <a:br>
              <a:rPr lang="en"/>
            </a:br>
            <a:endParaRPr/>
          </a:p>
          <a:p>
            <a:pPr indent="-298450" lvl="0" marL="457200" rtl="0" algn="l">
              <a:spcBef>
                <a:spcPts val="0"/>
              </a:spcBef>
              <a:spcAft>
                <a:spcPts val="0"/>
              </a:spcAft>
              <a:buSzPts val="1100"/>
              <a:buChar char="●"/>
            </a:pPr>
            <a:r>
              <a:rPr lang="en">
                <a:solidFill>
                  <a:schemeClr val="dk1"/>
                </a:solidFill>
              </a:rPr>
              <a:t>Additional examples can be found at </a:t>
            </a:r>
            <a:r>
              <a:rPr lang="en" u="sng">
                <a:solidFill>
                  <a:srgbClr val="0097A7"/>
                </a:solidFill>
                <a:hlinkClick action="ppaction://hlinksldjump" r:id="rId2">
                  <a:extLst>
                    <a:ext uri="{A12FA001-AC4F-418D-AE19-62706E023703}">
                      <ahyp:hlinkClr val="tx"/>
                    </a:ext>
                  </a:extLst>
                </a:hlinkClick>
              </a:rPr>
              <a:t>the end of this deck</a:t>
            </a:r>
            <a:r>
              <a:rPr lang="en">
                <a:solidFill>
                  <a:schemeClr val="dk1"/>
                </a:solidFill>
              </a:rPr>
              <a:t>. </a:t>
            </a:r>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800"/>
              </a:highlight>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come off of mute and share their responses aloud.</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p>
          <a:p>
            <a:pPr indent="0" lvl="0" marL="0" rtl="0" algn="l">
              <a:spcBef>
                <a:spcPts val="0"/>
              </a:spcBef>
              <a:spcAft>
                <a:spcPts val="0"/>
              </a:spcAft>
              <a:buNone/>
            </a:pPr>
            <a:r>
              <a:rPr b="1" lang="en">
                <a:solidFill>
                  <a:schemeClr val="dk1"/>
                </a:solidFill>
                <a:highlight>
                  <a:srgbClr val="FFDB00"/>
                </a:highlight>
              </a:rPr>
              <a:t>Customize it!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Replace the example with another campaign that demonstrates how a company finds the intersection of their brand message and their consumers’ needs.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aea4866ed1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aea4866ed1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Give students a chance to articulate how both the brand message and customer needs are addressed.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r>
              <a:rPr lang="en"/>
              <a:t>:</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solidFill>
                  <a:schemeClr val="dk1"/>
                </a:solidFill>
              </a:rPr>
              <a:t>Additional examples can be found at </a:t>
            </a:r>
            <a:r>
              <a:rPr lang="en" u="sng">
                <a:solidFill>
                  <a:srgbClr val="0097A7"/>
                </a:solidFill>
                <a:hlinkClick action="ppaction://hlinksldjump" r:id="rId2">
                  <a:extLst>
                    <a:ext uri="{A12FA001-AC4F-418D-AE19-62706E023703}">
                      <ahyp:hlinkClr val="tx"/>
                    </a:ext>
                  </a:extLst>
                </a:hlinkClick>
              </a:rPr>
              <a:t>the end of this deck</a:t>
            </a:r>
            <a:r>
              <a:rPr lang="en">
                <a:solidFill>
                  <a:schemeClr val="dk1"/>
                </a:solidFill>
              </a:rPr>
              <a:t>. </a:t>
            </a:r>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Customize it!</a:t>
            </a:r>
            <a:r>
              <a:rPr b="1" lang="en">
                <a:solidFill>
                  <a:schemeClr val="dk1"/>
                </a:solidFill>
              </a:rPr>
              <a:t> </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Replace this example with another campaign that demonstrates how a company finds the intersection of their brand message and their consumers’ needs.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come off of mute and share their responses aloud.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a94447fe63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a94447fe63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Overview of significant metrics to track for social media campaigns.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Unfortunately, some metrics are defined differently by platform. Generally speaking, as it relates to engagement, you want to separate out platform-specific engagements (e.g., likes, comments, and saves) from clicks or video views, as they speak to different engagement and intent by the consumer.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Note that reach differs from impressions on social and oftentimes is a more practical way to look at your content success. Impressions are defined as the amount of times your content was served on a social feed versus the number of times it was actually viewed by an </a:t>
            </a:r>
            <a:r>
              <a:rPr lang="en">
                <a:solidFill>
                  <a:schemeClr val="dk1"/>
                </a:solidFill>
              </a:rPr>
              <a:t>individual</a:t>
            </a:r>
            <a:r>
              <a:rPr lang="en">
                <a:solidFill>
                  <a:schemeClr val="dk1"/>
                </a:solidFill>
              </a:rPr>
              <a:t>. Reach is a more accurate way to understand how many people saw the content.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Business metrics from website visitors sourced from social marketing are important to understand (e.g., bounce rate from social visitors, conversion rate from social visitors, total revenue from social visitors, etc.). </a:t>
            </a:r>
            <a:endParaRPr b="1">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a94447fe63_0_1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a94447fe63_0_1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Give students a chance to create a social media post for their projects.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800"/>
                </a:highlight>
              </a:rPr>
              <a:t>For remote classrooms</a:t>
            </a: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highlight>
                <a:srgbClr val="FFD800"/>
              </a:highlight>
            </a:endParaRPr>
          </a:p>
          <a:p>
            <a:pPr indent="-298450" lvl="0" marL="457200" rtl="0" algn="l">
              <a:spcBef>
                <a:spcPts val="0"/>
              </a:spcBef>
              <a:spcAft>
                <a:spcPts val="0"/>
              </a:spcAft>
              <a:buClr>
                <a:schemeClr val="dk1"/>
              </a:buClr>
              <a:buSzPts val="1100"/>
              <a:buChar char="●"/>
            </a:pPr>
            <a:r>
              <a:rPr lang="en">
                <a:solidFill>
                  <a:schemeClr val="dk1"/>
                </a:solidFill>
              </a:rPr>
              <a:t>Set up breakout rooms for students to work independently, but in groups. This mimics the “table” format of an in-person classroom setting.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Screenshot this slide and post it in the Slack channel before opening the rooms.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60-second mark, send a message to all rooms stating: “Start to wrap up your discussions. Rooms will close in one minute!”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Move around from breakout room to breakout room to effectively “walk around the classroom.”</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either come off mute to share their responses aloud or share their responses in the chat.</a:t>
            </a: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9cdc147202_3_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9cdc147202_3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gaa9142df9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5" name="Google Shape;1545;gaa9142df9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lang="en"/>
              <a:t>: Introduce the importance of landing pages.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The social post that you brainstormed and the email you drafted have to direct your customer somewhere! </a:t>
            </a:r>
            <a:endParaRPr/>
          </a:p>
          <a:p>
            <a:pPr indent="-298450" lvl="0" marL="457200" rtl="0" algn="l">
              <a:spcBef>
                <a:spcPts val="0"/>
              </a:spcBef>
              <a:spcAft>
                <a:spcPts val="0"/>
              </a:spcAft>
              <a:buSzPts val="1100"/>
              <a:buChar char="●"/>
            </a:pPr>
            <a:r>
              <a:rPr lang="en"/>
              <a:t>What’s their purpose? To encourage people to buy something? To get them to sign up for something? Etc. </a:t>
            </a:r>
            <a:endParaRPr/>
          </a:p>
          <a:p>
            <a:pPr indent="-298450" lvl="0" marL="457200" rtl="0" algn="l">
              <a:spcBef>
                <a:spcPts val="0"/>
              </a:spcBef>
              <a:spcAft>
                <a:spcPts val="0"/>
              </a:spcAft>
              <a:buSzPts val="1100"/>
              <a:buChar char="●"/>
            </a:pPr>
            <a:r>
              <a:rPr lang="en"/>
              <a:t>Landing pages take your customers exactly where you want them to go (e.g., to the product description page or “sign-up” form).</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a3a0865751_0_1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a3a0865751_0_1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Explain the difference between landing pages and home pages.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It’s a common misconception that home pages and landing pages are one and the same.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Here’s a breakdown of what we’re looking for when differentiating between home pages and landing pages.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 name="Google Shape;14;p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descr="GA-Cog-900.png" id="17" name="Google Shape;17;p2"/>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8" name="Google Shape;18;p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CUSTOM_8_1">
    <p:spTree>
      <p:nvGrpSpPr>
        <p:cNvPr id="90" name="Shape 90"/>
        <p:cNvGrpSpPr/>
        <p:nvPr/>
      </p:nvGrpSpPr>
      <p:grpSpPr>
        <a:xfrm>
          <a:off x="0" y="0"/>
          <a:ext cx="0" cy="0"/>
          <a:chOff x="0" y="0"/>
          <a:chExt cx="0" cy="0"/>
        </a:xfrm>
      </p:grpSpPr>
      <p:sp>
        <p:nvSpPr>
          <p:cNvPr id="91" name="Google Shape;91;p1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92" name="Google Shape;92;p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
    <p:spTree>
      <p:nvGrpSpPr>
        <p:cNvPr id="93" name="Shape 93"/>
        <p:cNvGrpSpPr/>
        <p:nvPr/>
      </p:nvGrpSpPr>
      <p:grpSpPr>
        <a:xfrm>
          <a:off x="0" y="0"/>
          <a:ext cx="0" cy="0"/>
          <a:chOff x="0" y="0"/>
          <a:chExt cx="0" cy="0"/>
        </a:xfrm>
      </p:grpSpPr>
      <p:cxnSp>
        <p:nvCxnSpPr>
          <p:cNvPr id="94" name="Google Shape;94;p12"/>
          <p:cNvCxnSpPr/>
          <p:nvPr/>
        </p:nvCxnSpPr>
        <p:spPr>
          <a:xfrm>
            <a:off x="1399725" y="1762588"/>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95" name="Google Shape;95;p12"/>
          <p:cNvCxnSpPr/>
          <p:nvPr/>
        </p:nvCxnSpPr>
        <p:spPr>
          <a:xfrm>
            <a:off x="4913975" y="1762588"/>
            <a:ext cx="2638200" cy="0"/>
          </a:xfrm>
          <a:prstGeom prst="straightConnector1">
            <a:avLst/>
          </a:prstGeom>
          <a:noFill/>
          <a:ln cap="flat" cmpd="sng" w="9525">
            <a:solidFill>
              <a:srgbClr val="E41A23"/>
            </a:solidFill>
            <a:prstDash val="solid"/>
            <a:round/>
            <a:headEnd len="med" w="med" type="none"/>
            <a:tailEnd len="med" w="med" type="none"/>
          </a:ln>
        </p:spPr>
      </p:cxnSp>
      <p:sp>
        <p:nvSpPr>
          <p:cNvPr id="96" name="Google Shape;96;p12"/>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7" name="Google Shape;97;p12"/>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98" name="Google Shape;98;p12"/>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99" name="Google Shape;99;p1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00" name="Google Shape;100;p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101" name="Shape 101"/>
        <p:cNvGrpSpPr/>
        <p:nvPr/>
      </p:nvGrpSpPr>
      <p:grpSpPr>
        <a:xfrm>
          <a:off x="0" y="0"/>
          <a:ext cx="0" cy="0"/>
          <a:chOff x="0" y="0"/>
          <a:chExt cx="0" cy="0"/>
        </a:xfrm>
      </p:grpSpPr>
      <p:sp>
        <p:nvSpPr>
          <p:cNvPr id="102" name="Google Shape;102;p13"/>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13"/>
          <p:cNvSpPr txBox="1"/>
          <p:nvPr>
            <p:ph idx="1" type="subTitle"/>
          </p:nvPr>
        </p:nvSpPr>
        <p:spPr>
          <a:xfrm>
            <a:off x="2249725" y="322000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sz="1100">
                <a:solidFill>
                  <a:srgbClr val="E51B24"/>
                </a:solidFill>
              </a:defRPr>
            </a:lvl2pPr>
            <a:lvl3pPr lvl="2" rtl="0" algn="ctr">
              <a:spcBef>
                <a:spcPts val="1600"/>
              </a:spcBef>
              <a:spcAft>
                <a:spcPts val="0"/>
              </a:spcAft>
              <a:buNone/>
              <a:defRPr sz="1100">
                <a:solidFill>
                  <a:srgbClr val="E51B24"/>
                </a:solidFill>
              </a:defRPr>
            </a:lvl3pPr>
            <a:lvl4pPr lvl="3" rtl="0" algn="ctr">
              <a:spcBef>
                <a:spcPts val="1600"/>
              </a:spcBef>
              <a:spcAft>
                <a:spcPts val="0"/>
              </a:spcAft>
              <a:buNone/>
              <a:defRPr sz="1100">
                <a:solidFill>
                  <a:srgbClr val="E51B24"/>
                </a:solidFill>
              </a:defRPr>
            </a:lvl4pPr>
            <a:lvl5pPr lvl="4" rtl="0" algn="ctr">
              <a:spcBef>
                <a:spcPts val="1600"/>
              </a:spcBef>
              <a:spcAft>
                <a:spcPts val="0"/>
              </a:spcAft>
              <a:buNone/>
              <a:defRPr sz="1100">
                <a:solidFill>
                  <a:srgbClr val="E51B24"/>
                </a:solidFill>
              </a:defRPr>
            </a:lvl5pPr>
            <a:lvl6pPr lvl="5" rtl="0" algn="ctr">
              <a:spcBef>
                <a:spcPts val="1600"/>
              </a:spcBef>
              <a:spcAft>
                <a:spcPts val="0"/>
              </a:spcAft>
              <a:buNone/>
              <a:defRPr sz="1100">
                <a:solidFill>
                  <a:srgbClr val="E51B24"/>
                </a:solidFill>
              </a:defRPr>
            </a:lvl6pPr>
            <a:lvl7pPr lvl="6" rtl="0" algn="ctr">
              <a:spcBef>
                <a:spcPts val="1600"/>
              </a:spcBef>
              <a:spcAft>
                <a:spcPts val="0"/>
              </a:spcAft>
              <a:buNone/>
              <a:defRPr sz="1100">
                <a:solidFill>
                  <a:srgbClr val="E51B24"/>
                </a:solidFill>
              </a:defRPr>
            </a:lvl7pPr>
            <a:lvl8pPr lvl="7" rtl="0" algn="ctr">
              <a:spcBef>
                <a:spcPts val="1600"/>
              </a:spcBef>
              <a:spcAft>
                <a:spcPts val="0"/>
              </a:spcAft>
              <a:buNone/>
              <a:defRPr sz="1100">
                <a:solidFill>
                  <a:srgbClr val="E51B24"/>
                </a:solidFill>
              </a:defRPr>
            </a:lvl8pPr>
            <a:lvl9pPr lvl="8" rtl="0" algn="ctr">
              <a:spcBef>
                <a:spcPts val="1600"/>
              </a:spcBef>
              <a:spcAft>
                <a:spcPts val="1600"/>
              </a:spcAft>
              <a:buNone/>
              <a:defRPr sz="1100">
                <a:solidFill>
                  <a:srgbClr val="E51B24"/>
                </a:solidFill>
              </a:defRPr>
            </a:lvl9pPr>
          </a:lstStyle>
          <a:p/>
        </p:txBody>
      </p:sp>
      <p:sp>
        <p:nvSpPr>
          <p:cNvPr id="104" name="Google Shape;104;p13"/>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5" name="Google Shape;105;p13"/>
          <p:cNvCxnSpPr/>
          <p:nvPr/>
        </p:nvCxnSpPr>
        <p:spPr>
          <a:xfrm>
            <a:off x="1399725" y="1762588"/>
            <a:ext cx="2472000" cy="0"/>
          </a:xfrm>
          <a:prstGeom prst="straightConnector1">
            <a:avLst/>
          </a:prstGeom>
          <a:noFill/>
          <a:ln cap="flat" cmpd="sng" w="9525">
            <a:solidFill>
              <a:srgbClr val="E41A23"/>
            </a:solidFill>
            <a:prstDash val="solid"/>
            <a:round/>
            <a:headEnd len="med" w="med" type="none"/>
            <a:tailEnd len="med" w="med" type="none"/>
          </a:ln>
        </p:spPr>
      </p:cxnSp>
      <p:cxnSp>
        <p:nvCxnSpPr>
          <p:cNvPr id="106" name="Google Shape;106;p13"/>
          <p:cNvCxnSpPr/>
          <p:nvPr/>
        </p:nvCxnSpPr>
        <p:spPr>
          <a:xfrm>
            <a:off x="5103425" y="1762588"/>
            <a:ext cx="2472000" cy="0"/>
          </a:xfrm>
          <a:prstGeom prst="straightConnector1">
            <a:avLst/>
          </a:prstGeom>
          <a:noFill/>
          <a:ln cap="flat" cmpd="sng" w="9525">
            <a:solidFill>
              <a:srgbClr val="E41A23"/>
            </a:solidFill>
            <a:prstDash val="solid"/>
            <a:round/>
            <a:headEnd len="med" w="med" type="none"/>
            <a:tailEnd len="med" w="med" type="none"/>
          </a:ln>
        </p:spPr>
      </p:cxnSp>
      <p:sp>
        <p:nvSpPr>
          <p:cNvPr id="107" name="Google Shape;107;p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No Attribution">
  <p:cSld name="CUSTOM_4_1">
    <p:spTree>
      <p:nvGrpSpPr>
        <p:cNvPr id="108" name="Shape 108"/>
        <p:cNvGrpSpPr/>
        <p:nvPr/>
      </p:nvGrpSpPr>
      <p:grpSpPr>
        <a:xfrm>
          <a:off x="0" y="0"/>
          <a:ext cx="0" cy="0"/>
          <a:chOff x="0" y="0"/>
          <a:chExt cx="0" cy="0"/>
        </a:xfrm>
      </p:grpSpPr>
      <p:cxnSp>
        <p:nvCxnSpPr>
          <p:cNvPr id="109" name="Google Shape;109;p14"/>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110" name="Google Shape;110;p1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11" name="Google Shape;111;p1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12" name="Google Shape;112;p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Black">
  <p:cSld name="CUSTOM_6_1_1_1_1_1">
    <p:spTree>
      <p:nvGrpSpPr>
        <p:cNvPr id="113" name="Shape 113"/>
        <p:cNvGrpSpPr/>
        <p:nvPr/>
      </p:nvGrpSpPr>
      <p:grpSpPr>
        <a:xfrm>
          <a:off x="0" y="0"/>
          <a:ext cx="0" cy="0"/>
          <a:chOff x="0" y="0"/>
          <a:chExt cx="0" cy="0"/>
        </a:xfrm>
      </p:grpSpPr>
      <p:sp>
        <p:nvSpPr>
          <p:cNvPr id="114" name="Google Shape;114;p15"/>
          <p:cNvSpPr/>
          <p:nvPr/>
        </p:nvSpPr>
        <p:spPr>
          <a:xfrm>
            <a:off x="0" y="2540700"/>
            <a:ext cx="9144000" cy="260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17" name="Google Shape;117;p1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18" name="Google Shape;118;p1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pic>
        <p:nvPicPr>
          <p:cNvPr descr="GA-Cog-900.png" id="119" name="Google Shape;119;p15"/>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20" name="Google Shape;120;p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Red">
  <p:cSld name="CUSTOM_6_1_1_1_1_1_1">
    <p:spTree>
      <p:nvGrpSpPr>
        <p:cNvPr id="121" name="Shape 121"/>
        <p:cNvGrpSpPr/>
        <p:nvPr/>
      </p:nvGrpSpPr>
      <p:grpSpPr>
        <a:xfrm>
          <a:off x="0" y="0"/>
          <a:ext cx="0" cy="0"/>
          <a:chOff x="0" y="0"/>
          <a:chExt cx="0" cy="0"/>
        </a:xfrm>
      </p:grpSpPr>
      <p:sp>
        <p:nvSpPr>
          <p:cNvPr id="122" name="Google Shape;122;p16"/>
          <p:cNvSpPr/>
          <p:nvPr/>
        </p:nvSpPr>
        <p:spPr>
          <a:xfrm>
            <a:off x="0" y="2540700"/>
            <a:ext cx="9144000" cy="260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5" name="Google Shape;125;p1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26" name="Google Shape;126;p1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pic>
        <p:nvPicPr>
          <p:cNvPr id="127" name="Google Shape;127;p16"/>
          <p:cNvPicPr preferRelativeResize="0"/>
          <p:nvPr/>
        </p:nvPicPr>
        <p:blipFill>
          <a:blip r:embed="rId2">
            <a:alphaModFix/>
          </a:blip>
          <a:stretch>
            <a:fillRect/>
          </a:stretch>
        </p:blipFill>
        <p:spPr>
          <a:xfrm>
            <a:off x="8238375" y="4569125"/>
            <a:ext cx="580801" cy="580801"/>
          </a:xfrm>
          <a:prstGeom prst="rect">
            <a:avLst/>
          </a:prstGeom>
          <a:noFill/>
          <a:ln>
            <a:noFill/>
          </a:ln>
        </p:spPr>
      </p:pic>
      <p:sp>
        <p:nvSpPr>
          <p:cNvPr id="128" name="Google Shape;128;p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 Timer">
  <p:cSld name="TITLE_AND_BODY_1_2_2_2">
    <p:spTree>
      <p:nvGrpSpPr>
        <p:cNvPr id="129" name="Shape 129"/>
        <p:cNvGrpSpPr/>
        <p:nvPr/>
      </p:nvGrpSpPr>
      <p:grpSpPr>
        <a:xfrm>
          <a:off x="0" y="0"/>
          <a:ext cx="0" cy="0"/>
          <a:chOff x="0" y="0"/>
          <a:chExt cx="0" cy="0"/>
        </a:xfrm>
      </p:grpSpPr>
      <p:sp>
        <p:nvSpPr>
          <p:cNvPr id="130" name="Google Shape;130;p17"/>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1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3" name="Google Shape;133;p1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4" name="Google Shape;134;p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35" name="Google Shape;135;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6" name="Google Shape;136;p1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37" name="Google Shape;137;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8" name="Google Shape;138;p1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39" name="Google Shape;139;p1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p:cSld name="TITLE_AND_BODY_1_2_2_2_2">
    <p:spTree>
      <p:nvGrpSpPr>
        <p:cNvPr id="140" name="Shape 140"/>
        <p:cNvGrpSpPr/>
        <p:nvPr/>
      </p:nvGrpSpPr>
      <p:grpSpPr>
        <a:xfrm>
          <a:off x="0" y="0"/>
          <a:ext cx="0" cy="0"/>
          <a:chOff x="0" y="0"/>
          <a:chExt cx="0" cy="0"/>
        </a:xfrm>
      </p:grpSpPr>
      <p:sp>
        <p:nvSpPr>
          <p:cNvPr id="141" name="Google Shape;141;p1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3" name="Google Shape;143;p1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1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5" name="Google Shape;145;p1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6" name="Google Shape;146;p1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47" name="Google Shape;147;p1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48" name="Google Shape;148;p1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 Timer">
  <p:cSld name="TITLE_AND_BODY_1_2_2_2_1">
    <p:spTree>
      <p:nvGrpSpPr>
        <p:cNvPr id="149" name="Shape 149"/>
        <p:cNvGrpSpPr/>
        <p:nvPr/>
      </p:nvGrpSpPr>
      <p:grpSpPr>
        <a:xfrm>
          <a:off x="0" y="0"/>
          <a:ext cx="0" cy="0"/>
          <a:chOff x="0" y="0"/>
          <a:chExt cx="0" cy="0"/>
        </a:xfrm>
      </p:grpSpPr>
      <p:sp>
        <p:nvSpPr>
          <p:cNvPr id="150" name="Google Shape;150;p19"/>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2" name="Google Shape;152;p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53" name="Google Shape;153;p1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54" name="Google Shape;154;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5" name="Google Shape;155;p1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56" name="Google Shape;156;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7" name="Google Shape;157;p1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58" name="Google Shape;158;p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p:cSld name="TITLE_AND_BODY_1_2_2_2_1_2">
    <p:spTree>
      <p:nvGrpSpPr>
        <p:cNvPr id="159" name="Shape 159"/>
        <p:cNvGrpSpPr/>
        <p:nvPr/>
      </p:nvGrpSpPr>
      <p:grpSpPr>
        <a:xfrm>
          <a:off x="0" y="0"/>
          <a:ext cx="0" cy="0"/>
          <a:chOff x="0" y="0"/>
          <a:chExt cx="0" cy="0"/>
        </a:xfrm>
      </p:grpSpPr>
      <p:sp>
        <p:nvSpPr>
          <p:cNvPr id="160" name="Google Shape;160;p20"/>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2" name="Google Shape;162;p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3" name="Google Shape;163;p2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64" name="Google Shape;164;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5" name="Google Shape;165;p2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66" name="Google Shape;166;p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19" name="Shape 19"/>
        <p:cNvGrpSpPr/>
        <p:nvPr/>
      </p:nvGrpSpPr>
      <p:grpSpPr>
        <a:xfrm>
          <a:off x="0" y="0"/>
          <a:ext cx="0" cy="0"/>
          <a:chOff x="0" y="0"/>
          <a:chExt cx="0" cy="0"/>
        </a:xfrm>
      </p:grpSpPr>
      <p:sp>
        <p:nvSpPr>
          <p:cNvPr id="20" name="Google Shape;20;p3"/>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2" name="Google Shape;22;p3"/>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3" name="Google Shape;23;p3"/>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4" name="Google Shape;24;p3"/>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25" name="Google Shape;25;p3"/>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234572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7" name="Google Shape;27;p3"/>
          <p:cNvSpPr/>
          <p:nvPr/>
        </p:nvSpPr>
        <p:spPr>
          <a:xfrm>
            <a:off x="3604988"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8" name="Google Shape;28;p3"/>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9" name="Google Shape;29;p3"/>
          <p:cNvSpPr/>
          <p:nvPr/>
        </p:nvSpPr>
        <p:spPr>
          <a:xfrm>
            <a:off x="2984925"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30" name="Google Shape;30;p3"/>
          <p:cNvSpPr/>
          <p:nvPr/>
        </p:nvSpPr>
        <p:spPr>
          <a:xfrm>
            <a:off x="2039631" y="3039674"/>
            <a:ext cx="874800" cy="874800"/>
          </a:xfrm>
          <a:prstGeom prst="ellipse">
            <a:avLst/>
          </a:prstGeom>
          <a:solidFill>
            <a:schemeClr val="lt2"/>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a:t>
            </a: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1" name="Google Shape;31;p3"/>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2" name="Google Shape;32;p3"/>
          <p:cNvSpPr/>
          <p:nvPr/>
        </p:nvSpPr>
        <p:spPr>
          <a:xfrm>
            <a:off x="1086479" y="3039675"/>
            <a:ext cx="874800" cy="8748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3" name="Google Shape;33;p3"/>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4" name="Google Shape;34;p3"/>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5" name="Google Shape;35;p3"/>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(Blue). </a:t>
            </a:r>
            <a:endParaRPr b="1" sz="1000">
              <a:latin typeface="Proxima Nova"/>
              <a:ea typeface="Proxima Nova"/>
              <a:cs typeface="Proxima Nova"/>
              <a:sym typeface="Proxima Nova"/>
            </a:endParaRPr>
          </a:p>
        </p:txBody>
      </p:sp>
      <p:sp>
        <p:nvSpPr>
          <p:cNvPr id="36" name="Google Shape;36;p3"/>
          <p:cNvSpPr txBox="1"/>
          <p:nvPr/>
        </p:nvSpPr>
        <p:spPr>
          <a:xfrm>
            <a:off x="949526" y="3214344"/>
            <a:ext cx="114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37" name="Google Shape;37;p3"/>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38" name="Google Shape;38;p3"/>
          <p:cNvSpPr/>
          <p:nvPr/>
        </p:nvSpPr>
        <p:spPr>
          <a:xfrm>
            <a:off x="6308725" y="1063850"/>
            <a:ext cx="2115000" cy="235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txBox="1"/>
          <p:nvPr/>
        </p:nvSpPr>
        <p:spPr>
          <a:xfrm>
            <a:off x="6244513" y="1047513"/>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40" name="Google Shape;40;p3"/>
          <p:cNvSpPr txBox="1"/>
          <p:nvPr/>
        </p:nvSpPr>
        <p:spPr>
          <a:xfrm>
            <a:off x="6357625" y="1403275"/>
            <a:ext cx="2017200" cy="16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i="1" lang="en" sz="1200">
                <a:latin typeface="Proxima Nova"/>
                <a:ea typeface="Proxima Nova"/>
                <a:cs typeface="Proxima Nova"/>
                <a:sym typeface="Proxima Nova"/>
              </a:rPr>
              <a:t>for accessibility purposes</a:t>
            </a:r>
            <a:r>
              <a:rPr lang="en" sz="1200">
                <a:latin typeface="Proxima Nova"/>
                <a:ea typeface="Proxima Nova"/>
                <a:cs typeface="Proxima Nova"/>
                <a:sym typeface="Proxima Nova"/>
              </a:rPr>
              <a:t> -</a:t>
            </a:r>
            <a:r>
              <a:rPr lang="en" sz="1200">
                <a:latin typeface="Proxima Nova"/>
                <a:ea typeface="Proxima Nova"/>
                <a:cs typeface="Proxima Nova"/>
                <a:sym typeface="Proxima Nova"/>
              </a:rPr>
              <a:t> i.e. use </a:t>
            </a:r>
            <a:r>
              <a:rPr b="1" lang="en" sz="1200">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b="1" lang="en" sz="1200">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1" name="Google Shape;41;p3"/>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 Timer">
  <p:cSld name="TITLE_AND_BODY_1_2_2_2_1_1">
    <p:spTree>
      <p:nvGrpSpPr>
        <p:cNvPr id="167" name="Shape 167"/>
        <p:cNvGrpSpPr/>
        <p:nvPr/>
      </p:nvGrpSpPr>
      <p:grpSpPr>
        <a:xfrm>
          <a:off x="0" y="0"/>
          <a:ext cx="0" cy="0"/>
          <a:chOff x="0" y="0"/>
          <a:chExt cx="0" cy="0"/>
        </a:xfrm>
      </p:grpSpPr>
      <p:sp>
        <p:nvSpPr>
          <p:cNvPr id="168" name="Google Shape;168;p21"/>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70" name="Google Shape;170;p21"/>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1" name="Google Shape;171;p2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72" name="Google Shape;172;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3" name="Google Shape;173;p2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pic>
        <p:nvPicPr>
          <p:cNvPr id="174" name="Google Shape;174;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5" name="Google Shape;175;p2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76" name="Google Shape;176;p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p:cSld name="TITLE_AND_BODY_1_2_2_2_1_1_4">
    <p:spTree>
      <p:nvGrpSpPr>
        <p:cNvPr id="177" name="Shape 177"/>
        <p:cNvGrpSpPr/>
        <p:nvPr/>
      </p:nvGrpSpPr>
      <p:grpSpPr>
        <a:xfrm>
          <a:off x="0" y="0"/>
          <a:ext cx="0" cy="0"/>
          <a:chOff x="0" y="0"/>
          <a:chExt cx="0" cy="0"/>
        </a:xfrm>
      </p:grpSpPr>
      <p:sp>
        <p:nvSpPr>
          <p:cNvPr id="178" name="Google Shape;178;p22"/>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0" name="Google Shape;180;p22"/>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1" name="Google Shape;181;p2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82" name="Google Shape;182;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3" name="Google Shape;183;p2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84" name="Google Shape;184;p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 Timer">
  <p:cSld name="TITLE_AND_BODY_1_2_2_2_1_1_1_1_1">
    <p:spTree>
      <p:nvGrpSpPr>
        <p:cNvPr id="185" name="Shape 185"/>
        <p:cNvGrpSpPr/>
        <p:nvPr/>
      </p:nvGrpSpPr>
      <p:grpSpPr>
        <a:xfrm>
          <a:off x="0" y="0"/>
          <a:ext cx="0" cy="0"/>
          <a:chOff x="0" y="0"/>
          <a:chExt cx="0" cy="0"/>
        </a:xfrm>
      </p:grpSpPr>
      <p:sp>
        <p:nvSpPr>
          <p:cNvPr id="186" name="Google Shape;186;p23"/>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8" name="Google Shape;188;p2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9" name="Google Shape;189;p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90" name="Google Shape;190;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1" name="Google Shape;191;p2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92" name="Google Shape;192;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3" name="Google Shape;193;p2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94" name="Google Shape;194;p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_1">
    <p:spTree>
      <p:nvGrpSpPr>
        <p:cNvPr id="195" name="Shape 195"/>
        <p:cNvGrpSpPr/>
        <p:nvPr/>
      </p:nvGrpSpPr>
      <p:grpSpPr>
        <a:xfrm>
          <a:off x="0" y="0"/>
          <a:ext cx="0" cy="0"/>
          <a:chOff x="0" y="0"/>
          <a:chExt cx="0" cy="0"/>
        </a:xfrm>
      </p:grpSpPr>
      <p:sp>
        <p:nvSpPr>
          <p:cNvPr id="196" name="Google Shape;196;p24"/>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98" name="Google Shape;198;p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9" name="Google Shape;199;p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0" name="Google Shape;200;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1" name="Google Shape;201;p2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02" name="Google Shape;202;p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 Timer">
  <p:cSld name="TITLE_AND_BODY_1_2_2_2_1_1_1_1_2">
    <p:spTree>
      <p:nvGrpSpPr>
        <p:cNvPr id="203" name="Shape 203"/>
        <p:cNvGrpSpPr/>
        <p:nvPr/>
      </p:nvGrpSpPr>
      <p:grpSpPr>
        <a:xfrm>
          <a:off x="0" y="0"/>
          <a:ext cx="0" cy="0"/>
          <a:chOff x="0" y="0"/>
          <a:chExt cx="0" cy="0"/>
        </a:xfrm>
      </p:grpSpPr>
      <p:sp>
        <p:nvSpPr>
          <p:cNvPr id="204" name="Google Shape;204;p25"/>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6" name="Google Shape;206;p2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07" name="Google Shape;207;p2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8" name="Google Shape;208;p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9" name="Google Shape;209;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10" name="Google Shape;210;p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11" name="Google Shape;211;p2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
        <p:nvSpPr>
          <p:cNvPr id="212" name="Google Shape;212;p25"/>
          <p:cNvSpPr txBox="1"/>
          <p:nvPr>
            <p:ph idx="4"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13" name="Google Shape;213;p25"/>
          <p:cNvPicPr preferRelativeResize="0"/>
          <p:nvPr/>
        </p:nvPicPr>
        <p:blipFill>
          <a:blip r:embed="rId3">
            <a:alphaModFix/>
          </a:blip>
          <a:stretch>
            <a:fillRect/>
          </a:stretch>
        </p:blipFill>
        <p:spPr>
          <a:xfrm>
            <a:off x="8339999" y="199100"/>
            <a:ext cx="393600" cy="3936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_2_1">
    <p:spTree>
      <p:nvGrpSpPr>
        <p:cNvPr id="214" name="Shape 214"/>
        <p:cNvGrpSpPr/>
        <p:nvPr/>
      </p:nvGrpSpPr>
      <p:grpSpPr>
        <a:xfrm>
          <a:off x="0" y="0"/>
          <a:ext cx="0" cy="0"/>
          <a:chOff x="0" y="0"/>
          <a:chExt cx="0" cy="0"/>
        </a:xfrm>
      </p:grpSpPr>
      <p:sp>
        <p:nvSpPr>
          <p:cNvPr id="215" name="Google Shape;215;p26"/>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17" name="Google Shape;217;p2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8" name="Google Shape;218;p2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9" name="Google Shape;219;p2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20" name="Google Shape;220;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21" name="Google Shape;221;p2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2" name="Google Shape;222;p2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223" name="Shape 223"/>
        <p:cNvGrpSpPr/>
        <p:nvPr/>
      </p:nvGrpSpPr>
      <p:grpSpPr>
        <a:xfrm>
          <a:off x="0" y="0"/>
          <a:ext cx="0" cy="0"/>
          <a:chOff x="0" y="0"/>
          <a:chExt cx="0" cy="0"/>
        </a:xfrm>
      </p:grpSpPr>
      <p:sp>
        <p:nvSpPr>
          <p:cNvPr id="224" name="Google Shape;224;p27"/>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26" name="Google Shape;226;p2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7" name="Google Shape;227;p2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28" name="Google Shape;228;p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9" name="Google Shape;229;p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pic>
        <p:nvPicPr>
          <p:cNvPr id="230" name="Google Shape;230;p27"/>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231" name="Shape 231"/>
        <p:cNvGrpSpPr/>
        <p:nvPr/>
      </p:nvGrpSpPr>
      <p:grpSpPr>
        <a:xfrm>
          <a:off x="0" y="0"/>
          <a:ext cx="0" cy="0"/>
          <a:chOff x="0" y="0"/>
          <a:chExt cx="0" cy="0"/>
        </a:xfrm>
      </p:grpSpPr>
      <p:sp>
        <p:nvSpPr>
          <p:cNvPr id="232" name="Google Shape;232;p28"/>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pic>
        <p:nvPicPr>
          <p:cNvPr id="233" name="Google Shape;233;p28"/>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34" name="Google Shape;234;p28"/>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235" name="Google Shape;235;p2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36" name="Google Shape;236;p28"/>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237" name="Google Shape;237;p2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238" name="Google Shape;238;p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239" name="Shape 239"/>
        <p:cNvGrpSpPr/>
        <p:nvPr/>
      </p:nvGrpSpPr>
      <p:grpSpPr>
        <a:xfrm>
          <a:off x="0" y="0"/>
          <a:ext cx="0" cy="0"/>
          <a:chOff x="0" y="0"/>
          <a:chExt cx="0" cy="0"/>
        </a:xfrm>
      </p:grpSpPr>
      <p:sp>
        <p:nvSpPr>
          <p:cNvPr id="240" name="Google Shape;240;p29"/>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42" name="Google Shape;242;p29"/>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243" name="Google Shape;243;p29"/>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44" name="Google Shape;244;p2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45" name="Google Shape;245;p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plit-info ">
  <p:cSld name="CUSTOM_12">
    <p:spTree>
      <p:nvGrpSpPr>
        <p:cNvPr id="246" name="Shape 246"/>
        <p:cNvGrpSpPr/>
        <p:nvPr/>
      </p:nvGrpSpPr>
      <p:grpSpPr>
        <a:xfrm>
          <a:off x="0" y="0"/>
          <a:ext cx="0" cy="0"/>
          <a:chOff x="0" y="0"/>
          <a:chExt cx="0" cy="0"/>
        </a:xfrm>
      </p:grpSpPr>
      <p:sp>
        <p:nvSpPr>
          <p:cNvPr id="247" name="Google Shape;247;p30"/>
          <p:cNvSpPr/>
          <p:nvPr/>
        </p:nvSpPr>
        <p:spPr>
          <a:xfrm>
            <a:off x="50" y="0"/>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48" name="Google Shape;248;p30"/>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49" name="Google Shape;249;p30"/>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250" name="Google Shape;250;p30"/>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51" name="Google Shape;251;p30"/>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52" name="Google Shape;252;p30"/>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253" name="Google Shape;253;p30"/>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4" name="Google Shape;254;p30"/>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55" name="Google Shape;255;p30"/>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56" name="Google Shape;256;p3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42" name="Shape 42"/>
        <p:cNvGrpSpPr/>
        <p:nvPr/>
      </p:nvGrpSpPr>
      <p:grpSpPr>
        <a:xfrm>
          <a:off x="0" y="0"/>
          <a:ext cx="0" cy="0"/>
          <a:chOff x="0" y="0"/>
          <a:chExt cx="0" cy="0"/>
        </a:xfrm>
      </p:grpSpPr>
      <p:sp>
        <p:nvSpPr>
          <p:cNvPr id="43" name="Google Shape;43;p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45" name="Google Shape;45;p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46" name="Google Shape;46;p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47" name="Google Shape;47;p4"/>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49" name="Google Shape;49;p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0" name="Google Shape;50;p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51" name="Google Shape;51;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Break/Lunch Time">
  <p:cSld name="CUSTOM_6_1_1_1_3">
    <p:spTree>
      <p:nvGrpSpPr>
        <p:cNvPr id="257" name="Shape 257"/>
        <p:cNvGrpSpPr/>
        <p:nvPr/>
      </p:nvGrpSpPr>
      <p:grpSpPr>
        <a:xfrm>
          <a:off x="0" y="0"/>
          <a:ext cx="0" cy="0"/>
          <a:chOff x="0" y="0"/>
          <a:chExt cx="0" cy="0"/>
        </a:xfrm>
      </p:grpSpPr>
      <p:sp>
        <p:nvSpPr>
          <p:cNvPr id="258" name="Google Shape;258;p31"/>
          <p:cNvSpPr/>
          <p:nvPr/>
        </p:nvSpPr>
        <p:spPr>
          <a:xfrm>
            <a:off x="4986225" y="125"/>
            <a:ext cx="415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60" name="Google Shape;260;p31"/>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1" name="Google Shape;261;p3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a:t>
            </a:r>
            <a:r>
              <a:rPr lang="en"/>
              <a:t>1</a:t>
            </a:r>
            <a:r>
              <a:rPr lang="en"/>
              <a:t> General Assembly</a:t>
            </a:r>
            <a:endParaRPr/>
          </a:p>
        </p:txBody>
      </p:sp>
      <p:pic>
        <p:nvPicPr>
          <p:cNvPr id="262" name="Google Shape;262;p31"/>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 Learn with me">
  <p:cSld name="CUSTOM_14_1">
    <p:spTree>
      <p:nvGrpSpPr>
        <p:cNvPr id="263" name="Shape 263"/>
        <p:cNvGrpSpPr/>
        <p:nvPr/>
      </p:nvGrpSpPr>
      <p:grpSpPr>
        <a:xfrm>
          <a:off x="0" y="0"/>
          <a:ext cx="0" cy="0"/>
          <a:chOff x="0" y="0"/>
          <a:chExt cx="0" cy="0"/>
        </a:xfrm>
      </p:grpSpPr>
      <p:pic>
        <p:nvPicPr>
          <p:cNvPr id="264" name="Google Shape;264;p3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52" name="Shape 52"/>
        <p:cNvGrpSpPr/>
        <p:nvPr/>
      </p:nvGrpSpPr>
      <p:grpSpPr>
        <a:xfrm>
          <a:off x="0" y="0"/>
          <a:ext cx="0" cy="0"/>
          <a:chOff x="0" y="0"/>
          <a:chExt cx="0" cy="0"/>
        </a:xfrm>
      </p:grpSpPr>
      <p:sp>
        <p:nvSpPr>
          <p:cNvPr id="53" name="Google Shape;53;p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5" name="Google Shape;55;p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6" name="Google Shape;56;p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7" name="Google Shape;57;p5"/>
          <p:cNvSpPr/>
          <p:nvPr/>
        </p:nvSpPr>
        <p:spPr>
          <a:xfrm>
            <a:off x="-54800" y="-29400"/>
            <a:ext cx="9252600" cy="52047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59" name="Google Shape;59;p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0" name="Google Shape;60;p5"/>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61" name="Google Shape;61;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62" name="Shape 62"/>
        <p:cNvGrpSpPr/>
        <p:nvPr/>
      </p:nvGrpSpPr>
      <p:grpSpPr>
        <a:xfrm>
          <a:off x="0" y="0"/>
          <a:ext cx="0" cy="0"/>
          <a:chOff x="0" y="0"/>
          <a:chExt cx="0" cy="0"/>
        </a:xfrm>
      </p:grpSpPr>
      <p:sp>
        <p:nvSpPr>
          <p:cNvPr id="63" name="Google Shape;63;p6"/>
          <p:cNvSpPr/>
          <p:nvPr/>
        </p:nvSpPr>
        <p:spPr>
          <a:xfrm>
            <a:off x="-54800" y="-29400"/>
            <a:ext cx="9252600" cy="5204700"/>
          </a:xfrm>
          <a:prstGeom prst="rect">
            <a:avLst/>
          </a:prstGeom>
          <a:solidFill>
            <a:srgbClr val="22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5" name="Google Shape;65;p6"/>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66" name="Google Shape;66;p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7" name="Google Shape;67;p6"/>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68" name="Google Shape;68;p6"/>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69" name="Shape 69"/>
        <p:cNvGrpSpPr/>
        <p:nvPr/>
      </p:nvGrpSpPr>
      <p:grpSpPr>
        <a:xfrm>
          <a:off x="0" y="0"/>
          <a:ext cx="0" cy="0"/>
          <a:chOff x="0" y="0"/>
          <a:chExt cx="0" cy="0"/>
        </a:xfrm>
      </p:grpSpPr>
      <p:sp>
        <p:nvSpPr>
          <p:cNvPr id="70" name="Google Shape;70;p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72" name="Shape 72"/>
        <p:cNvGrpSpPr/>
        <p:nvPr/>
      </p:nvGrpSpPr>
      <p:grpSpPr>
        <a:xfrm>
          <a:off x="0" y="0"/>
          <a:ext cx="0" cy="0"/>
          <a:chOff x="0" y="0"/>
          <a:chExt cx="0" cy="0"/>
        </a:xfrm>
      </p:grpSpPr>
      <p:sp>
        <p:nvSpPr>
          <p:cNvPr id="73" name="Google Shape;73;p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4" name="Google Shape;74;p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75" name="Google Shape;75;p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6" name="Google Shape;76;p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77" name="Google Shape;77;p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78" name="Shape 78"/>
        <p:cNvGrpSpPr/>
        <p:nvPr/>
      </p:nvGrpSpPr>
      <p:grpSpPr>
        <a:xfrm>
          <a:off x="0" y="0"/>
          <a:ext cx="0" cy="0"/>
          <a:chOff x="0" y="0"/>
          <a:chExt cx="0" cy="0"/>
        </a:xfrm>
      </p:grpSpPr>
      <p:sp>
        <p:nvSpPr>
          <p:cNvPr id="79" name="Google Shape;79;p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0" name="Google Shape;80;p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1" name="Google Shape;81;p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2" name="Google Shape;82;p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83" name="Shape 83"/>
        <p:cNvGrpSpPr/>
        <p:nvPr/>
      </p:nvGrpSpPr>
      <p:grpSpPr>
        <a:xfrm>
          <a:off x="0" y="0"/>
          <a:ext cx="0" cy="0"/>
          <a:chOff x="0" y="0"/>
          <a:chExt cx="0" cy="0"/>
        </a:xfrm>
      </p:grpSpPr>
      <p:sp>
        <p:nvSpPr>
          <p:cNvPr id="84" name="Google Shape;84;p10"/>
          <p:cNvSpPr txBox="1"/>
          <p:nvPr>
            <p:ph idx="1" type="body"/>
          </p:nvPr>
        </p:nvSpPr>
        <p:spPr>
          <a:xfrm>
            <a:off x="457200" y="1280725"/>
            <a:ext cx="8229600" cy="28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85" name="Google Shape;85;p10"/>
          <p:cNvSpPr txBox="1"/>
          <p:nvPr>
            <p:ph type="title"/>
          </p:nvPr>
        </p:nvSpPr>
        <p:spPr>
          <a:xfrm>
            <a:off x="457200" y="30480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6" name="Google Shape;86;p10"/>
          <p:cNvSpPr txBox="1"/>
          <p:nvPr>
            <p:ph idx="2" type="subTitle"/>
          </p:nvPr>
        </p:nvSpPr>
        <p:spPr>
          <a:xfrm>
            <a:off x="457200" y="582550"/>
            <a:ext cx="8305500" cy="459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b="1" sz="2400"/>
            </a:lvl1pPr>
            <a:lvl2pPr lvl="1">
              <a:spcBef>
                <a:spcPts val="1600"/>
              </a:spcBef>
              <a:spcAft>
                <a:spcPts val="0"/>
              </a:spcAft>
              <a:buSzPts val="1600"/>
              <a:buNone/>
              <a:defRPr b="1"/>
            </a:lvl2pPr>
            <a:lvl3pPr lvl="2">
              <a:spcBef>
                <a:spcPts val="1600"/>
              </a:spcBef>
              <a:spcAft>
                <a:spcPts val="0"/>
              </a:spcAft>
              <a:buSzPts val="1400"/>
              <a:buNone/>
              <a:defRPr b="1"/>
            </a:lvl3pPr>
            <a:lvl4pPr lvl="3">
              <a:spcBef>
                <a:spcPts val="1600"/>
              </a:spcBef>
              <a:spcAft>
                <a:spcPts val="0"/>
              </a:spcAft>
              <a:buSzPts val="1200"/>
              <a:buNone/>
              <a:defRPr b="1"/>
            </a:lvl4pPr>
            <a:lvl5pPr lvl="4">
              <a:spcBef>
                <a:spcPts val="1600"/>
              </a:spcBef>
              <a:spcAft>
                <a:spcPts val="0"/>
              </a:spcAft>
              <a:buSzPts val="1200"/>
              <a:buNone/>
              <a:defRPr b="1"/>
            </a:lvl5pPr>
            <a:lvl6pPr lvl="5">
              <a:spcBef>
                <a:spcPts val="1600"/>
              </a:spcBef>
              <a:spcAft>
                <a:spcPts val="0"/>
              </a:spcAft>
              <a:buSzPts val="1200"/>
              <a:buNone/>
              <a:defRPr b="1"/>
            </a:lvl6pPr>
            <a:lvl7pPr lvl="6">
              <a:spcBef>
                <a:spcPts val="1600"/>
              </a:spcBef>
              <a:spcAft>
                <a:spcPts val="0"/>
              </a:spcAft>
              <a:buSzPts val="1200"/>
              <a:buNone/>
              <a:defRPr b="1"/>
            </a:lvl7pPr>
            <a:lvl8pPr lvl="7">
              <a:spcBef>
                <a:spcPts val="1600"/>
              </a:spcBef>
              <a:spcAft>
                <a:spcPts val="0"/>
              </a:spcAft>
              <a:buSzPts val="1200"/>
              <a:buNone/>
              <a:defRPr b="1"/>
            </a:lvl8pPr>
            <a:lvl9pPr lvl="8">
              <a:spcBef>
                <a:spcPts val="1600"/>
              </a:spcBef>
              <a:spcAft>
                <a:spcPts val="1600"/>
              </a:spcAft>
              <a:buSzPts val="1200"/>
              <a:buNone/>
              <a:defRPr b="1"/>
            </a:lvl9pPr>
          </a:lstStyle>
          <a:p/>
        </p:txBody>
      </p:sp>
      <p:sp>
        <p:nvSpPr>
          <p:cNvPr id="87" name="Google Shape;87;p1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8" name="Google Shape;88;p10"/>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9" name="Google Shape;89;p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theme" Target="../theme/theme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9" name="Google Shape;9;p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2021 General Assembly</a:t>
            </a:r>
            <a:endParaRPr>
              <a:solidFill>
                <a:srgbClr val="000000"/>
              </a:solidFill>
            </a:endParaRPr>
          </a:p>
        </p:txBody>
      </p:sp>
      <p:sp>
        <p:nvSpPr>
          <p:cNvPr id="10" name="Google Shape;10;p1"/>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15.png"/><Relationship Id="rId5"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 Id="rId3" Type="http://schemas.openxmlformats.org/officeDocument/2006/relationships/hyperlink" Target="https://www.youtube.com/watch?v=goorklU35-8" TargetMode="External"/><Relationship Id="rId4" Type="http://schemas.openxmlformats.org/officeDocument/2006/relationships/hyperlink" Target="https://www.youtube.com/watch?v=goorklU35-8" TargetMode="External"/><Relationship Id="rId5" Type="http://schemas.openxmlformats.org/officeDocument/2006/relationships/hyperlink" Target="https://www.youtube.com/watch?v=goorklU35-8" TargetMode="External"/><Relationship Id="rId6" Type="http://schemas.openxmlformats.org/officeDocument/2006/relationships/hyperlink" Target="https://www.youtube.com/watch?v=goorklU35-8" TargetMode="External"/><Relationship Id="rId7" Type="http://schemas.openxmlformats.org/officeDocument/2006/relationships/hyperlink" Target="http://www.youtube.com/watch?v=goorklU35-8" TargetMode="External"/><Relationship Id="rId8" Type="http://schemas.openxmlformats.org/officeDocument/2006/relationships/image" Target="../media/image26.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0.xml"/><Relationship Id="rId3" Type="http://schemas.openxmlformats.org/officeDocument/2006/relationships/image" Target="../media/image77.png"/><Relationship Id="rId4" Type="http://schemas.openxmlformats.org/officeDocument/2006/relationships/image" Target="../media/image82.png"/><Relationship Id="rId5" Type="http://schemas.openxmlformats.org/officeDocument/2006/relationships/image" Target="../media/image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image" Target="../media/image96.png"/><Relationship Id="rId4" Type="http://schemas.openxmlformats.org/officeDocument/2006/relationships/image" Target="../media/image102.png"/><Relationship Id="rId5" Type="http://schemas.openxmlformats.org/officeDocument/2006/relationships/image" Target="../media/image79.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 Id="rId3" Type="http://schemas.openxmlformats.org/officeDocument/2006/relationships/image" Target="../media/image3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42.png"/><Relationship Id="rId8" Type="http://schemas.openxmlformats.org/officeDocument/2006/relationships/image" Target="../media/image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5.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42.png"/><Relationship Id="rId8" Type="http://schemas.openxmlformats.org/officeDocument/2006/relationships/image" Target="../media/image4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7.xml"/><Relationship Id="rId3" Type="http://schemas.openxmlformats.org/officeDocument/2006/relationships/hyperlink" Target="http://www.youtube.com/watch?v=6HHgzEGwil4" TargetMode="External"/><Relationship Id="rId4" Type="http://schemas.openxmlformats.org/officeDocument/2006/relationships/image" Target="../media/image80.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9.xml"/><Relationship Id="rId3" Type="http://schemas.openxmlformats.org/officeDocument/2006/relationships/image" Target="../media/image9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hyperlink" Target="https://digitalbrandinginstitute.com/digital-marketing-thought-leaders/"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0.xml"/><Relationship Id="rId3" Type="http://schemas.openxmlformats.org/officeDocument/2006/relationships/image" Target="../media/image83.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2.xml"/><Relationship Id="rId3" Type="http://schemas.openxmlformats.org/officeDocument/2006/relationships/image" Target="../media/image8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3.xml"/><Relationship Id="rId3" Type="http://schemas.openxmlformats.org/officeDocument/2006/relationships/image" Target="../media/image8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4.xml"/><Relationship Id="rId3" Type="http://schemas.openxmlformats.org/officeDocument/2006/relationships/image" Target="../media/image8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6.xml"/><Relationship Id="rId3" Type="http://schemas.openxmlformats.org/officeDocument/2006/relationships/image" Target="../media/image85.png"/><Relationship Id="rId4" Type="http://schemas.openxmlformats.org/officeDocument/2006/relationships/image" Target="../media/image9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7.xml"/><Relationship Id="rId3" Type="http://schemas.openxmlformats.org/officeDocument/2006/relationships/image" Target="../media/image94.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9.xml"/><Relationship Id="rId3"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docs.google.com/presentation/d/1TkCqB5lgmfOLS2cStHHtWDNRCAUPc1suQQXOPplqB3M/edit?usp=sharing" TargetMode="External"/><Relationship Id="rId4" Type="http://schemas.openxmlformats.org/officeDocument/2006/relationships/hyperlink" Target="https://docs.google.com/document/d/1_lnlElFvVF7IGXqVjkeNMdLK2jSEbw0KxPcBbGV-PTk/edit?usp=sharing" TargetMode="External"/><Relationship Id="rId5" Type="http://schemas.openxmlformats.org/officeDocument/2006/relationships/hyperlink" Target="https://docs.google.com/document/d/1_lnlElFvVF7IGXqVjkeNMdLK2jSEbw0KxPcBbGV-PTk/edit?usp=sharing"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2.xml"/><Relationship Id="rId3" Type="http://schemas.openxmlformats.org/officeDocument/2006/relationships/image" Target="../media/image86.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3.xml"/><Relationship Id="rId3" Type="http://schemas.openxmlformats.org/officeDocument/2006/relationships/hyperlink" Target="https://www.statista.com/statistics/237974/online-advertising-spending-worldwide/" TargetMode="External"/><Relationship Id="rId4" Type="http://schemas.openxmlformats.org/officeDocument/2006/relationships/image" Target="../media/image99.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4.xml"/><Relationship Id="rId3" Type="http://schemas.openxmlformats.org/officeDocument/2006/relationships/image" Target="../media/image101.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5.xml"/><Relationship Id="rId3" Type="http://schemas.openxmlformats.org/officeDocument/2006/relationships/image" Target="../media/image100.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6.xml"/><Relationship Id="rId3" Type="http://schemas.openxmlformats.org/officeDocument/2006/relationships/image" Target="../media/image8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28.xml"/><Relationship Id="rId3" Type="http://schemas.openxmlformats.org/officeDocument/2006/relationships/image" Target="../media/image30.jpg"/><Relationship Id="rId4" Type="http://schemas.openxmlformats.org/officeDocument/2006/relationships/image" Target="../media/image90.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9.xml"/><Relationship Id="rId3" Type="http://schemas.openxmlformats.org/officeDocument/2006/relationships/image" Target="../media/image98.jpg"/><Relationship Id="rId4" Type="http://schemas.openxmlformats.org/officeDocument/2006/relationships/hyperlink" Target="http://ga.co/workshop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2.xml"/><Relationship Id="rId3" Type="http://schemas.openxmlformats.org/officeDocument/2006/relationships/image" Target="../media/image104.jpg"/><Relationship Id="rId4" Type="http://schemas.openxmlformats.org/officeDocument/2006/relationships/hyperlink" Target="http://ga.co/financing"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3.xml"/><Relationship Id="rId3" Type="http://schemas.openxmlformats.org/officeDocument/2006/relationships/hyperlink" Target="https://generalassemb.ly/findyourcourse" TargetMode="External"/><Relationship Id="rId4" Type="http://schemas.openxmlformats.org/officeDocument/2006/relationships/hyperlink" Target="https://generalassemb.ly/education?format=events" TargetMode="External"/><Relationship Id="rId5" Type="http://schemas.openxmlformats.org/officeDocument/2006/relationships/image" Target="../media/image95.png"/><Relationship Id="rId6" Type="http://schemas.openxmlformats.org/officeDocument/2006/relationships/image" Target="../media/image93.png"/><Relationship Id="rId7" Type="http://schemas.openxmlformats.org/officeDocument/2006/relationships/image" Target="../media/image97.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5.xml"/><Relationship Id="rId3"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4.png"/><Relationship Id="rId5" Type="http://schemas.openxmlformats.org/officeDocument/2006/relationships/image" Target="../media/image111.png"/><Relationship Id="rId6" Type="http://schemas.openxmlformats.org/officeDocument/2006/relationships/image" Target="../media/image115.png"/><Relationship Id="rId7" Type="http://schemas.openxmlformats.org/officeDocument/2006/relationships/image" Target="../media/image117.png"/><Relationship Id="rId8" Type="http://schemas.openxmlformats.org/officeDocument/2006/relationships/image" Target="../media/image11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03.jpg"/><Relationship Id="rId6" Type="http://schemas.openxmlformats.org/officeDocument/2006/relationships/image" Target="../media/image106.jpg"/><Relationship Id="rId7" Type="http://schemas.openxmlformats.org/officeDocument/2006/relationships/image" Target="../media/image1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 Id="rId3" Type="http://schemas.openxmlformats.org/officeDocument/2006/relationships/image" Target="../media/image31.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42.png"/><Relationship Id="rId8"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42.png"/><Relationship Id="rId8" Type="http://schemas.openxmlformats.org/officeDocument/2006/relationships/image" Target="../media/image4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hyperlink" Target="https://docs.google.com/document/d/1aYtzVrAHRE-N2ywcMLxEeB1pxOvwMYKMO5iq5kjmAc0/edit#heading=h.dcbd5d9wtt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 Id="rId3" Type="http://schemas.openxmlformats.org/officeDocument/2006/relationships/image" Target="../media/image36.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42.png"/><Relationship Id="rId8"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61.png"/><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6.xml"/><Relationship Id="rId3" Type="http://schemas.openxmlformats.org/officeDocument/2006/relationships/image" Target="../media/image43.pn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43.png"/><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 Id="rId3" Type="http://schemas.openxmlformats.org/officeDocument/2006/relationships/image" Target="../media/image3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 Id="rId3" Type="http://schemas.openxmlformats.org/officeDocument/2006/relationships/image" Target="../media/image28.png"/><Relationship Id="rId4" Type="http://schemas.openxmlformats.org/officeDocument/2006/relationships/image" Target="../media/image33.png"/><Relationship Id="rId5" Type="http://schemas.openxmlformats.org/officeDocument/2006/relationships/image" Target="../media/image32.png"/><Relationship Id="rId6" Type="http://schemas.openxmlformats.org/officeDocument/2006/relationships/image" Target="../media/image38.png"/><Relationship Id="rId7" Type="http://schemas.openxmlformats.org/officeDocument/2006/relationships/image" Target="../media/image42.png"/><Relationship Id="rId8" Type="http://schemas.openxmlformats.org/officeDocument/2006/relationships/image" Target="../media/image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6.xml"/><Relationship Id="rId3" Type="http://schemas.openxmlformats.org/officeDocument/2006/relationships/image" Target="../media/image59.jpg"/><Relationship Id="rId4" Type="http://schemas.openxmlformats.org/officeDocument/2006/relationships/image" Target="../media/image54.png"/><Relationship Id="rId5" Type="http://schemas.openxmlformats.org/officeDocument/2006/relationships/image" Target="../media/image46.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hyperlink" Target="https://www.linkedin.com/pulse/omnichannel-vs-multichannel-confused-different-does-graeme-foux/" TargetMode="External"/><Relationship Id="rId4" Type="http://schemas.openxmlformats.org/officeDocument/2006/relationships/hyperlink" Target="https://www.linkedin.com/pulse/omnichannel-vs-multichannel-confused-different-does-graeme-foux/"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9.xml"/><Relationship Id="rId3" Type="http://schemas.openxmlformats.org/officeDocument/2006/relationships/image" Target="../media/image5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5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105.png"/><Relationship Id="rId4" Type="http://schemas.openxmlformats.org/officeDocument/2006/relationships/hyperlink" Target="https://moz.com/beginners-guide-to-seo/how-search-engines-operate"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8.xml"/><Relationship Id="rId3" Type="http://schemas.openxmlformats.org/officeDocument/2006/relationships/comments" Target="../comments/commen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22.png"/><Relationship Id="rId8" Type="http://schemas.openxmlformats.org/officeDocument/2006/relationships/image" Target="../media/image2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0.xml"/><Relationship Id="rId3" Type="http://schemas.openxmlformats.org/officeDocument/2006/relationships/image" Target="../media/image1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 Id="rId3"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3.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5.xml"/><Relationship Id="rId3" Type="http://schemas.openxmlformats.org/officeDocument/2006/relationships/hyperlink" Target="https://www.delivra.com/resources/blog/favorite-email-marketing-case-studies-2018/" TargetMode="External"/><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7.xml"/><Relationship Id="rId3" Type="http://schemas.openxmlformats.org/officeDocument/2006/relationships/image" Target="../media/image51.png"/><Relationship Id="rId4" Type="http://schemas.openxmlformats.org/officeDocument/2006/relationships/hyperlink" Target="https://www.slideshare.net/adobe/adobe-consumer-email-survey-report-2017"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9.xml"/><Relationship Id="rId3" Type="http://schemas.openxmlformats.org/officeDocument/2006/relationships/image" Target="../media/image50.png"/><Relationship Id="rId4" Type="http://schemas.openxmlformats.org/officeDocument/2006/relationships/image" Target="../media/image55.png"/><Relationship Id="rId5" Type="http://schemas.openxmlformats.org/officeDocument/2006/relationships/image" Target="../media/image6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1.xml"/><Relationship Id="rId3" Type="http://schemas.openxmlformats.org/officeDocument/2006/relationships/image" Target="../media/image60.png"/><Relationship Id="rId4" Type="http://schemas.openxmlformats.org/officeDocument/2006/relationships/image" Target="../media/image64.png"/><Relationship Id="rId5"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3.xml"/><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image" Target="../media/image6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7.xml"/><Relationship Id="rId3" Type="http://schemas.openxmlformats.org/officeDocument/2006/relationships/image" Target="../media/image7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9.xml"/><Relationship Id="rId3" Type="http://schemas.openxmlformats.org/officeDocument/2006/relationships/image" Target="../media/image70.jpg"/><Relationship Id="rId4" Type="http://schemas.openxmlformats.org/officeDocument/2006/relationships/image" Target="../media/image72.png"/><Relationship Id="rId5" Type="http://schemas.openxmlformats.org/officeDocument/2006/relationships/image" Target="../media/image66.jpg"/><Relationship Id="rId6" Type="http://schemas.openxmlformats.org/officeDocument/2006/relationships/image" Target="../media/image7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5.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0.xml"/><Relationship Id="rId3" Type="http://schemas.openxmlformats.org/officeDocument/2006/relationships/image" Target="../media/image76.jpg"/><Relationship Id="rId4" Type="http://schemas.openxmlformats.org/officeDocument/2006/relationships/hyperlink" Target="https://www.nbcnews.com/tech/social-media/chase-bank-deletes-monday-motivation-tweet-after-drawing-social-media-n999756"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 Id="rId3" Type="http://schemas.openxmlformats.org/officeDocument/2006/relationships/image" Target="../media/image7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3.xml"/><Relationship Id="rId3" Type="http://schemas.openxmlformats.org/officeDocument/2006/relationships/image" Target="../media/image89.png"/><Relationship Id="rId4" Type="http://schemas.openxmlformats.org/officeDocument/2006/relationships/image" Target="../media/image7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4.xml"/><Relationship Id="rId3" Type="http://schemas.openxmlformats.org/officeDocument/2006/relationships/image" Target="../media/image110.png"/><Relationship Id="rId4" Type="http://schemas.openxmlformats.org/officeDocument/2006/relationships/image" Target="../media/image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6.xml"/><Relationship Id="rId3" Type="http://schemas.openxmlformats.org/officeDocument/2006/relationships/image" Target="../media/image7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33"/>
          <p:cNvSpPr txBox="1"/>
          <p:nvPr/>
        </p:nvSpPr>
        <p:spPr>
          <a:xfrm>
            <a:off x="887400" y="1165725"/>
            <a:ext cx="13101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Instructor-</a:t>
            </a:r>
            <a:r>
              <a:rPr lang="en" sz="1200">
                <a:solidFill>
                  <a:schemeClr val="dk1"/>
                </a:solidFill>
                <a:latin typeface="Proxima Nova"/>
                <a:ea typeface="Proxima Nova"/>
                <a:cs typeface="Proxima Nova"/>
                <a:sym typeface="Proxima Nova"/>
              </a:rPr>
              <a:t>L</a:t>
            </a:r>
            <a:r>
              <a:rPr lang="en" sz="1200">
                <a:solidFill>
                  <a:schemeClr val="dk1"/>
                </a:solidFill>
                <a:latin typeface="Proxima Nova"/>
                <a:ea typeface="Proxima Nova"/>
                <a:cs typeface="Proxima Nova"/>
                <a:sym typeface="Proxima Nova"/>
              </a:rPr>
              <a:t>ed</a:t>
            </a:r>
            <a:endParaRPr/>
          </a:p>
        </p:txBody>
      </p:sp>
      <p:sp>
        <p:nvSpPr>
          <p:cNvPr id="270" name="Google Shape;270;p33"/>
          <p:cNvSpPr/>
          <p:nvPr/>
        </p:nvSpPr>
        <p:spPr>
          <a:xfrm>
            <a:off x="692500" y="1702800"/>
            <a:ext cx="8138700" cy="28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highlight>
                  <a:srgbClr val="FFD800"/>
                </a:highlight>
                <a:latin typeface="Proxima Nova"/>
                <a:ea typeface="Proxima Nova"/>
                <a:cs typeface="Proxima Nova"/>
                <a:sym typeface="Proxima Nova"/>
              </a:rPr>
              <a:t>Overview</a:t>
            </a:r>
            <a:r>
              <a:rPr b="1" lang="en" sz="1200">
                <a:highlight>
                  <a:srgbClr val="FFD800"/>
                </a:highlight>
                <a:latin typeface="Proxima Nova"/>
                <a:ea typeface="Proxima Nova"/>
                <a:cs typeface="Proxima Nova"/>
                <a:sym typeface="Proxima Nova"/>
              </a:rPr>
              <a:t>:</a:t>
            </a:r>
            <a:r>
              <a:rPr b="1" lang="en" sz="1200">
                <a:latin typeface="Proxima Nova"/>
                <a:ea typeface="Proxima Nova"/>
                <a:cs typeface="Proxima Nova"/>
                <a:sym typeface="Proxima Nova"/>
              </a:rPr>
              <a:t>  </a:t>
            </a:r>
            <a:r>
              <a:rPr lang="en" sz="1200">
                <a:latin typeface="Proxima Nova"/>
                <a:ea typeface="Proxima Nova"/>
                <a:cs typeface="Proxima Nova"/>
                <a:sym typeface="Proxima Nova"/>
              </a:rPr>
              <a:t>Digital marketing has become the focal point for most businesses when it comes to engaging with their </a:t>
            </a:r>
            <a:r>
              <a:rPr lang="en" sz="1200">
                <a:latin typeface="Proxima Nova"/>
                <a:ea typeface="Proxima Nova"/>
                <a:cs typeface="Proxima Nova"/>
                <a:sym typeface="Proxima Nova"/>
              </a:rPr>
              <a:t>consumers and</a:t>
            </a:r>
            <a:r>
              <a:rPr lang="en" sz="1200">
                <a:latin typeface="Proxima Nova"/>
                <a:ea typeface="Proxima Nova"/>
                <a:cs typeface="Proxima Nova"/>
                <a:sym typeface="Proxima Nova"/>
              </a:rPr>
              <a:t> </a:t>
            </a:r>
            <a:r>
              <a:rPr lang="en" sz="1200">
                <a:latin typeface="Proxima Nova"/>
                <a:ea typeface="Proxima Nova"/>
                <a:cs typeface="Proxima Nova"/>
                <a:sym typeface="Proxima Nova"/>
              </a:rPr>
              <a:t>understanding</a:t>
            </a:r>
            <a:r>
              <a:rPr lang="en" sz="1200">
                <a:latin typeface="Proxima Nova"/>
                <a:ea typeface="Proxima Nova"/>
                <a:cs typeface="Proxima Nova"/>
                <a:sym typeface="Proxima Nova"/>
              </a:rPr>
              <a:t> their consumer needs. It’s a way to </a:t>
            </a:r>
            <a:r>
              <a:rPr lang="en" sz="1200">
                <a:latin typeface="Proxima Nova"/>
                <a:ea typeface="Proxima Nova"/>
                <a:cs typeface="Proxima Nova"/>
                <a:sym typeface="Proxima Nova"/>
              </a:rPr>
              <a:t>creatively convey a brand’s value proposition. This bootcamp will provide students with hands-on experience in creating a digital marketing campaign using the Objective-First Framework by applying the different methods in each phase of the process.</a:t>
            </a:r>
            <a:br>
              <a:rPr lang="en" sz="1200">
                <a:solidFill>
                  <a:schemeClr val="dk1"/>
                </a:solidFill>
                <a:latin typeface="Proxima Nova"/>
                <a:ea typeface="Proxima Nova"/>
                <a:cs typeface="Proxima Nova"/>
                <a:sym typeface="Proxima Nova"/>
              </a:rPr>
            </a:br>
            <a:endParaRPr sz="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200">
                <a:solidFill>
                  <a:schemeClr val="dk1"/>
                </a:solidFill>
                <a:highlight>
                  <a:srgbClr val="FFD800"/>
                </a:highlight>
                <a:latin typeface="Proxima Nova"/>
                <a:ea typeface="Proxima Nova"/>
                <a:cs typeface="Proxima Nova"/>
                <a:sym typeface="Proxima Nova"/>
              </a:rPr>
              <a:t>Learning Outcomes</a:t>
            </a:r>
            <a:r>
              <a:rPr b="1" lang="en" sz="1200">
                <a:solidFill>
                  <a:schemeClr val="dk1"/>
                </a:solidFill>
                <a:highlight>
                  <a:srgbClr val="FFD800"/>
                </a:highlight>
                <a:latin typeface="Proxima Nova"/>
                <a:ea typeface="Proxima Nova"/>
                <a:cs typeface="Proxima Nova"/>
                <a:sym typeface="Proxima Nova"/>
              </a:rPr>
              <a:t>:</a:t>
            </a:r>
            <a:endParaRPr b="1" sz="1200">
              <a:solidFill>
                <a:schemeClr val="dk1"/>
              </a:solidFill>
              <a:highlight>
                <a:srgbClr val="FFD800"/>
              </a:highlight>
              <a:latin typeface="Proxima Nova"/>
              <a:ea typeface="Proxima Nova"/>
              <a:cs typeface="Proxima Nova"/>
              <a:sym typeface="Proxima Nova"/>
            </a:endParaRPr>
          </a:p>
          <a:p>
            <a:pPr indent="-298450" lvl="0" marL="457200" rtl="0" algn="l">
              <a:lnSpc>
                <a:spcPct val="115000"/>
              </a:lnSpc>
              <a:spcBef>
                <a:spcPts val="100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Explain the Objective-First Framework and its importance for digital marketers in creating successful campaigns.</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Write a SMART objective for a scenario </a:t>
            </a:r>
            <a:r>
              <a:rPr lang="en" sz="1100">
                <a:solidFill>
                  <a:schemeClr val="accent5"/>
                </a:solidFill>
                <a:latin typeface="Proxima Nova"/>
                <a:ea typeface="Proxima Nova"/>
                <a:cs typeface="Proxima Nova"/>
                <a:sym typeface="Proxima Nova"/>
              </a:rPr>
              <a:t>digital marketing strategy</a:t>
            </a:r>
            <a:r>
              <a:rPr lang="en" sz="1100">
                <a:solidFill>
                  <a:schemeClr val="dk1"/>
                </a:solidFill>
                <a:latin typeface="Proxima Nova"/>
                <a:ea typeface="Proxima Nova"/>
                <a:cs typeface="Proxima Nova"/>
                <a:sym typeface="Proxima Nova"/>
              </a:rPr>
              <a:t>.  </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Differentiate between KPIs and metrics.</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Choose the right KPI and actionable metrics for your scenario. </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From social media, to content marketing, to SEO and paid search, select the channel for your campaign based on objective and target audience. </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Apply best practices to design the creative for your </a:t>
            </a:r>
            <a:r>
              <a:rPr lang="en" sz="1100">
                <a:solidFill>
                  <a:schemeClr val="accent5"/>
                </a:solidFill>
                <a:latin typeface="Proxima Nova"/>
                <a:ea typeface="Proxima Nova"/>
                <a:cs typeface="Proxima Nova"/>
                <a:sym typeface="Proxima Nova"/>
              </a:rPr>
              <a:t>digital marketing strategy, to be deployed via </a:t>
            </a:r>
            <a:r>
              <a:rPr lang="en" sz="1100">
                <a:solidFill>
                  <a:schemeClr val="dk1"/>
                </a:solidFill>
                <a:latin typeface="Proxima Nova"/>
                <a:ea typeface="Proxima Nova"/>
                <a:cs typeface="Proxima Nova"/>
                <a:sym typeface="Proxima Nova"/>
              </a:rPr>
              <a:t>social media, content marketing, and other digital channels.</a:t>
            </a:r>
            <a:endParaRPr sz="1100">
              <a:solidFill>
                <a:schemeClr val="dk1"/>
              </a:solidFill>
              <a:latin typeface="Proxima Nova"/>
              <a:ea typeface="Proxima Nova"/>
              <a:cs typeface="Proxima Nova"/>
              <a:sym typeface="Proxima Nova"/>
            </a:endParaRPr>
          </a:p>
          <a:p>
            <a:pPr indent="-298450" lvl="0" marL="457200" rtl="0" algn="l">
              <a:lnSpc>
                <a:spcPct val="115000"/>
              </a:lnSpc>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Choose an element of your campaign to test and write a hypothesis for that test.</a:t>
            </a:r>
            <a:endParaRPr sz="1100">
              <a:solidFill>
                <a:schemeClr val="accent5"/>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1600"/>
              </a:spcAft>
              <a:buNone/>
            </a:pPr>
            <a:r>
              <a:t/>
            </a:r>
            <a:endParaRPr b="1" sz="1200">
              <a:solidFill>
                <a:schemeClr val="dk1"/>
              </a:solidFill>
              <a:highlight>
                <a:srgbClr val="FFD800"/>
              </a:highlight>
              <a:latin typeface="Proxima Nova"/>
              <a:ea typeface="Proxima Nova"/>
              <a:cs typeface="Proxima Nova"/>
              <a:sym typeface="Proxima Nova"/>
            </a:endParaRPr>
          </a:p>
        </p:txBody>
      </p:sp>
      <p:sp>
        <p:nvSpPr>
          <p:cNvPr id="271" name="Google Shape;271;p33"/>
          <p:cNvSpPr txBox="1"/>
          <p:nvPr>
            <p:ph type="title"/>
          </p:nvPr>
        </p:nvSpPr>
        <p:spPr>
          <a:xfrm>
            <a:off x="735000" y="46105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Digital Marketing Bootcamp</a:t>
            </a:r>
            <a:endParaRPr sz="2400"/>
          </a:p>
        </p:txBody>
      </p:sp>
      <p:pic>
        <p:nvPicPr>
          <p:cNvPr id="272" name="Google Shape;272;p33"/>
          <p:cNvPicPr preferRelativeResize="0"/>
          <p:nvPr/>
        </p:nvPicPr>
        <p:blipFill>
          <a:blip r:embed="rId3">
            <a:alphaModFix/>
          </a:blip>
          <a:stretch>
            <a:fillRect/>
          </a:stretch>
        </p:blipFill>
        <p:spPr>
          <a:xfrm>
            <a:off x="809929" y="1266302"/>
            <a:ext cx="137224" cy="155823"/>
          </a:xfrm>
          <a:prstGeom prst="rect">
            <a:avLst/>
          </a:prstGeom>
          <a:noFill/>
          <a:ln>
            <a:noFill/>
          </a:ln>
        </p:spPr>
      </p:pic>
      <p:pic>
        <p:nvPicPr>
          <p:cNvPr id="273" name="Google Shape;273;p33"/>
          <p:cNvPicPr preferRelativeResize="0"/>
          <p:nvPr/>
        </p:nvPicPr>
        <p:blipFill>
          <a:blip r:embed="rId4">
            <a:alphaModFix/>
          </a:blip>
          <a:stretch>
            <a:fillRect/>
          </a:stretch>
        </p:blipFill>
        <p:spPr>
          <a:xfrm>
            <a:off x="1984093" y="1266300"/>
            <a:ext cx="137214" cy="180247"/>
          </a:xfrm>
          <a:prstGeom prst="rect">
            <a:avLst/>
          </a:prstGeom>
          <a:noFill/>
          <a:ln>
            <a:noFill/>
          </a:ln>
        </p:spPr>
      </p:pic>
      <p:pic>
        <p:nvPicPr>
          <p:cNvPr id="274" name="Google Shape;274;p33"/>
          <p:cNvPicPr preferRelativeResize="0"/>
          <p:nvPr/>
        </p:nvPicPr>
        <p:blipFill>
          <a:blip r:embed="rId5">
            <a:alphaModFix/>
          </a:blip>
          <a:stretch>
            <a:fillRect/>
          </a:stretch>
        </p:blipFill>
        <p:spPr>
          <a:xfrm>
            <a:off x="3673178" y="1266298"/>
            <a:ext cx="177613" cy="180251"/>
          </a:xfrm>
          <a:prstGeom prst="rect">
            <a:avLst/>
          </a:prstGeom>
          <a:noFill/>
          <a:ln>
            <a:noFill/>
          </a:ln>
        </p:spPr>
      </p:pic>
      <p:sp>
        <p:nvSpPr>
          <p:cNvPr id="275" name="Google Shape;275;p33"/>
          <p:cNvSpPr txBox="1"/>
          <p:nvPr/>
        </p:nvSpPr>
        <p:spPr>
          <a:xfrm>
            <a:off x="2154950" y="1165725"/>
            <a:ext cx="1450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Onsite or Remote</a:t>
            </a:r>
            <a:endParaRPr/>
          </a:p>
        </p:txBody>
      </p:sp>
      <p:sp>
        <p:nvSpPr>
          <p:cNvPr id="276" name="Google Shape;276;p33"/>
          <p:cNvSpPr txBox="1"/>
          <p:nvPr/>
        </p:nvSpPr>
        <p:spPr>
          <a:xfrm>
            <a:off x="3844900" y="1165725"/>
            <a:ext cx="898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~7</a:t>
            </a:r>
            <a:r>
              <a:rPr lang="en" sz="1200">
                <a:solidFill>
                  <a:schemeClr val="dk1"/>
                </a:solidFill>
                <a:latin typeface="Proxima Nova"/>
                <a:ea typeface="Proxima Nova"/>
                <a:cs typeface="Proxima Nova"/>
                <a:sym typeface="Proxima Nova"/>
              </a:rPr>
              <a:t> Hours</a:t>
            </a:r>
            <a:endParaRPr/>
          </a:p>
        </p:txBody>
      </p:sp>
      <p:sp>
        <p:nvSpPr>
          <p:cNvPr id="277" name="Google Shape;277;p33"/>
          <p:cNvSpPr/>
          <p:nvPr/>
        </p:nvSpPr>
        <p:spPr>
          <a:xfrm>
            <a:off x="735000" y="150575"/>
            <a:ext cx="1074600" cy="258900"/>
          </a:xfrm>
          <a:prstGeom prst="roundRect">
            <a:avLst>
              <a:gd fmla="val 11487" name="adj"/>
            </a:avLst>
          </a:prstGeom>
          <a:solidFill>
            <a:schemeClr val="dk2"/>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Helvetica Neue"/>
              <a:buNone/>
            </a:pPr>
            <a:r>
              <a:rPr b="1" lang="en" sz="1000">
                <a:solidFill>
                  <a:srgbClr val="FFFFFF"/>
                </a:solidFill>
                <a:latin typeface="Proxima Nova"/>
                <a:ea typeface="Proxima Nova"/>
                <a:cs typeface="Proxima Nova"/>
                <a:sym typeface="Proxima Nova"/>
              </a:rPr>
              <a:t>For </a:t>
            </a:r>
            <a:r>
              <a:rPr b="1" lang="en" sz="1000">
                <a:solidFill>
                  <a:srgbClr val="FFFFFF"/>
                </a:solidFill>
                <a:latin typeface="Proxima Nova"/>
                <a:ea typeface="Proxima Nova"/>
                <a:cs typeface="Proxima Nova"/>
                <a:sym typeface="Proxima Nova"/>
              </a:rPr>
              <a:t>Everyone</a:t>
            </a:r>
            <a:endParaRPr b="1" i="0" sz="1000" u="none" cap="none" strike="noStrike">
              <a:solidFill>
                <a:srgbClr val="FFFFFF"/>
              </a:solidFill>
              <a:latin typeface="Proxima Nova"/>
              <a:ea typeface="Proxima Nova"/>
              <a:cs typeface="Proxima Nova"/>
              <a:sym typeface="Proxima Nov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200">
                <a:solidFill>
                  <a:srgbClr val="FFFFFF"/>
                </a:solidFill>
              </a:rPr>
              <a:t>Storytelling by Nespresso</a:t>
            </a:r>
            <a:endParaRPr sz="2200">
              <a:solidFill>
                <a:srgbClr val="FFFFFF"/>
              </a:solidFill>
            </a:endParaRPr>
          </a:p>
          <a:p>
            <a:pPr indent="0" lvl="0" marL="0" rtl="0" algn="l">
              <a:spcBef>
                <a:spcPts val="0"/>
              </a:spcBef>
              <a:spcAft>
                <a:spcPts val="0"/>
              </a:spcAft>
              <a:buNone/>
            </a:pPr>
            <a:r>
              <a:t/>
            </a:r>
            <a:endParaRPr/>
          </a:p>
        </p:txBody>
      </p:sp>
      <p:sp>
        <p:nvSpPr>
          <p:cNvPr id="360" name="Google Shape;360;p4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uFill>
                  <a:noFill/>
                </a:uFill>
                <a:hlinkClick r:id="rId3"/>
              </a:rPr>
              <a:t>Source</a:t>
            </a:r>
            <a:r>
              <a:rPr lang="en">
                <a:uFill>
                  <a:noFill/>
                </a:uFill>
                <a:hlinkClick r:id="rId4"/>
              </a:rPr>
              <a:t>:</a:t>
            </a:r>
            <a:r>
              <a:rPr b="1" lang="en">
                <a:uFill>
                  <a:noFill/>
                </a:uFill>
                <a:hlinkClick r:id="rId5"/>
              </a:rPr>
              <a:t> </a:t>
            </a:r>
            <a:r>
              <a:rPr lang="en" u="sng">
                <a:solidFill>
                  <a:schemeClr val="hlink"/>
                </a:solidFill>
                <a:hlinkClick r:id="rId6"/>
              </a:rPr>
              <a:t>Nespresso ad </a:t>
            </a:r>
            <a:endParaRPr/>
          </a:p>
        </p:txBody>
      </p:sp>
      <p:sp>
        <p:nvSpPr>
          <p:cNvPr id="361" name="Google Shape;361;p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362" name="Google Shape;362;p42"/>
          <p:cNvGrpSpPr/>
          <p:nvPr/>
        </p:nvGrpSpPr>
        <p:grpSpPr>
          <a:xfrm>
            <a:off x="7336800" y="158650"/>
            <a:ext cx="927000" cy="927000"/>
            <a:chOff x="916150" y="2075225"/>
            <a:chExt cx="927000" cy="927000"/>
          </a:xfrm>
        </p:grpSpPr>
        <p:sp>
          <p:nvSpPr>
            <p:cNvPr id="363" name="Google Shape;363;p42"/>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64" name="Google Shape;364;p42"/>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pic>
        <p:nvPicPr>
          <p:cNvPr id="365" name="Google Shape;365;p42" title="Nespresso | George Clooney, Andy Garcia, The Muppet Show, Burt Reynolds, John Candy &amp; Others">
            <a:hlinkClick r:id="rId7"/>
          </p:cNvPr>
          <p:cNvPicPr preferRelativeResize="0"/>
          <p:nvPr/>
        </p:nvPicPr>
        <p:blipFill>
          <a:blip r:embed="rId8">
            <a:alphaModFix/>
          </a:blip>
          <a:stretch>
            <a:fillRect/>
          </a:stretch>
        </p:blipFill>
        <p:spPr>
          <a:xfrm>
            <a:off x="2052225" y="1040813"/>
            <a:ext cx="4572000" cy="34290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3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a:r>
            <a:endParaRPr/>
          </a:p>
        </p:txBody>
      </p:sp>
      <p:sp>
        <p:nvSpPr>
          <p:cNvPr id="1563" name="Google Shape;1563;p13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564" name="Google Shape;1564;p132"/>
          <p:cNvPicPr preferRelativeResize="0"/>
          <p:nvPr/>
        </p:nvPicPr>
        <p:blipFill>
          <a:blip r:embed="rId3">
            <a:alphaModFix/>
          </a:blip>
          <a:stretch>
            <a:fillRect/>
          </a:stretch>
        </p:blipFill>
        <p:spPr>
          <a:xfrm>
            <a:off x="3455875" y="1183949"/>
            <a:ext cx="2655475" cy="3100025"/>
          </a:xfrm>
          <a:prstGeom prst="rect">
            <a:avLst/>
          </a:prstGeom>
          <a:noFill/>
          <a:ln cap="flat" cmpd="sng" w="9525">
            <a:solidFill>
              <a:srgbClr val="B7B7B7"/>
            </a:solidFill>
            <a:prstDash val="solid"/>
            <a:round/>
            <a:headEnd len="sm" w="sm" type="none"/>
            <a:tailEnd len="sm" w="sm" type="none"/>
          </a:ln>
        </p:spPr>
      </p:pic>
      <p:pic>
        <p:nvPicPr>
          <p:cNvPr id="1565" name="Google Shape;1565;p132"/>
          <p:cNvPicPr preferRelativeResize="0"/>
          <p:nvPr/>
        </p:nvPicPr>
        <p:blipFill>
          <a:blip r:embed="rId4">
            <a:alphaModFix/>
          </a:blip>
          <a:stretch>
            <a:fillRect/>
          </a:stretch>
        </p:blipFill>
        <p:spPr>
          <a:xfrm>
            <a:off x="543326" y="1183949"/>
            <a:ext cx="2655474" cy="3398376"/>
          </a:xfrm>
          <a:prstGeom prst="rect">
            <a:avLst/>
          </a:prstGeom>
          <a:noFill/>
          <a:ln cap="flat" cmpd="sng" w="9525">
            <a:solidFill>
              <a:srgbClr val="B7B7B7"/>
            </a:solidFill>
            <a:prstDash val="solid"/>
            <a:round/>
            <a:headEnd len="sm" w="sm" type="none"/>
            <a:tailEnd len="sm" w="sm" type="none"/>
          </a:ln>
        </p:spPr>
      </p:pic>
      <p:pic>
        <p:nvPicPr>
          <p:cNvPr id="1566" name="Google Shape;1566;p132"/>
          <p:cNvPicPr preferRelativeResize="0"/>
          <p:nvPr/>
        </p:nvPicPr>
        <p:blipFill>
          <a:blip r:embed="rId5">
            <a:alphaModFix/>
          </a:blip>
          <a:stretch>
            <a:fillRect/>
          </a:stretch>
        </p:blipFill>
        <p:spPr>
          <a:xfrm>
            <a:off x="6387922" y="1183949"/>
            <a:ext cx="2298876" cy="3169799"/>
          </a:xfrm>
          <a:prstGeom prst="rect">
            <a:avLst/>
          </a:prstGeom>
          <a:noFill/>
          <a:ln cap="flat" cmpd="sng" w="9525">
            <a:solidFill>
              <a:srgbClr val="B7B7B7"/>
            </a:solidFill>
            <a:prstDash val="solid"/>
            <a:round/>
            <a:headEnd len="sm" w="sm" type="none"/>
            <a:tailEnd len="sm" w="sm" type="none"/>
          </a:ln>
        </p:spPr>
      </p:pic>
      <p:sp>
        <p:nvSpPr>
          <p:cNvPr id="1567" name="Google Shape;1567;p13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568" name="Google Shape;1568;p132"/>
          <p:cNvSpPr/>
          <p:nvPr/>
        </p:nvSpPr>
        <p:spPr>
          <a:xfrm>
            <a:off x="347875" y="1048750"/>
            <a:ext cx="489600" cy="4593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1</a:t>
            </a:r>
            <a:endParaRPr b="1">
              <a:solidFill>
                <a:srgbClr val="FFFFFF"/>
              </a:solidFill>
              <a:latin typeface="Proxima Nova"/>
              <a:ea typeface="Proxima Nova"/>
              <a:cs typeface="Proxima Nova"/>
              <a:sym typeface="Proxima Nova"/>
            </a:endParaRPr>
          </a:p>
        </p:txBody>
      </p:sp>
      <p:sp>
        <p:nvSpPr>
          <p:cNvPr id="1569" name="Google Shape;1569;p132"/>
          <p:cNvSpPr/>
          <p:nvPr/>
        </p:nvSpPr>
        <p:spPr>
          <a:xfrm>
            <a:off x="3260490" y="1048750"/>
            <a:ext cx="489600" cy="4593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2</a:t>
            </a:r>
            <a:endParaRPr b="1">
              <a:solidFill>
                <a:srgbClr val="FFFFFF"/>
              </a:solidFill>
              <a:latin typeface="Proxima Nova"/>
              <a:ea typeface="Proxima Nova"/>
              <a:cs typeface="Proxima Nova"/>
              <a:sym typeface="Proxima Nova"/>
            </a:endParaRPr>
          </a:p>
        </p:txBody>
      </p:sp>
      <p:sp>
        <p:nvSpPr>
          <p:cNvPr id="1570" name="Google Shape;1570;p132"/>
          <p:cNvSpPr/>
          <p:nvPr/>
        </p:nvSpPr>
        <p:spPr>
          <a:xfrm>
            <a:off x="6173089" y="1048750"/>
            <a:ext cx="489600" cy="459300"/>
          </a:xfrm>
          <a:prstGeom prst="flowChartConnector">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3</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4" name="Shape 1574"/>
        <p:cNvGrpSpPr/>
        <p:nvPr/>
      </p:nvGrpSpPr>
      <p:grpSpPr>
        <a:xfrm>
          <a:off x="0" y="0"/>
          <a:ext cx="0" cy="0"/>
          <a:chOff x="0" y="0"/>
          <a:chExt cx="0" cy="0"/>
        </a:xfrm>
      </p:grpSpPr>
      <p:sp>
        <p:nvSpPr>
          <p:cNvPr id="1575" name="Google Shape;1575;p13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Guiding Principles of </a:t>
            </a:r>
            <a:r>
              <a:rPr lang="en"/>
              <a:t>Landing Pages</a:t>
            </a:r>
            <a:endParaRPr/>
          </a:p>
        </p:txBody>
      </p:sp>
      <p:sp>
        <p:nvSpPr>
          <p:cNvPr id="1576" name="Google Shape;1576;p13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577" name="Google Shape;1577;p133"/>
          <p:cNvSpPr txBox="1"/>
          <p:nvPr>
            <p:ph idx="4294967295" type="body"/>
          </p:nvPr>
        </p:nvSpPr>
        <p:spPr>
          <a:xfrm>
            <a:off x="457200" y="1102800"/>
            <a:ext cx="3264000" cy="349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Considerations:</a:t>
            </a:r>
            <a:endParaRPr b="1">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Mobile experience.</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First impressions count (i.e., be relevant).</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Distinguish how the platform supports different goals.</a:t>
            </a:r>
            <a:endParaRPr>
              <a:solidFill>
                <a:schemeClr val="dk1"/>
              </a:solidFill>
            </a:endParaRPr>
          </a:p>
          <a:p>
            <a:pPr indent="0" lvl="0" marL="457200" rtl="0" algn="l">
              <a:spcBef>
                <a:spcPts val="1000"/>
              </a:spcBef>
              <a:spcAft>
                <a:spcPts val="1600"/>
              </a:spcAft>
              <a:buNone/>
            </a:pPr>
            <a:r>
              <a:t/>
            </a:r>
            <a:endParaRPr>
              <a:solidFill>
                <a:schemeClr val="dk1"/>
              </a:solidFill>
            </a:endParaRPr>
          </a:p>
        </p:txBody>
      </p:sp>
      <p:pic>
        <p:nvPicPr>
          <p:cNvPr id="1578" name="Google Shape;1578;p133"/>
          <p:cNvPicPr preferRelativeResize="0"/>
          <p:nvPr/>
        </p:nvPicPr>
        <p:blipFill>
          <a:blip r:embed="rId3">
            <a:alphaModFix/>
          </a:blip>
          <a:stretch>
            <a:fillRect/>
          </a:stretch>
        </p:blipFill>
        <p:spPr>
          <a:xfrm>
            <a:off x="4113125" y="978767"/>
            <a:ext cx="2372100" cy="1970283"/>
          </a:xfrm>
          <a:prstGeom prst="rect">
            <a:avLst/>
          </a:prstGeom>
          <a:noFill/>
          <a:ln cap="flat" cmpd="sng" w="9525">
            <a:solidFill>
              <a:srgbClr val="B7B7B7"/>
            </a:solidFill>
            <a:prstDash val="solid"/>
            <a:round/>
            <a:headEnd len="sm" w="sm" type="none"/>
            <a:tailEnd len="sm" w="sm" type="none"/>
          </a:ln>
        </p:spPr>
      </p:pic>
      <p:pic>
        <p:nvPicPr>
          <p:cNvPr id="1579" name="Google Shape;1579;p133"/>
          <p:cNvPicPr preferRelativeResize="0"/>
          <p:nvPr/>
        </p:nvPicPr>
        <p:blipFill>
          <a:blip r:embed="rId4">
            <a:alphaModFix/>
          </a:blip>
          <a:stretch>
            <a:fillRect/>
          </a:stretch>
        </p:blipFill>
        <p:spPr>
          <a:xfrm>
            <a:off x="5546800" y="3097950"/>
            <a:ext cx="3140001" cy="1498576"/>
          </a:xfrm>
          <a:prstGeom prst="rect">
            <a:avLst/>
          </a:prstGeom>
          <a:noFill/>
          <a:ln cap="flat" cmpd="sng" w="9525">
            <a:solidFill>
              <a:srgbClr val="B7B7B7"/>
            </a:solidFill>
            <a:prstDash val="solid"/>
            <a:round/>
            <a:headEnd len="sm" w="sm" type="none"/>
            <a:tailEnd len="sm" w="sm" type="none"/>
          </a:ln>
        </p:spPr>
      </p:pic>
      <p:pic>
        <p:nvPicPr>
          <p:cNvPr id="1580" name="Google Shape;1580;p133"/>
          <p:cNvPicPr preferRelativeResize="0"/>
          <p:nvPr/>
        </p:nvPicPr>
        <p:blipFill>
          <a:blip r:embed="rId5">
            <a:alphaModFix/>
          </a:blip>
          <a:stretch>
            <a:fillRect/>
          </a:stretch>
        </p:blipFill>
        <p:spPr>
          <a:xfrm>
            <a:off x="7386125" y="2157125"/>
            <a:ext cx="717075" cy="717075"/>
          </a:xfrm>
          <a:prstGeom prst="rect">
            <a:avLst/>
          </a:prstGeom>
          <a:noFill/>
          <a:ln>
            <a:noFill/>
          </a:ln>
        </p:spPr>
      </p:pic>
      <p:sp>
        <p:nvSpPr>
          <p:cNvPr id="1581" name="Google Shape;1581;p13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cxnSp>
        <p:nvCxnSpPr>
          <p:cNvPr id="1582" name="Google Shape;1582;p133"/>
          <p:cNvCxnSpPr>
            <a:stCxn id="1578" idx="3"/>
            <a:endCxn id="1579" idx="0"/>
          </p:cNvCxnSpPr>
          <p:nvPr/>
        </p:nvCxnSpPr>
        <p:spPr>
          <a:xfrm>
            <a:off x="6485225" y="1963908"/>
            <a:ext cx="631500" cy="1134000"/>
          </a:xfrm>
          <a:prstGeom prst="bentConnector2">
            <a:avLst/>
          </a:prstGeom>
          <a:noFill/>
          <a:ln cap="flat" cmpd="sng" w="19050">
            <a:solidFill>
              <a:schemeClr val="dk2"/>
            </a:solidFill>
            <a:prstDash val="solid"/>
            <a:round/>
            <a:headEnd len="med" w="med" type="none"/>
            <a:tailEnd len="med" w="med" type="triangle"/>
          </a:ln>
        </p:spPr>
      </p:cxn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134"/>
          <p:cNvSpPr txBox="1"/>
          <p:nvPr>
            <p:ph type="title"/>
          </p:nvPr>
        </p:nvSpPr>
        <p:spPr>
          <a:xfrm>
            <a:off x="455225" y="1777050"/>
            <a:ext cx="7551900" cy="77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Optimization</a:t>
            </a:r>
            <a:endParaRPr/>
          </a:p>
        </p:txBody>
      </p:sp>
      <p:sp>
        <p:nvSpPr>
          <p:cNvPr id="1588" name="Google Shape;1588;p134"/>
          <p:cNvSpPr txBox="1"/>
          <p:nvPr>
            <p:ph idx="4294967295"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Digital Marketing Bootcamp</a:t>
            </a:r>
            <a:endParaRPr>
              <a:solidFill>
                <a:srgbClr val="FFFFFF"/>
              </a:solidFill>
            </a:endParaRPr>
          </a:p>
        </p:txBody>
      </p:sp>
      <p:sp>
        <p:nvSpPr>
          <p:cNvPr id="1589" name="Google Shape;1589;p134"/>
          <p:cNvSpPr txBox="1"/>
          <p:nvPr/>
        </p:nvSpPr>
        <p:spPr>
          <a:xfrm>
            <a:off x="232350" y="3675450"/>
            <a:ext cx="15954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Objective-First Marketing</a:t>
            </a:r>
            <a:endParaRPr>
              <a:solidFill>
                <a:srgbClr val="FFFFFF"/>
              </a:solidFill>
              <a:latin typeface="Proxima Nova"/>
              <a:ea typeface="Proxima Nova"/>
              <a:cs typeface="Proxima Nova"/>
              <a:sym typeface="Proxima Nova"/>
            </a:endParaRPr>
          </a:p>
        </p:txBody>
      </p:sp>
      <p:sp>
        <p:nvSpPr>
          <p:cNvPr id="1590" name="Google Shape;1590;p134"/>
          <p:cNvSpPr/>
          <p:nvPr/>
        </p:nvSpPr>
        <p:spPr>
          <a:xfrm>
            <a:off x="914400" y="3354363"/>
            <a:ext cx="231300" cy="231300"/>
          </a:xfrm>
          <a:prstGeom prst="ellipse">
            <a:avLst/>
          </a:prstGeom>
          <a:solidFill>
            <a:schemeClr val="accent1"/>
          </a:solidFill>
          <a:ln cap="flat" cmpd="sng" w="7620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34"/>
          <p:cNvSpPr/>
          <p:nvPr/>
        </p:nvSpPr>
        <p:spPr>
          <a:xfrm>
            <a:off x="3263648" y="3354363"/>
            <a:ext cx="231300" cy="231300"/>
          </a:xfrm>
          <a:prstGeom prst="ellipse">
            <a:avLst/>
          </a:prstGeom>
          <a:solidFill>
            <a:srgbClr val="00A7BD"/>
          </a:solidFill>
          <a:ln cap="flat" cmpd="sng" w="9525">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34"/>
          <p:cNvSpPr/>
          <p:nvPr/>
        </p:nvSpPr>
        <p:spPr>
          <a:xfrm>
            <a:off x="5612896"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34"/>
          <p:cNvSpPr/>
          <p:nvPr/>
        </p:nvSpPr>
        <p:spPr>
          <a:xfrm>
            <a:off x="7962144" y="3354363"/>
            <a:ext cx="231300" cy="231300"/>
          </a:xfrm>
          <a:prstGeom prst="ellipse">
            <a:avLst/>
          </a:prstGeom>
          <a:solidFill>
            <a:schemeClr val="accent2"/>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34"/>
          <p:cNvSpPr txBox="1"/>
          <p:nvPr/>
        </p:nvSpPr>
        <p:spPr>
          <a:xfrm>
            <a:off x="5018552" y="3675450"/>
            <a:ext cx="14475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Channels and </a:t>
            </a:r>
            <a:endParaRPr>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lt1"/>
                </a:solidFill>
                <a:latin typeface="Proxima Nova"/>
                <a:ea typeface="Proxima Nova"/>
                <a:cs typeface="Proxima Nova"/>
                <a:sym typeface="Proxima Nova"/>
              </a:rPr>
              <a:t>Design Tactics</a:t>
            </a:r>
            <a:endParaRPr>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1600"/>
              </a:spcAft>
              <a:buNone/>
            </a:pPr>
            <a:r>
              <a:t/>
            </a:r>
            <a:endParaRPr>
              <a:solidFill>
                <a:srgbClr val="FFFFFF"/>
              </a:solidFill>
              <a:latin typeface="Proxima Nova"/>
              <a:ea typeface="Proxima Nova"/>
              <a:cs typeface="Proxima Nova"/>
              <a:sym typeface="Proxima Nova"/>
            </a:endParaRPr>
          </a:p>
        </p:txBody>
      </p:sp>
      <p:sp>
        <p:nvSpPr>
          <p:cNvPr id="1595" name="Google Shape;1595;p134"/>
          <p:cNvSpPr txBox="1"/>
          <p:nvPr/>
        </p:nvSpPr>
        <p:spPr>
          <a:xfrm>
            <a:off x="746879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1000">
              <a:solidFill>
                <a:srgbClr val="FFFFFF"/>
              </a:solidFill>
              <a:latin typeface="Proxima Nova"/>
              <a:ea typeface="Proxima Nova"/>
              <a:cs typeface="Proxima Nova"/>
              <a:sym typeface="Proxima Nova"/>
            </a:endParaRPr>
          </a:p>
        </p:txBody>
      </p:sp>
      <p:cxnSp>
        <p:nvCxnSpPr>
          <p:cNvPr id="1596" name="Google Shape;1596;p134"/>
          <p:cNvCxnSpPr>
            <a:stCxn id="1590" idx="6"/>
            <a:endCxn id="1591" idx="2"/>
          </p:cNvCxnSpPr>
          <p:nvPr/>
        </p:nvCxnSpPr>
        <p:spPr>
          <a:xfrm>
            <a:off x="1145700"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1597" name="Google Shape;1597;p134"/>
          <p:cNvCxnSpPr>
            <a:stCxn id="1591" idx="6"/>
            <a:endCxn id="1592" idx="2"/>
          </p:cNvCxnSpPr>
          <p:nvPr/>
        </p:nvCxnSpPr>
        <p:spPr>
          <a:xfrm>
            <a:off x="3494948"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1598" name="Google Shape;1598;p134"/>
          <p:cNvCxnSpPr>
            <a:stCxn id="1592" idx="6"/>
            <a:endCxn id="1593" idx="2"/>
          </p:cNvCxnSpPr>
          <p:nvPr/>
        </p:nvCxnSpPr>
        <p:spPr>
          <a:xfrm>
            <a:off x="5844196" y="3470013"/>
            <a:ext cx="2118000" cy="0"/>
          </a:xfrm>
          <a:prstGeom prst="straightConnector1">
            <a:avLst/>
          </a:prstGeom>
          <a:noFill/>
          <a:ln cap="flat" cmpd="sng" w="38100">
            <a:solidFill>
              <a:srgbClr val="00A7BD"/>
            </a:solidFill>
            <a:prstDash val="solid"/>
            <a:round/>
            <a:headEnd len="med" w="med" type="none"/>
            <a:tailEnd len="med" w="med" type="none"/>
          </a:ln>
        </p:spPr>
      </p:cxnSp>
      <p:sp>
        <p:nvSpPr>
          <p:cNvPr id="1599" name="Google Shape;1599;p134"/>
          <p:cNvSpPr txBox="1"/>
          <p:nvPr/>
        </p:nvSpPr>
        <p:spPr>
          <a:xfrm>
            <a:off x="2797801"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The ABCs of KPIs</a:t>
            </a:r>
            <a:endParaRPr>
              <a:solidFill>
                <a:schemeClr val="lt1"/>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1600" name="Google Shape;1600;p134"/>
          <p:cNvSpPr txBox="1"/>
          <p:nvPr/>
        </p:nvSpPr>
        <p:spPr>
          <a:xfrm>
            <a:off x="7468790" y="3707663"/>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latin typeface="Proxima Nova"/>
                <a:ea typeface="Proxima Nova"/>
                <a:cs typeface="Proxima Nova"/>
                <a:sym typeface="Proxima Nova"/>
              </a:rPr>
              <a:t>Optimization</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sp>
        <p:nvSpPr>
          <p:cNvPr id="1605" name="Google Shape;1605;p135"/>
          <p:cNvSpPr txBox="1"/>
          <p:nvPr>
            <p:ph idx="4294967295" type="body"/>
          </p:nvPr>
        </p:nvSpPr>
        <p:spPr>
          <a:xfrm>
            <a:off x="457200" y="1371600"/>
            <a:ext cx="49107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1000"/>
              </a:spcAft>
              <a:buClr>
                <a:schemeClr val="dk1"/>
              </a:buClr>
              <a:buSzPts val="1800"/>
              <a:buFont typeface="Proxima Nova"/>
              <a:buChar char="●"/>
            </a:pPr>
            <a:r>
              <a:rPr lang="en">
                <a:solidFill>
                  <a:schemeClr val="dk1"/>
                </a:solidFill>
              </a:rPr>
              <a:t>Select an element of a campaign to test and write a hypothesis for that test.</a:t>
            </a:r>
            <a:endParaRPr/>
          </a:p>
        </p:txBody>
      </p:sp>
      <p:sp>
        <p:nvSpPr>
          <p:cNvPr id="1606" name="Google Shape;1606;p13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Where We’re Going</a:t>
            </a:r>
            <a:endParaRPr/>
          </a:p>
        </p:txBody>
      </p:sp>
      <p:pic>
        <p:nvPicPr>
          <p:cNvPr id="1607" name="Google Shape;1607;p135"/>
          <p:cNvPicPr preferRelativeResize="0"/>
          <p:nvPr/>
        </p:nvPicPr>
        <p:blipFill>
          <a:blip r:embed="rId3">
            <a:alphaModFix/>
          </a:blip>
          <a:stretch>
            <a:fillRect/>
          </a:stretch>
        </p:blipFill>
        <p:spPr>
          <a:xfrm>
            <a:off x="5713000" y="1285175"/>
            <a:ext cx="2745199" cy="2745199"/>
          </a:xfrm>
          <a:prstGeom prst="rect">
            <a:avLst/>
          </a:prstGeom>
          <a:noFill/>
          <a:ln>
            <a:noFill/>
          </a:ln>
        </p:spPr>
      </p:pic>
      <p:sp>
        <p:nvSpPr>
          <p:cNvPr id="1608" name="Google Shape;1608;p13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609" name="Google Shape;1609;p13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sp>
        <p:nvSpPr>
          <p:cNvPr id="1614" name="Google Shape;1614;p13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Are We?</a:t>
            </a:r>
            <a:endParaRPr/>
          </a:p>
        </p:txBody>
      </p:sp>
      <p:sp>
        <p:nvSpPr>
          <p:cNvPr id="1615" name="Google Shape;1615;p13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616" name="Google Shape;1616;p13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cxnSp>
        <p:nvCxnSpPr>
          <p:cNvPr id="1617" name="Google Shape;1617;p136"/>
          <p:cNvCxnSpPr/>
          <p:nvPr/>
        </p:nvCxnSpPr>
        <p:spPr>
          <a:xfrm rot="10800000">
            <a:off x="1171913" y="2486405"/>
            <a:ext cx="0" cy="287700"/>
          </a:xfrm>
          <a:prstGeom prst="straightConnector1">
            <a:avLst/>
          </a:prstGeom>
          <a:noFill/>
          <a:ln cap="flat" cmpd="sng" w="19050">
            <a:solidFill>
              <a:schemeClr val="dk2"/>
            </a:solidFill>
            <a:prstDash val="solid"/>
            <a:round/>
            <a:headEnd len="med" w="med" type="none"/>
            <a:tailEnd len="med" w="med" type="none"/>
          </a:ln>
        </p:spPr>
      </p:cxnSp>
      <p:cxnSp>
        <p:nvCxnSpPr>
          <p:cNvPr id="1618" name="Google Shape;1618;p136"/>
          <p:cNvCxnSpPr/>
          <p:nvPr/>
        </p:nvCxnSpPr>
        <p:spPr>
          <a:xfrm rot="10800000">
            <a:off x="2589201" y="2486405"/>
            <a:ext cx="0" cy="287700"/>
          </a:xfrm>
          <a:prstGeom prst="straightConnector1">
            <a:avLst/>
          </a:prstGeom>
          <a:noFill/>
          <a:ln cap="flat" cmpd="sng" w="19050">
            <a:solidFill>
              <a:schemeClr val="dk1"/>
            </a:solidFill>
            <a:prstDash val="solid"/>
            <a:round/>
            <a:headEnd len="med" w="med" type="none"/>
            <a:tailEnd len="med" w="med" type="none"/>
          </a:ln>
        </p:spPr>
      </p:cxnSp>
      <p:sp>
        <p:nvSpPr>
          <p:cNvPr id="1619" name="Google Shape;1619;p136"/>
          <p:cNvSpPr txBox="1"/>
          <p:nvPr/>
        </p:nvSpPr>
        <p:spPr>
          <a:xfrm>
            <a:off x="3183688" y="2840278"/>
            <a:ext cx="1531500" cy="572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Design </a:t>
            </a:r>
            <a:endParaRPr b="1">
              <a:solidFill>
                <a:schemeClr val="dk1"/>
              </a:solidFill>
              <a:latin typeface="Proxima Nova"/>
              <a:ea typeface="Proxima Nova"/>
              <a:cs typeface="Proxima Nova"/>
              <a:sym typeface="Proxima Nova"/>
            </a:endParaRPr>
          </a:p>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Tactics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1620" name="Google Shape;1620;p136"/>
          <p:cNvCxnSpPr/>
          <p:nvPr/>
        </p:nvCxnSpPr>
        <p:spPr>
          <a:xfrm rot="10800000">
            <a:off x="5240965" y="2486405"/>
            <a:ext cx="0" cy="287700"/>
          </a:xfrm>
          <a:prstGeom prst="straightConnector1">
            <a:avLst/>
          </a:prstGeom>
          <a:noFill/>
          <a:ln cap="flat" cmpd="sng" w="19050">
            <a:solidFill>
              <a:schemeClr val="accent1"/>
            </a:solidFill>
            <a:prstDash val="solid"/>
            <a:round/>
            <a:headEnd len="med" w="med" type="none"/>
            <a:tailEnd len="med" w="med" type="none"/>
          </a:ln>
        </p:spPr>
      </p:cxnSp>
      <p:sp>
        <p:nvSpPr>
          <p:cNvPr id="1621" name="Google Shape;1621;p136"/>
          <p:cNvSpPr txBox="1"/>
          <p:nvPr/>
        </p:nvSpPr>
        <p:spPr>
          <a:xfrm>
            <a:off x="4452388" y="2840278"/>
            <a:ext cx="1531500" cy="5727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Execute Campaign</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sp>
        <p:nvSpPr>
          <p:cNvPr id="1622" name="Google Shape;1622;p136"/>
          <p:cNvSpPr txBox="1"/>
          <p:nvPr/>
        </p:nvSpPr>
        <p:spPr>
          <a:xfrm>
            <a:off x="5823938" y="2840278"/>
            <a:ext cx="1531500" cy="4059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Measure Outcomes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1623" name="Google Shape;1623;p136"/>
          <p:cNvCxnSpPr/>
          <p:nvPr/>
        </p:nvCxnSpPr>
        <p:spPr>
          <a:xfrm rot="10800000">
            <a:off x="6598822" y="2486405"/>
            <a:ext cx="0" cy="287700"/>
          </a:xfrm>
          <a:prstGeom prst="straightConnector1">
            <a:avLst/>
          </a:prstGeom>
          <a:noFill/>
          <a:ln cap="flat" cmpd="sng" w="19050">
            <a:solidFill>
              <a:schemeClr val="accent2"/>
            </a:solidFill>
            <a:prstDash val="solid"/>
            <a:round/>
            <a:headEnd len="med" w="med" type="none"/>
            <a:tailEnd len="med" w="med" type="none"/>
          </a:ln>
        </p:spPr>
      </p:cxnSp>
      <p:sp>
        <p:nvSpPr>
          <p:cNvPr id="1624" name="Google Shape;1624;p136"/>
          <p:cNvSpPr txBox="1"/>
          <p:nvPr/>
        </p:nvSpPr>
        <p:spPr>
          <a:xfrm>
            <a:off x="7135588" y="2840278"/>
            <a:ext cx="15315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Optimize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Results</a:t>
            </a:r>
            <a:endParaRPr b="1">
              <a:latin typeface="Proxima Nova"/>
              <a:ea typeface="Proxima Nova"/>
              <a:cs typeface="Proxima Nova"/>
              <a:sym typeface="Proxima Nova"/>
            </a:endParaRPr>
          </a:p>
          <a:p>
            <a:pPr indent="0" lvl="0" marL="0" marR="0" rtl="0" algn="l">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cxnSp>
        <p:nvCxnSpPr>
          <p:cNvPr id="1625" name="Google Shape;1625;p136"/>
          <p:cNvCxnSpPr/>
          <p:nvPr/>
        </p:nvCxnSpPr>
        <p:spPr>
          <a:xfrm rot="10800000">
            <a:off x="3970301" y="2486405"/>
            <a:ext cx="0" cy="287700"/>
          </a:xfrm>
          <a:prstGeom prst="straightConnector1">
            <a:avLst/>
          </a:prstGeom>
          <a:noFill/>
          <a:ln cap="flat" cmpd="sng" w="19050">
            <a:solidFill>
              <a:srgbClr val="017991"/>
            </a:solidFill>
            <a:prstDash val="solid"/>
            <a:round/>
            <a:headEnd len="med" w="med" type="none"/>
            <a:tailEnd len="med" w="med" type="none"/>
          </a:ln>
        </p:spPr>
      </p:cxnSp>
      <p:sp>
        <p:nvSpPr>
          <p:cNvPr id="1626" name="Google Shape;1626;p136"/>
          <p:cNvSpPr txBox="1"/>
          <p:nvPr/>
        </p:nvSpPr>
        <p:spPr>
          <a:xfrm>
            <a:off x="486113" y="2804550"/>
            <a:ext cx="13716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Set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Objectives</a:t>
            </a:r>
            <a:endParaRPr b="1" sz="1200">
              <a:latin typeface="Proxima Nova"/>
              <a:ea typeface="Proxima Nova"/>
              <a:cs typeface="Proxima Nova"/>
              <a:sym typeface="Proxima Nova"/>
            </a:endParaRPr>
          </a:p>
        </p:txBody>
      </p:sp>
      <p:sp>
        <p:nvSpPr>
          <p:cNvPr id="1627" name="Google Shape;1627;p136"/>
          <p:cNvSpPr txBox="1"/>
          <p:nvPr/>
        </p:nvSpPr>
        <p:spPr>
          <a:xfrm>
            <a:off x="1823450" y="2840253"/>
            <a:ext cx="1531500" cy="4494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Define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KPIs</a:t>
            </a:r>
            <a:endParaRPr b="1" sz="1200">
              <a:latin typeface="Proxima Nova"/>
              <a:ea typeface="Proxima Nova"/>
              <a:cs typeface="Proxima Nova"/>
              <a:sym typeface="Proxima Nova"/>
            </a:endParaRPr>
          </a:p>
        </p:txBody>
      </p:sp>
      <p:sp>
        <p:nvSpPr>
          <p:cNvPr id="1628" name="Google Shape;1628;p136"/>
          <p:cNvSpPr/>
          <p:nvPr/>
        </p:nvSpPr>
        <p:spPr>
          <a:xfrm>
            <a:off x="486113" y="2350155"/>
            <a:ext cx="1371600" cy="28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36"/>
          <p:cNvSpPr/>
          <p:nvPr/>
        </p:nvSpPr>
        <p:spPr>
          <a:xfrm>
            <a:off x="1857701" y="2352047"/>
            <a:ext cx="1371600" cy="28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36"/>
          <p:cNvSpPr/>
          <p:nvPr/>
        </p:nvSpPr>
        <p:spPr>
          <a:xfrm>
            <a:off x="4555165" y="2352047"/>
            <a:ext cx="1371600" cy="2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36"/>
          <p:cNvSpPr/>
          <p:nvPr/>
        </p:nvSpPr>
        <p:spPr>
          <a:xfrm>
            <a:off x="3229347" y="2352047"/>
            <a:ext cx="1371600" cy="2877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36"/>
          <p:cNvSpPr/>
          <p:nvPr/>
        </p:nvSpPr>
        <p:spPr>
          <a:xfrm>
            <a:off x="5913003" y="2352047"/>
            <a:ext cx="1371600" cy="28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3" name="Google Shape;1633;p136"/>
          <p:cNvPicPr preferRelativeResize="0"/>
          <p:nvPr/>
        </p:nvPicPr>
        <p:blipFill>
          <a:blip r:embed="rId3">
            <a:alphaModFix/>
          </a:blip>
          <a:stretch>
            <a:fillRect/>
          </a:stretch>
        </p:blipFill>
        <p:spPr>
          <a:xfrm>
            <a:off x="6165672" y="1323975"/>
            <a:ext cx="866323" cy="866357"/>
          </a:xfrm>
          <a:prstGeom prst="rect">
            <a:avLst/>
          </a:prstGeom>
          <a:noFill/>
          <a:ln>
            <a:noFill/>
          </a:ln>
        </p:spPr>
      </p:pic>
      <p:sp>
        <p:nvSpPr>
          <p:cNvPr id="1634" name="Google Shape;1634;p136"/>
          <p:cNvSpPr/>
          <p:nvPr/>
        </p:nvSpPr>
        <p:spPr>
          <a:xfrm>
            <a:off x="7252603" y="2352047"/>
            <a:ext cx="1371600" cy="287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5" name="Google Shape;1635;p136"/>
          <p:cNvPicPr preferRelativeResize="0"/>
          <p:nvPr/>
        </p:nvPicPr>
        <p:blipFill>
          <a:blip r:embed="rId4">
            <a:alphaModFix/>
          </a:blip>
          <a:stretch>
            <a:fillRect/>
          </a:stretch>
        </p:blipFill>
        <p:spPr>
          <a:xfrm>
            <a:off x="4872025" y="1413625"/>
            <a:ext cx="737901" cy="737901"/>
          </a:xfrm>
          <a:prstGeom prst="rect">
            <a:avLst/>
          </a:prstGeom>
          <a:noFill/>
          <a:ln>
            <a:noFill/>
          </a:ln>
        </p:spPr>
      </p:pic>
      <p:pic>
        <p:nvPicPr>
          <p:cNvPr id="1636" name="Google Shape;1636;p136"/>
          <p:cNvPicPr preferRelativeResize="0"/>
          <p:nvPr/>
        </p:nvPicPr>
        <p:blipFill rotWithShape="1">
          <a:blip r:embed="rId5">
            <a:alphaModFix/>
          </a:blip>
          <a:srcRect b="19483" l="0" r="0" t="19477"/>
          <a:stretch/>
        </p:blipFill>
        <p:spPr>
          <a:xfrm>
            <a:off x="2047300" y="1426370"/>
            <a:ext cx="1083799" cy="661567"/>
          </a:xfrm>
          <a:prstGeom prst="rect">
            <a:avLst/>
          </a:prstGeom>
          <a:noFill/>
          <a:ln>
            <a:noFill/>
          </a:ln>
        </p:spPr>
      </p:pic>
      <p:pic>
        <p:nvPicPr>
          <p:cNvPr id="1637" name="Google Shape;1637;p136"/>
          <p:cNvPicPr preferRelativeResize="0"/>
          <p:nvPr/>
        </p:nvPicPr>
        <p:blipFill>
          <a:blip r:embed="rId6">
            <a:alphaModFix/>
          </a:blip>
          <a:stretch>
            <a:fillRect/>
          </a:stretch>
        </p:blipFill>
        <p:spPr>
          <a:xfrm>
            <a:off x="7534159" y="1354713"/>
            <a:ext cx="808490" cy="804874"/>
          </a:xfrm>
          <a:prstGeom prst="rect">
            <a:avLst/>
          </a:prstGeom>
          <a:noFill/>
          <a:ln>
            <a:noFill/>
          </a:ln>
        </p:spPr>
      </p:pic>
      <p:pic>
        <p:nvPicPr>
          <p:cNvPr id="1638" name="Google Shape;1638;p136"/>
          <p:cNvPicPr preferRelativeResize="0"/>
          <p:nvPr/>
        </p:nvPicPr>
        <p:blipFill rotWithShape="1">
          <a:blip r:embed="rId7">
            <a:alphaModFix/>
          </a:blip>
          <a:srcRect b="21857" l="0" r="0" t="19809"/>
          <a:stretch/>
        </p:blipFill>
        <p:spPr>
          <a:xfrm>
            <a:off x="3442637" y="1474775"/>
            <a:ext cx="1055328" cy="615601"/>
          </a:xfrm>
          <a:prstGeom prst="rect">
            <a:avLst/>
          </a:prstGeom>
          <a:noFill/>
          <a:ln>
            <a:noFill/>
          </a:ln>
        </p:spPr>
      </p:pic>
      <p:pic>
        <p:nvPicPr>
          <p:cNvPr id="1639" name="Google Shape;1639;p136"/>
          <p:cNvPicPr preferRelativeResize="0"/>
          <p:nvPr/>
        </p:nvPicPr>
        <p:blipFill>
          <a:blip r:embed="rId8">
            <a:alphaModFix/>
          </a:blip>
          <a:stretch>
            <a:fillRect/>
          </a:stretch>
        </p:blipFill>
        <p:spPr>
          <a:xfrm>
            <a:off x="802975" y="1388962"/>
            <a:ext cx="737900" cy="736370"/>
          </a:xfrm>
          <a:prstGeom prst="rect">
            <a:avLst/>
          </a:prstGeom>
          <a:noFill/>
          <a:ln>
            <a:noFill/>
          </a:ln>
        </p:spPr>
      </p:pic>
      <p:cxnSp>
        <p:nvCxnSpPr>
          <p:cNvPr id="1640" name="Google Shape;1640;p136"/>
          <p:cNvCxnSpPr/>
          <p:nvPr/>
        </p:nvCxnSpPr>
        <p:spPr>
          <a:xfrm>
            <a:off x="4591238" y="913475"/>
            <a:ext cx="17400" cy="3126600"/>
          </a:xfrm>
          <a:prstGeom prst="straightConnector1">
            <a:avLst/>
          </a:prstGeom>
          <a:noFill/>
          <a:ln cap="flat" cmpd="sng" w="19050">
            <a:solidFill>
              <a:srgbClr val="656565"/>
            </a:solidFill>
            <a:prstDash val="dash"/>
            <a:round/>
            <a:headEnd len="med" w="med" type="none"/>
            <a:tailEnd len="med" w="med" type="none"/>
          </a:ln>
        </p:spPr>
      </p:cxnSp>
      <p:sp>
        <p:nvSpPr>
          <p:cNvPr id="1641" name="Google Shape;1641;p136"/>
          <p:cNvSpPr/>
          <p:nvPr/>
        </p:nvSpPr>
        <p:spPr>
          <a:xfrm>
            <a:off x="457200" y="880175"/>
            <a:ext cx="4134000" cy="2709600"/>
          </a:xfrm>
          <a:prstGeom prst="rect">
            <a:avLst/>
          </a:prstGeom>
          <a:solidFill>
            <a:srgbClr val="FFFFFF">
              <a:alpha val="78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36"/>
          <p:cNvSpPr txBox="1"/>
          <p:nvPr/>
        </p:nvSpPr>
        <p:spPr>
          <a:xfrm>
            <a:off x="5502009" y="3889236"/>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Execution</a:t>
            </a:r>
            <a:endParaRPr b="1" sz="1300">
              <a:highlight>
                <a:schemeClr val="accent2"/>
              </a:highlight>
              <a:latin typeface="Proxima Nova"/>
              <a:ea typeface="Proxima Nova"/>
              <a:cs typeface="Proxima Nova"/>
              <a:sym typeface="Proxima Nova"/>
            </a:endParaRPr>
          </a:p>
        </p:txBody>
      </p:sp>
      <p:sp>
        <p:nvSpPr>
          <p:cNvPr id="1643" name="Google Shape;1643;p136"/>
          <p:cNvSpPr txBox="1"/>
          <p:nvPr/>
        </p:nvSpPr>
        <p:spPr>
          <a:xfrm>
            <a:off x="1317409" y="3873461"/>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Planning</a:t>
            </a:r>
            <a:endParaRPr b="1" sz="1300">
              <a:highlight>
                <a:schemeClr val="accent2"/>
              </a:highlight>
              <a:latin typeface="Proxima Nova"/>
              <a:ea typeface="Proxima Nova"/>
              <a:cs typeface="Proxima Nova"/>
              <a:sym typeface="Proxima Nova"/>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7" name="Shape 1647"/>
        <p:cNvGrpSpPr/>
        <p:nvPr/>
      </p:nvGrpSpPr>
      <p:grpSpPr>
        <a:xfrm>
          <a:off x="0" y="0"/>
          <a:ext cx="0" cy="0"/>
          <a:chOff x="0" y="0"/>
          <a:chExt cx="0" cy="0"/>
        </a:xfrm>
      </p:grpSpPr>
      <p:sp>
        <p:nvSpPr>
          <p:cNvPr id="1648" name="Google Shape;1648;p137"/>
          <p:cNvSpPr/>
          <p:nvPr/>
        </p:nvSpPr>
        <p:spPr>
          <a:xfrm>
            <a:off x="5624250" y="3707200"/>
            <a:ext cx="2114700" cy="8049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9" name="Google Shape;1649;p137"/>
          <p:cNvGrpSpPr/>
          <p:nvPr/>
        </p:nvGrpSpPr>
        <p:grpSpPr>
          <a:xfrm>
            <a:off x="4872025" y="3490300"/>
            <a:ext cx="3594209" cy="1283299"/>
            <a:chOff x="4661262" y="3219605"/>
            <a:chExt cx="3816319" cy="1407743"/>
          </a:xfrm>
        </p:grpSpPr>
        <p:sp>
          <p:nvSpPr>
            <p:cNvPr id="1650" name="Google Shape;1650;p137"/>
            <p:cNvSpPr txBox="1"/>
            <p:nvPr/>
          </p:nvSpPr>
          <p:spPr>
            <a:xfrm>
              <a:off x="5778113" y="3219605"/>
              <a:ext cx="15612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000000"/>
                  </a:solidFill>
                  <a:latin typeface="Proxima Nova"/>
                  <a:ea typeface="Proxima Nova"/>
                  <a:cs typeface="Proxima Nova"/>
                  <a:sym typeface="Proxima Nova"/>
                </a:rPr>
                <a:t>Launch</a:t>
              </a:r>
              <a:endParaRPr sz="1300">
                <a:solidFill>
                  <a:srgbClr val="000000"/>
                </a:solidFill>
                <a:latin typeface="Proxima Nova"/>
                <a:ea typeface="Proxima Nova"/>
                <a:cs typeface="Proxima Nova"/>
                <a:sym typeface="Proxima Nova"/>
              </a:endParaRPr>
            </a:p>
          </p:txBody>
        </p:sp>
        <p:sp>
          <p:nvSpPr>
            <p:cNvPr id="1651" name="Google Shape;1651;p137"/>
            <p:cNvSpPr txBox="1"/>
            <p:nvPr/>
          </p:nvSpPr>
          <p:spPr>
            <a:xfrm>
              <a:off x="5802056" y="4363649"/>
              <a:ext cx="15612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000000"/>
                  </a:solidFill>
                  <a:highlight>
                    <a:srgbClr val="FFFFFF"/>
                  </a:highlight>
                  <a:latin typeface="Proxima Nova"/>
                  <a:ea typeface="Proxima Nova"/>
                  <a:cs typeface="Proxima Nova"/>
                  <a:sym typeface="Proxima Nova"/>
                </a:rPr>
                <a:t>Review</a:t>
              </a:r>
              <a:endParaRPr sz="1300">
                <a:solidFill>
                  <a:srgbClr val="000000"/>
                </a:solidFill>
                <a:highlight>
                  <a:srgbClr val="FFFFFF"/>
                </a:highlight>
                <a:latin typeface="Proxima Nova"/>
                <a:ea typeface="Proxima Nova"/>
                <a:cs typeface="Proxima Nova"/>
                <a:sym typeface="Proxima Nova"/>
              </a:endParaRPr>
            </a:p>
          </p:txBody>
        </p:sp>
        <p:sp>
          <p:nvSpPr>
            <p:cNvPr id="1652" name="Google Shape;1652;p137"/>
            <p:cNvSpPr txBox="1"/>
            <p:nvPr/>
          </p:nvSpPr>
          <p:spPr>
            <a:xfrm>
              <a:off x="7303381" y="3748099"/>
              <a:ext cx="1174200" cy="31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000000"/>
                  </a:solidFill>
                  <a:highlight>
                    <a:srgbClr val="FFFFFF"/>
                  </a:highlight>
                  <a:latin typeface="Proxima Nova"/>
                  <a:ea typeface="Proxima Nova"/>
                  <a:cs typeface="Proxima Nova"/>
                  <a:sym typeface="Proxima Nova"/>
                </a:rPr>
                <a:t>Collect</a:t>
              </a:r>
              <a:endParaRPr sz="1300">
                <a:solidFill>
                  <a:srgbClr val="000000"/>
                </a:solidFill>
                <a:highlight>
                  <a:srgbClr val="FFFFFF"/>
                </a:highlight>
                <a:latin typeface="Proxima Nova"/>
                <a:ea typeface="Proxima Nova"/>
                <a:cs typeface="Proxima Nova"/>
                <a:sym typeface="Proxima Nova"/>
              </a:endParaRPr>
            </a:p>
          </p:txBody>
        </p:sp>
        <p:sp>
          <p:nvSpPr>
            <p:cNvPr id="1653" name="Google Shape;1653;p137"/>
            <p:cNvSpPr txBox="1"/>
            <p:nvPr/>
          </p:nvSpPr>
          <p:spPr>
            <a:xfrm>
              <a:off x="4661262" y="3747249"/>
              <a:ext cx="1082100" cy="2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000000"/>
                  </a:solidFill>
                  <a:highlight>
                    <a:srgbClr val="FFFFFF"/>
                  </a:highlight>
                  <a:latin typeface="Proxima Nova"/>
                  <a:ea typeface="Proxima Nova"/>
                  <a:cs typeface="Proxima Nova"/>
                  <a:sym typeface="Proxima Nova"/>
                </a:rPr>
                <a:t>Change</a:t>
              </a:r>
              <a:endParaRPr sz="1300">
                <a:solidFill>
                  <a:srgbClr val="000000"/>
                </a:solidFill>
                <a:highlight>
                  <a:srgbClr val="FFFFFF"/>
                </a:highlight>
                <a:latin typeface="Proxima Nova"/>
                <a:ea typeface="Proxima Nova"/>
                <a:cs typeface="Proxima Nova"/>
                <a:sym typeface="Proxima Nova"/>
              </a:endParaRPr>
            </a:p>
          </p:txBody>
        </p:sp>
      </p:grpSp>
      <p:sp>
        <p:nvSpPr>
          <p:cNvPr id="1654" name="Google Shape;1654;p137"/>
          <p:cNvSpPr txBox="1"/>
          <p:nvPr/>
        </p:nvSpPr>
        <p:spPr>
          <a:xfrm>
            <a:off x="5823938" y="2840278"/>
            <a:ext cx="1531500" cy="4059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Measure Outcomes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sp>
        <p:nvSpPr>
          <p:cNvPr id="1655" name="Google Shape;1655;p137"/>
          <p:cNvSpPr txBox="1"/>
          <p:nvPr/>
        </p:nvSpPr>
        <p:spPr>
          <a:xfrm>
            <a:off x="5502009" y="3889236"/>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Execution</a:t>
            </a:r>
            <a:endParaRPr b="1" sz="1300">
              <a:highlight>
                <a:schemeClr val="accent2"/>
              </a:highlight>
              <a:latin typeface="Proxima Nova"/>
              <a:ea typeface="Proxima Nova"/>
              <a:cs typeface="Proxima Nova"/>
              <a:sym typeface="Proxima Nova"/>
            </a:endParaRPr>
          </a:p>
        </p:txBody>
      </p:sp>
      <p:cxnSp>
        <p:nvCxnSpPr>
          <p:cNvPr id="1656" name="Google Shape;1656;p137"/>
          <p:cNvCxnSpPr/>
          <p:nvPr/>
        </p:nvCxnSpPr>
        <p:spPr>
          <a:xfrm>
            <a:off x="5772175" y="3707200"/>
            <a:ext cx="319500" cy="0"/>
          </a:xfrm>
          <a:prstGeom prst="straightConnector1">
            <a:avLst/>
          </a:prstGeom>
          <a:noFill/>
          <a:ln cap="flat" cmpd="sng" w="9525">
            <a:solidFill>
              <a:srgbClr val="000000"/>
            </a:solidFill>
            <a:prstDash val="solid"/>
            <a:round/>
            <a:headEnd len="med" w="med" type="none"/>
            <a:tailEnd len="med" w="med" type="triangle"/>
          </a:ln>
        </p:spPr>
      </p:cxnSp>
      <p:cxnSp>
        <p:nvCxnSpPr>
          <p:cNvPr id="1657" name="Google Shape;1657;p137"/>
          <p:cNvCxnSpPr/>
          <p:nvPr/>
        </p:nvCxnSpPr>
        <p:spPr>
          <a:xfrm>
            <a:off x="7139775" y="3707200"/>
            <a:ext cx="319500" cy="0"/>
          </a:xfrm>
          <a:prstGeom prst="straightConnector1">
            <a:avLst/>
          </a:prstGeom>
          <a:noFill/>
          <a:ln cap="flat" cmpd="sng" w="9525">
            <a:solidFill>
              <a:srgbClr val="000000"/>
            </a:solidFill>
            <a:prstDash val="solid"/>
            <a:round/>
            <a:headEnd len="med" w="med" type="none"/>
            <a:tailEnd len="med" w="med" type="triangle"/>
          </a:ln>
        </p:spPr>
      </p:cxnSp>
      <p:cxnSp>
        <p:nvCxnSpPr>
          <p:cNvPr id="1658" name="Google Shape;1658;p137"/>
          <p:cNvCxnSpPr/>
          <p:nvPr/>
        </p:nvCxnSpPr>
        <p:spPr>
          <a:xfrm rot="10800000">
            <a:off x="5859025" y="4512100"/>
            <a:ext cx="300900" cy="0"/>
          </a:xfrm>
          <a:prstGeom prst="straightConnector1">
            <a:avLst/>
          </a:prstGeom>
          <a:noFill/>
          <a:ln cap="flat" cmpd="sng" w="9525">
            <a:solidFill>
              <a:srgbClr val="000000"/>
            </a:solidFill>
            <a:prstDash val="solid"/>
            <a:round/>
            <a:headEnd len="med" w="med" type="none"/>
            <a:tailEnd len="med" w="med" type="triangle"/>
          </a:ln>
        </p:spPr>
      </p:cxnSp>
      <p:cxnSp>
        <p:nvCxnSpPr>
          <p:cNvPr id="1659" name="Google Shape;1659;p137"/>
          <p:cNvCxnSpPr/>
          <p:nvPr/>
        </p:nvCxnSpPr>
        <p:spPr>
          <a:xfrm rot="10800000">
            <a:off x="7243375" y="4512100"/>
            <a:ext cx="300900" cy="0"/>
          </a:xfrm>
          <a:prstGeom prst="straightConnector1">
            <a:avLst/>
          </a:prstGeom>
          <a:noFill/>
          <a:ln cap="flat" cmpd="sng" w="9525">
            <a:solidFill>
              <a:srgbClr val="000000"/>
            </a:solidFill>
            <a:prstDash val="solid"/>
            <a:round/>
            <a:headEnd len="med" w="med" type="none"/>
            <a:tailEnd len="med" w="med" type="triangle"/>
          </a:ln>
        </p:spPr>
      </p:cxnSp>
      <p:sp>
        <p:nvSpPr>
          <p:cNvPr id="1660" name="Google Shape;1660;p13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Optimizing in the Framework</a:t>
            </a:r>
            <a:endParaRPr/>
          </a:p>
        </p:txBody>
      </p:sp>
      <p:sp>
        <p:nvSpPr>
          <p:cNvPr id="1661" name="Google Shape;1661;p13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662" name="Google Shape;1662;p13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cxnSp>
        <p:nvCxnSpPr>
          <p:cNvPr id="1663" name="Google Shape;1663;p137"/>
          <p:cNvCxnSpPr/>
          <p:nvPr/>
        </p:nvCxnSpPr>
        <p:spPr>
          <a:xfrm rot="10800000">
            <a:off x="1171913" y="2486405"/>
            <a:ext cx="0" cy="287700"/>
          </a:xfrm>
          <a:prstGeom prst="straightConnector1">
            <a:avLst/>
          </a:prstGeom>
          <a:noFill/>
          <a:ln cap="flat" cmpd="sng" w="19050">
            <a:solidFill>
              <a:schemeClr val="dk2"/>
            </a:solidFill>
            <a:prstDash val="solid"/>
            <a:round/>
            <a:headEnd len="med" w="med" type="none"/>
            <a:tailEnd len="med" w="med" type="none"/>
          </a:ln>
        </p:spPr>
      </p:cxnSp>
      <p:cxnSp>
        <p:nvCxnSpPr>
          <p:cNvPr id="1664" name="Google Shape;1664;p137"/>
          <p:cNvCxnSpPr/>
          <p:nvPr/>
        </p:nvCxnSpPr>
        <p:spPr>
          <a:xfrm rot="10800000">
            <a:off x="2589201" y="2486405"/>
            <a:ext cx="0" cy="287700"/>
          </a:xfrm>
          <a:prstGeom prst="straightConnector1">
            <a:avLst/>
          </a:prstGeom>
          <a:noFill/>
          <a:ln cap="flat" cmpd="sng" w="19050">
            <a:solidFill>
              <a:schemeClr val="dk1"/>
            </a:solidFill>
            <a:prstDash val="solid"/>
            <a:round/>
            <a:headEnd len="med" w="med" type="none"/>
            <a:tailEnd len="med" w="med" type="none"/>
          </a:ln>
        </p:spPr>
      </p:cxnSp>
      <p:sp>
        <p:nvSpPr>
          <p:cNvPr id="1665" name="Google Shape;1665;p137"/>
          <p:cNvSpPr txBox="1"/>
          <p:nvPr/>
        </p:nvSpPr>
        <p:spPr>
          <a:xfrm>
            <a:off x="3183688" y="2840278"/>
            <a:ext cx="1531500" cy="572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Design </a:t>
            </a:r>
            <a:endParaRPr b="1">
              <a:solidFill>
                <a:schemeClr val="dk1"/>
              </a:solidFill>
              <a:latin typeface="Proxima Nova"/>
              <a:ea typeface="Proxima Nova"/>
              <a:cs typeface="Proxima Nova"/>
              <a:sym typeface="Proxima Nova"/>
            </a:endParaRPr>
          </a:p>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Tactics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1666" name="Google Shape;1666;p137"/>
          <p:cNvCxnSpPr/>
          <p:nvPr/>
        </p:nvCxnSpPr>
        <p:spPr>
          <a:xfrm rot="10800000">
            <a:off x="5240965" y="2486405"/>
            <a:ext cx="0" cy="287700"/>
          </a:xfrm>
          <a:prstGeom prst="straightConnector1">
            <a:avLst/>
          </a:prstGeom>
          <a:noFill/>
          <a:ln cap="flat" cmpd="sng" w="19050">
            <a:solidFill>
              <a:schemeClr val="accent1"/>
            </a:solidFill>
            <a:prstDash val="solid"/>
            <a:round/>
            <a:headEnd len="med" w="med" type="none"/>
            <a:tailEnd len="med" w="med" type="none"/>
          </a:ln>
        </p:spPr>
      </p:cxnSp>
      <p:sp>
        <p:nvSpPr>
          <p:cNvPr id="1667" name="Google Shape;1667;p137"/>
          <p:cNvSpPr txBox="1"/>
          <p:nvPr/>
        </p:nvSpPr>
        <p:spPr>
          <a:xfrm>
            <a:off x="4452388" y="2840278"/>
            <a:ext cx="1531500" cy="5727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Execute Campaign</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cxnSp>
        <p:nvCxnSpPr>
          <p:cNvPr id="1668" name="Google Shape;1668;p137"/>
          <p:cNvCxnSpPr/>
          <p:nvPr/>
        </p:nvCxnSpPr>
        <p:spPr>
          <a:xfrm rot="10800000">
            <a:off x="6598822" y="2486405"/>
            <a:ext cx="0" cy="287700"/>
          </a:xfrm>
          <a:prstGeom prst="straightConnector1">
            <a:avLst/>
          </a:prstGeom>
          <a:noFill/>
          <a:ln cap="flat" cmpd="sng" w="19050">
            <a:solidFill>
              <a:schemeClr val="accent2"/>
            </a:solidFill>
            <a:prstDash val="solid"/>
            <a:round/>
            <a:headEnd len="med" w="med" type="none"/>
            <a:tailEnd len="med" w="med" type="none"/>
          </a:ln>
        </p:spPr>
      </p:cxnSp>
      <p:sp>
        <p:nvSpPr>
          <p:cNvPr id="1669" name="Google Shape;1669;p137"/>
          <p:cNvSpPr txBox="1"/>
          <p:nvPr/>
        </p:nvSpPr>
        <p:spPr>
          <a:xfrm>
            <a:off x="7135588" y="2840278"/>
            <a:ext cx="15315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Optimize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Results</a:t>
            </a:r>
            <a:endParaRPr b="1">
              <a:latin typeface="Proxima Nova"/>
              <a:ea typeface="Proxima Nova"/>
              <a:cs typeface="Proxima Nova"/>
              <a:sym typeface="Proxima Nova"/>
            </a:endParaRPr>
          </a:p>
          <a:p>
            <a:pPr indent="0" lvl="0" marL="0" marR="0" rtl="0" algn="l">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cxnSp>
        <p:nvCxnSpPr>
          <p:cNvPr id="1670" name="Google Shape;1670;p137"/>
          <p:cNvCxnSpPr/>
          <p:nvPr/>
        </p:nvCxnSpPr>
        <p:spPr>
          <a:xfrm rot="10800000">
            <a:off x="3970301" y="2486405"/>
            <a:ext cx="0" cy="287700"/>
          </a:xfrm>
          <a:prstGeom prst="straightConnector1">
            <a:avLst/>
          </a:prstGeom>
          <a:noFill/>
          <a:ln cap="flat" cmpd="sng" w="19050">
            <a:solidFill>
              <a:srgbClr val="017991"/>
            </a:solidFill>
            <a:prstDash val="solid"/>
            <a:round/>
            <a:headEnd len="med" w="med" type="none"/>
            <a:tailEnd len="med" w="med" type="none"/>
          </a:ln>
        </p:spPr>
      </p:cxnSp>
      <p:sp>
        <p:nvSpPr>
          <p:cNvPr id="1671" name="Google Shape;1671;p137"/>
          <p:cNvSpPr txBox="1"/>
          <p:nvPr/>
        </p:nvSpPr>
        <p:spPr>
          <a:xfrm>
            <a:off x="486113" y="2804550"/>
            <a:ext cx="13716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Set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Objectives</a:t>
            </a:r>
            <a:endParaRPr b="1" sz="1200">
              <a:latin typeface="Proxima Nova"/>
              <a:ea typeface="Proxima Nova"/>
              <a:cs typeface="Proxima Nova"/>
              <a:sym typeface="Proxima Nova"/>
            </a:endParaRPr>
          </a:p>
        </p:txBody>
      </p:sp>
      <p:sp>
        <p:nvSpPr>
          <p:cNvPr id="1672" name="Google Shape;1672;p137"/>
          <p:cNvSpPr txBox="1"/>
          <p:nvPr/>
        </p:nvSpPr>
        <p:spPr>
          <a:xfrm>
            <a:off x="1823450" y="2840253"/>
            <a:ext cx="1531500" cy="4494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Define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KPIs</a:t>
            </a:r>
            <a:endParaRPr b="1" sz="1200">
              <a:latin typeface="Proxima Nova"/>
              <a:ea typeface="Proxima Nova"/>
              <a:cs typeface="Proxima Nova"/>
              <a:sym typeface="Proxima Nova"/>
            </a:endParaRPr>
          </a:p>
        </p:txBody>
      </p:sp>
      <p:sp>
        <p:nvSpPr>
          <p:cNvPr id="1673" name="Google Shape;1673;p137"/>
          <p:cNvSpPr/>
          <p:nvPr/>
        </p:nvSpPr>
        <p:spPr>
          <a:xfrm>
            <a:off x="486113" y="2350155"/>
            <a:ext cx="1371600" cy="28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37"/>
          <p:cNvSpPr/>
          <p:nvPr/>
        </p:nvSpPr>
        <p:spPr>
          <a:xfrm>
            <a:off x="1857701" y="2352047"/>
            <a:ext cx="1371600" cy="28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37"/>
          <p:cNvSpPr/>
          <p:nvPr/>
        </p:nvSpPr>
        <p:spPr>
          <a:xfrm>
            <a:off x="4555165" y="2352047"/>
            <a:ext cx="1371600" cy="2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37"/>
          <p:cNvSpPr/>
          <p:nvPr/>
        </p:nvSpPr>
        <p:spPr>
          <a:xfrm>
            <a:off x="3229347" y="2352047"/>
            <a:ext cx="1371600" cy="2877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37"/>
          <p:cNvSpPr/>
          <p:nvPr/>
        </p:nvSpPr>
        <p:spPr>
          <a:xfrm>
            <a:off x="5913003" y="2352047"/>
            <a:ext cx="1371600" cy="28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78" name="Google Shape;1678;p137"/>
          <p:cNvPicPr preferRelativeResize="0"/>
          <p:nvPr/>
        </p:nvPicPr>
        <p:blipFill>
          <a:blip r:embed="rId3">
            <a:alphaModFix/>
          </a:blip>
          <a:stretch>
            <a:fillRect/>
          </a:stretch>
        </p:blipFill>
        <p:spPr>
          <a:xfrm>
            <a:off x="6165672" y="1323975"/>
            <a:ext cx="866323" cy="866357"/>
          </a:xfrm>
          <a:prstGeom prst="rect">
            <a:avLst/>
          </a:prstGeom>
          <a:noFill/>
          <a:ln>
            <a:noFill/>
          </a:ln>
        </p:spPr>
      </p:pic>
      <p:sp>
        <p:nvSpPr>
          <p:cNvPr id="1679" name="Google Shape;1679;p137"/>
          <p:cNvSpPr/>
          <p:nvPr/>
        </p:nvSpPr>
        <p:spPr>
          <a:xfrm>
            <a:off x="7252603" y="2352047"/>
            <a:ext cx="1371600" cy="287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0" name="Google Shape;1680;p137"/>
          <p:cNvPicPr preferRelativeResize="0"/>
          <p:nvPr/>
        </p:nvPicPr>
        <p:blipFill>
          <a:blip r:embed="rId4">
            <a:alphaModFix/>
          </a:blip>
          <a:stretch>
            <a:fillRect/>
          </a:stretch>
        </p:blipFill>
        <p:spPr>
          <a:xfrm>
            <a:off x="4872025" y="1413625"/>
            <a:ext cx="737901" cy="737901"/>
          </a:xfrm>
          <a:prstGeom prst="rect">
            <a:avLst/>
          </a:prstGeom>
          <a:noFill/>
          <a:ln>
            <a:noFill/>
          </a:ln>
        </p:spPr>
      </p:pic>
      <p:pic>
        <p:nvPicPr>
          <p:cNvPr id="1681" name="Google Shape;1681;p137"/>
          <p:cNvPicPr preferRelativeResize="0"/>
          <p:nvPr/>
        </p:nvPicPr>
        <p:blipFill rotWithShape="1">
          <a:blip r:embed="rId5">
            <a:alphaModFix/>
          </a:blip>
          <a:srcRect b="19483" l="0" r="0" t="19477"/>
          <a:stretch/>
        </p:blipFill>
        <p:spPr>
          <a:xfrm>
            <a:off x="2047300" y="1426370"/>
            <a:ext cx="1083799" cy="661567"/>
          </a:xfrm>
          <a:prstGeom prst="rect">
            <a:avLst/>
          </a:prstGeom>
          <a:noFill/>
          <a:ln>
            <a:noFill/>
          </a:ln>
        </p:spPr>
      </p:pic>
      <p:pic>
        <p:nvPicPr>
          <p:cNvPr id="1682" name="Google Shape;1682;p137"/>
          <p:cNvPicPr preferRelativeResize="0"/>
          <p:nvPr/>
        </p:nvPicPr>
        <p:blipFill>
          <a:blip r:embed="rId6">
            <a:alphaModFix/>
          </a:blip>
          <a:stretch>
            <a:fillRect/>
          </a:stretch>
        </p:blipFill>
        <p:spPr>
          <a:xfrm>
            <a:off x="7534159" y="1354713"/>
            <a:ext cx="808490" cy="804874"/>
          </a:xfrm>
          <a:prstGeom prst="rect">
            <a:avLst/>
          </a:prstGeom>
          <a:noFill/>
          <a:ln>
            <a:noFill/>
          </a:ln>
        </p:spPr>
      </p:pic>
      <p:pic>
        <p:nvPicPr>
          <p:cNvPr id="1683" name="Google Shape;1683;p137"/>
          <p:cNvPicPr preferRelativeResize="0"/>
          <p:nvPr/>
        </p:nvPicPr>
        <p:blipFill rotWithShape="1">
          <a:blip r:embed="rId7">
            <a:alphaModFix/>
          </a:blip>
          <a:srcRect b="21857" l="0" r="0" t="19809"/>
          <a:stretch/>
        </p:blipFill>
        <p:spPr>
          <a:xfrm>
            <a:off x="3442637" y="1474775"/>
            <a:ext cx="1055328" cy="615601"/>
          </a:xfrm>
          <a:prstGeom prst="rect">
            <a:avLst/>
          </a:prstGeom>
          <a:noFill/>
          <a:ln>
            <a:noFill/>
          </a:ln>
        </p:spPr>
      </p:pic>
      <p:pic>
        <p:nvPicPr>
          <p:cNvPr id="1684" name="Google Shape;1684;p137"/>
          <p:cNvPicPr preferRelativeResize="0"/>
          <p:nvPr/>
        </p:nvPicPr>
        <p:blipFill>
          <a:blip r:embed="rId8">
            <a:alphaModFix/>
          </a:blip>
          <a:stretch>
            <a:fillRect/>
          </a:stretch>
        </p:blipFill>
        <p:spPr>
          <a:xfrm>
            <a:off x="802975" y="1388962"/>
            <a:ext cx="737900" cy="736370"/>
          </a:xfrm>
          <a:prstGeom prst="rect">
            <a:avLst/>
          </a:prstGeom>
          <a:noFill/>
          <a:ln>
            <a:noFill/>
          </a:ln>
        </p:spPr>
      </p:pic>
      <p:sp>
        <p:nvSpPr>
          <p:cNvPr id="1685" name="Google Shape;1685;p137"/>
          <p:cNvSpPr txBox="1"/>
          <p:nvPr/>
        </p:nvSpPr>
        <p:spPr>
          <a:xfrm>
            <a:off x="1317409" y="3873461"/>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Planning</a:t>
            </a:r>
            <a:endParaRPr b="1" sz="1300">
              <a:highlight>
                <a:schemeClr val="accent2"/>
              </a:highlight>
              <a:latin typeface="Proxima Nova"/>
              <a:ea typeface="Proxima Nova"/>
              <a:cs typeface="Proxima Nova"/>
              <a:sym typeface="Proxima Nova"/>
            </a:endParaRPr>
          </a:p>
        </p:txBody>
      </p:sp>
      <p:cxnSp>
        <p:nvCxnSpPr>
          <p:cNvPr id="1686" name="Google Shape;1686;p137"/>
          <p:cNvCxnSpPr/>
          <p:nvPr/>
        </p:nvCxnSpPr>
        <p:spPr>
          <a:xfrm>
            <a:off x="4591238" y="913475"/>
            <a:ext cx="17400" cy="3126600"/>
          </a:xfrm>
          <a:prstGeom prst="straightConnector1">
            <a:avLst/>
          </a:prstGeom>
          <a:noFill/>
          <a:ln cap="flat" cmpd="sng" w="19050">
            <a:solidFill>
              <a:srgbClr val="656565"/>
            </a:solidFill>
            <a:prstDash val="dash"/>
            <a:round/>
            <a:headEnd len="med" w="med" type="none"/>
            <a:tailEnd len="med" w="med" type="none"/>
          </a:ln>
        </p:spPr>
      </p:cxnSp>
      <p:sp>
        <p:nvSpPr>
          <p:cNvPr id="1687" name="Google Shape;1687;p137"/>
          <p:cNvSpPr/>
          <p:nvPr/>
        </p:nvSpPr>
        <p:spPr>
          <a:xfrm>
            <a:off x="457200" y="880175"/>
            <a:ext cx="4134000" cy="2709600"/>
          </a:xfrm>
          <a:prstGeom prst="rect">
            <a:avLst/>
          </a:prstGeom>
          <a:solidFill>
            <a:srgbClr val="FFFFFF">
              <a:alpha val="78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1" name="Shape 1691"/>
        <p:cNvGrpSpPr/>
        <p:nvPr/>
      </p:nvGrpSpPr>
      <p:grpSpPr>
        <a:xfrm>
          <a:off x="0" y="0"/>
          <a:ext cx="0" cy="0"/>
          <a:chOff x="0" y="0"/>
          <a:chExt cx="0" cy="0"/>
        </a:xfrm>
      </p:grpSpPr>
      <p:sp>
        <p:nvSpPr>
          <p:cNvPr id="1692" name="Google Shape;1692;p138"/>
          <p:cNvSpPr txBox="1"/>
          <p:nvPr>
            <p:ph idx="4294967295" type="title"/>
          </p:nvPr>
        </p:nvSpPr>
        <p:spPr>
          <a:xfrm>
            <a:off x="685950" y="1796850"/>
            <a:ext cx="7772100" cy="1549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1000"/>
              </a:spcAft>
              <a:buNone/>
            </a:pPr>
            <a:r>
              <a:rPr lang="en" sz="2800">
                <a:solidFill>
                  <a:schemeClr val="dk2"/>
                </a:solidFill>
              </a:rPr>
              <a:t>Optimization</a:t>
            </a:r>
            <a:r>
              <a:rPr lang="en" sz="2800">
                <a:solidFill>
                  <a:srgbClr val="000000"/>
                </a:solidFill>
              </a:rPr>
              <a:t>:</a:t>
            </a:r>
            <a:r>
              <a:rPr lang="en" sz="2800"/>
              <a:t>  Making a program/campaign/</a:t>
            </a:r>
            <a:br>
              <a:rPr lang="en" sz="2800"/>
            </a:br>
            <a:r>
              <a:rPr lang="en" sz="2800"/>
              <a:t>tactic as efficient as possible by running </a:t>
            </a:r>
            <a:br>
              <a:rPr lang="en" sz="2800"/>
            </a:br>
            <a:r>
              <a:rPr lang="en" sz="2800"/>
              <a:t>small experiments.</a:t>
            </a:r>
            <a:endParaRPr sz="2800"/>
          </a:p>
        </p:txBody>
      </p:sp>
      <p:sp>
        <p:nvSpPr>
          <p:cNvPr id="1693" name="Google Shape;1693;p13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694" name="Google Shape;1694;p13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1698" name="Shape 1698"/>
        <p:cNvGrpSpPr/>
        <p:nvPr/>
      </p:nvGrpSpPr>
      <p:grpSpPr>
        <a:xfrm>
          <a:off x="0" y="0"/>
          <a:ext cx="0" cy="0"/>
          <a:chOff x="0" y="0"/>
          <a:chExt cx="0" cy="0"/>
        </a:xfrm>
      </p:grpSpPr>
      <p:pic>
        <p:nvPicPr>
          <p:cNvPr descr="Welcome to the launch of Unskippable Labs -- a series of experiments in content to understand mobile video advertising from Google's Art, Copy &amp; Code team. The Mobile Recut took a successful ad -- Mountain Dew Kickstart's &quot;Come Alive&quot; -- and recut it three ways to see what we could learn about how storytelling changes on mobile.  &#10;&#10;You can get the whole story here: http://goo.gl/KGJZPS&#10;&#10;The Mobile Recut explores storytelling by recutting a TV ad to see if we could make it more unskippable.&#10;&#10;Subscribe → http://bit.ly/1OwZWkP&#10; &#10;Stay connected with YouTube Re:View → http://bit.ly/1hAoWuz&#10;&#10;Subscribe to the official YouTube Advertisers channel, your go-to destination for industry trends, YouTube advertising launches, creative inspiration and best practices to build your online video strategy." id="1699" name="Google Shape;1699;p139" title="Unskippable Labs: The Mobile Recut | YouTube Advertisers">
            <a:hlinkClick r:id="rId3"/>
          </p:cNvPr>
          <p:cNvPicPr preferRelativeResize="0"/>
          <p:nvPr/>
        </p:nvPicPr>
        <p:blipFill>
          <a:blip r:embed="rId4">
            <a:alphaModFix/>
          </a:blip>
          <a:stretch>
            <a:fillRect/>
          </a:stretch>
        </p:blipFill>
        <p:spPr>
          <a:xfrm>
            <a:off x="1445838" y="260662"/>
            <a:ext cx="6252325" cy="4622175"/>
          </a:xfrm>
          <a:prstGeom prst="rect">
            <a:avLst/>
          </a:prstGeom>
          <a:noFill/>
          <a:ln>
            <a:noFill/>
          </a:ln>
        </p:spPr>
      </p:pic>
      <p:sp>
        <p:nvSpPr>
          <p:cNvPr id="1700" name="Google Shape;1700;p13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FFFFFF"/>
                </a:solidFill>
                <a:latin typeface="Proxima Nova"/>
                <a:ea typeface="Proxima Nova"/>
                <a:cs typeface="Proxima Nova"/>
                <a:sym typeface="Proxima Nova"/>
              </a:rPr>
              <a:t>‹#›</a:t>
            </a:fld>
            <a:r>
              <a:rPr lang="en" sz="900">
                <a:solidFill>
                  <a:srgbClr val="FFFFFF"/>
                </a:solidFill>
                <a:latin typeface="Proxima Nova"/>
                <a:ea typeface="Proxima Nova"/>
                <a:cs typeface="Proxima Nova"/>
                <a:sym typeface="Proxima Nova"/>
              </a:rPr>
              <a:t> | © 2021 General Assembly</a:t>
            </a:r>
            <a:endParaRPr sz="900">
              <a:solidFill>
                <a:srgbClr val="FFFFFF"/>
              </a:solidFill>
              <a:latin typeface="Proxima Nova"/>
              <a:ea typeface="Proxima Nova"/>
              <a:cs typeface="Proxima Nova"/>
              <a:sym typeface="Proxima Nova"/>
            </a:endParaRPr>
          </a:p>
        </p:txBody>
      </p:sp>
      <p:sp>
        <p:nvSpPr>
          <p:cNvPr id="1701" name="Google Shape;1701;p13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40"/>
          <p:cNvSpPr txBox="1"/>
          <p:nvPr>
            <p:ph idx="1" type="body"/>
          </p:nvPr>
        </p:nvSpPr>
        <p:spPr>
          <a:xfrm>
            <a:off x="1812300" y="2228650"/>
            <a:ext cx="5519400" cy="10836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1" lang="en" sz="2800">
                <a:solidFill>
                  <a:schemeClr val="dk1"/>
                </a:solidFill>
              </a:rPr>
              <a:t>What did they test? Why?</a:t>
            </a:r>
            <a:endParaRPr b="1" sz="2800">
              <a:solidFill>
                <a:schemeClr val="dk1"/>
              </a:solidFill>
            </a:endParaRPr>
          </a:p>
          <a:p>
            <a:pPr indent="0" lvl="0" marL="0" marR="0" rtl="0" algn="ctr">
              <a:lnSpc>
                <a:spcPct val="115000"/>
              </a:lnSpc>
              <a:spcBef>
                <a:spcPts val="0"/>
              </a:spcBef>
              <a:spcAft>
                <a:spcPts val="0"/>
              </a:spcAft>
              <a:buNone/>
            </a:pPr>
            <a:r>
              <a:rPr b="1" lang="en" sz="2800">
                <a:solidFill>
                  <a:schemeClr val="dk1"/>
                </a:solidFill>
              </a:rPr>
              <a:t>What did they learn?</a:t>
            </a:r>
            <a:endParaRPr b="1" sz="4200">
              <a:solidFill>
                <a:schemeClr val="dk1"/>
              </a:solidFill>
            </a:endParaRPr>
          </a:p>
        </p:txBody>
      </p:sp>
      <p:sp>
        <p:nvSpPr>
          <p:cNvPr id="1707" name="Google Shape;1707;p14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708" name="Google Shape;1708;p14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Video Debrief</a:t>
            </a:r>
            <a:endParaRPr/>
          </a:p>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grpSp>
        <p:nvGrpSpPr>
          <p:cNvPr id="1713" name="Google Shape;1713;p141"/>
          <p:cNvGrpSpPr/>
          <p:nvPr/>
        </p:nvGrpSpPr>
        <p:grpSpPr>
          <a:xfrm>
            <a:off x="5001364" y="1049782"/>
            <a:ext cx="3806680" cy="2379184"/>
            <a:chOff x="5041975" y="1173002"/>
            <a:chExt cx="4102026" cy="2563776"/>
          </a:xfrm>
        </p:grpSpPr>
        <p:pic>
          <p:nvPicPr>
            <p:cNvPr id="1714" name="Google Shape;1714;p141"/>
            <p:cNvPicPr preferRelativeResize="0"/>
            <p:nvPr/>
          </p:nvPicPr>
          <p:blipFill>
            <a:blip r:embed="rId3">
              <a:alphaModFix/>
            </a:blip>
            <a:stretch>
              <a:fillRect/>
            </a:stretch>
          </p:blipFill>
          <p:spPr>
            <a:xfrm>
              <a:off x="5041975" y="1173002"/>
              <a:ext cx="4102026" cy="2563776"/>
            </a:xfrm>
            <a:prstGeom prst="rect">
              <a:avLst/>
            </a:prstGeom>
            <a:noFill/>
            <a:ln>
              <a:noFill/>
            </a:ln>
          </p:spPr>
        </p:pic>
        <p:sp>
          <p:nvSpPr>
            <p:cNvPr id="1715" name="Google Shape;1715;p141"/>
            <p:cNvSpPr txBox="1"/>
            <p:nvPr/>
          </p:nvSpPr>
          <p:spPr>
            <a:xfrm>
              <a:off x="7512250" y="2011000"/>
              <a:ext cx="1281000" cy="22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Thing to test</a:t>
              </a:r>
              <a:endParaRPr b="1" sz="1000">
                <a:solidFill>
                  <a:srgbClr val="FFFFFF"/>
                </a:solidFill>
                <a:latin typeface="Proxima Nova"/>
                <a:ea typeface="Proxima Nova"/>
                <a:cs typeface="Proxima Nova"/>
                <a:sym typeface="Proxima Nova"/>
              </a:endParaRPr>
            </a:p>
          </p:txBody>
        </p:sp>
        <p:sp>
          <p:nvSpPr>
            <p:cNvPr id="1716" name="Google Shape;1716;p141"/>
            <p:cNvSpPr txBox="1"/>
            <p:nvPr/>
          </p:nvSpPr>
          <p:spPr>
            <a:xfrm>
              <a:off x="7838700" y="2970700"/>
              <a:ext cx="790200" cy="22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Objective</a:t>
              </a:r>
              <a:endParaRPr b="1" sz="1000">
                <a:solidFill>
                  <a:srgbClr val="FFFFFF"/>
                </a:solidFill>
                <a:latin typeface="Proxima Nova"/>
                <a:ea typeface="Proxima Nova"/>
                <a:cs typeface="Proxima Nova"/>
                <a:sym typeface="Proxima Nova"/>
              </a:endParaRPr>
            </a:p>
          </p:txBody>
        </p:sp>
        <p:sp>
          <p:nvSpPr>
            <p:cNvPr id="1717" name="Google Shape;1717;p141"/>
            <p:cNvSpPr txBox="1"/>
            <p:nvPr/>
          </p:nvSpPr>
          <p:spPr>
            <a:xfrm>
              <a:off x="5545025" y="2615525"/>
              <a:ext cx="790200" cy="227100"/>
            </a:xfrm>
            <a:prstGeom prst="rect">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Proxima Nova"/>
                  <a:ea typeface="Proxima Nova"/>
                  <a:cs typeface="Proxima Nova"/>
                  <a:sym typeface="Proxima Nova"/>
                </a:rPr>
                <a:t>KPI</a:t>
              </a:r>
              <a:endParaRPr b="1" sz="1000">
                <a:solidFill>
                  <a:srgbClr val="FFFFFF"/>
                </a:solidFill>
                <a:latin typeface="Proxima Nova"/>
                <a:ea typeface="Proxima Nova"/>
                <a:cs typeface="Proxima Nova"/>
                <a:sym typeface="Proxima Nova"/>
              </a:endParaRPr>
            </a:p>
          </p:txBody>
        </p:sp>
      </p:grpSp>
      <p:sp>
        <p:nvSpPr>
          <p:cNvPr id="1718" name="Google Shape;1718;p14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 Up a Test</a:t>
            </a:r>
            <a:endParaRPr/>
          </a:p>
        </p:txBody>
      </p:sp>
      <p:sp>
        <p:nvSpPr>
          <p:cNvPr id="1719" name="Google Shape;1719;p14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720" name="Google Shape;1720;p141"/>
          <p:cNvSpPr txBox="1"/>
          <p:nvPr>
            <p:ph idx="4294967295" type="body"/>
          </p:nvPr>
        </p:nvSpPr>
        <p:spPr>
          <a:xfrm>
            <a:off x="457200" y="1143000"/>
            <a:ext cx="4114800" cy="2937900"/>
          </a:xfrm>
          <a:prstGeom prst="rect">
            <a:avLst/>
          </a:prstGeom>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A testing hypothesis:</a:t>
            </a:r>
            <a:endParaRPr b="1">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We believe that changing </a:t>
            </a:r>
            <a:r>
              <a:rPr b="1" lang="en">
                <a:solidFill>
                  <a:schemeClr val="dk1"/>
                </a:solidFill>
                <a:highlight>
                  <a:schemeClr val="accent2"/>
                </a:highlight>
              </a:rPr>
              <a:t>[ X ]</a:t>
            </a:r>
            <a:r>
              <a:rPr lang="en">
                <a:solidFill>
                  <a:schemeClr val="dk1"/>
                </a:solidFill>
              </a:rPr>
              <a:t> into </a:t>
            </a:r>
            <a:r>
              <a:rPr b="1" lang="en">
                <a:solidFill>
                  <a:schemeClr val="dk1"/>
                </a:solidFill>
                <a:highlight>
                  <a:schemeClr val="accent2"/>
                </a:highlight>
              </a:rPr>
              <a:t>[ Y ]</a:t>
            </a:r>
            <a:r>
              <a:rPr lang="en">
                <a:solidFill>
                  <a:schemeClr val="dk1"/>
                </a:solidFill>
              </a:rPr>
              <a:t> will </a:t>
            </a:r>
            <a:r>
              <a:rPr b="1" lang="en">
                <a:solidFill>
                  <a:schemeClr val="dk1"/>
                </a:solidFill>
                <a:highlight>
                  <a:schemeClr val="accent2"/>
                </a:highlight>
              </a:rPr>
              <a:t>[ increase/decrease ]</a:t>
            </a:r>
            <a:r>
              <a:rPr b="1" lang="en">
                <a:solidFill>
                  <a:schemeClr val="dk1"/>
                </a:solidFill>
              </a:rPr>
              <a:t> </a:t>
            </a:r>
            <a:r>
              <a:rPr b="1" lang="en">
                <a:solidFill>
                  <a:schemeClr val="dk1"/>
                </a:solidFill>
                <a:highlight>
                  <a:schemeClr val="accent1"/>
                </a:highlight>
              </a:rPr>
              <a:t>[ KPI ]</a:t>
            </a:r>
            <a:r>
              <a:rPr lang="en">
                <a:solidFill>
                  <a:schemeClr val="dk1"/>
                </a:solidFill>
              </a:rPr>
              <a:t>.</a:t>
            </a:r>
            <a:endParaRPr>
              <a:solidFill>
                <a:schemeClr val="dk1"/>
              </a:solidFill>
            </a:endParaRPr>
          </a:p>
          <a:p>
            <a:pPr indent="0" lvl="0" marL="0" rtl="0" algn="l">
              <a:spcBef>
                <a:spcPts val="1600"/>
              </a:spcBef>
              <a:spcAft>
                <a:spcPts val="0"/>
              </a:spcAft>
              <a:buClr>
                <a:schemeClr val="dk1"/>
              </a:buClr>
              <a:buSzPts val="1100"/>
              <a:buFont typeface="Arial"/>
              <a:buNone/>
            </a:pPr>
            <a:r>
              <a:rPr lang="en">
                <a:solidFill>
                  <a:schemeClr val="dk1"/>
                </a:solidFill>
              </a:rPr>
              <a:t>This change will help us achieve </a:t>
            </a:r>
            <a:br>
              <a:rPr lang="en">
                <a:solidFill>
                  <a:schemeClr val="dk1"/>
                </a:solidFill>
              </a:rPr>
            </a:br>
            <a:r>
              <a:rPr b="1" lang="en">
                <a:solidFill>
                  <a:srgbClr val="FFFFFF"/>
                </a:solidFill>
                <a:highlight>
                  <a:schemeClr val="dk1"/>
                </a:highlight>
              </a:rPr>
              <a:t>[ objective ]</a:t>
            </a:r>
            <a:r>
              <a:rPr lang="en">
                <a:solidFill>
                  <a:schemeClr val="dk1"/>
                </a:solidFill>
              </a:rPr>
              <a:t> because </a:t>
            </a:r>
            <a:br>
              <a:rPr lang="en">
                <a:solidFill>
                  <a:schemeClr val="dk1"/>
                </a:solidFill>
              </a:rPr>
            </a:br>
            <a:r>
              <a:rPr b="1" lang="en">
                <a:solidFill>
                  <a:srgbClr val="FFFFFF"/>
                </a:solidFill>
                <a:highlight>
                  <a:schemeClr val="dk1"/>
                </a:highlight>
              </a:rPr>
              <a:t>[ information supporting the change ]</a:t>
            </a:r>
            <a:r>
              <a:rPr lang="en">
                <a:solidFill>
                  <a:schemeClr val="dk1"/>
                </a:solidFill>
              </a:rPr>
              <a:t>.</a:t>
            </a:r>
            <a:endParaRPr>
              <a:solidFill>
                <a:schemeClr val="dk1"/>
              </a:solidFill>
            </a:endParaRPr>
          </a:p>
          <a:p>
            <a:pPr indent="0" lvl="0" marL="0" rtl="0" algn="l">
              <a:spcBef>
                <a:spcPts val="1600"/>
              </a:spcBef>
              <a:spcAft>
                <a:spcPts val="1600"/>
              </a:spcAft>
              <a:buNone/>
            </a:pPr>
            <a:r>
              <a:t/>
            </a:r>
            <a:endParaRPr b="1"/>
          </a:p>
        </p:txBody>
      </p:sp>
      <p:sp>
        <p:nvSpPr>
          <p:cNvPr id="1721" name="Google Shape;1721;p14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3"/>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t>— </a:t>
            </a:r>
            <a:r>
              <a:rPr lang="en" sz="1400"/>
              <a:t>Astha Kalbag </a:t>
            </a:r>
            <a:endParaRPr sz="1400"/>
          </a:p>
          <a:p>
            <a:pPr indent="0" lvl="0" marL="0" rtl="0" algn="ctr">
              <a:lnSpc>
                <a:spcPct val="100000"/>
              </a:lnSpc>
              <a:spcBef>
                <a:spcPts val="0"/>
              </a:spcBef>
              <a:spcAft>
                <a:spcPts val="0"/>
              </a:spcAft>
              <a:buNone/>
            </a:pPr>
            <a:r>
              <a:rPr lang="en" sz="1200"/>
              <a:t>Marketing Science Expert for Facebook</a:t>
            </a:r>
            <a:endParaRPr sz="1200"/>
          </a:p>
        </p:txBody>
      </p:sp>
      <p:sp>
        <p:nvSpPr>
          <p:cNvPr id="371" name="Google Shape;371;p43"/>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Marketing will no longer be seen as a cost center but instead as a growth center — a key, unquestioned driver of business revenue.</a:t>
            </a:r>
            <a:endParaRPr sz="2100"/>
          </a:p>
        </p:txBody>
      </p:sp>
      <p:sp>
        <p:nvSpPr>
          <p:cNvPr id="372" name="Google Shape;372;p4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373" name="Google Shape;373;p4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3"/>
              </a:rPr>
              <a:t>Digital Branding Institute</a:t>
            </a:r>
            <a:endParaRPr/>
          </a:p>
        </p:txBody>
      </p:sp>
      <p:grpSp>
        <p:nvGrpSpPr>
          <p:cNvPr id="374" name="Google Shape;374;p43"/>
          <p:cNvGrpSpPr/>
          <p:nvPr/>
        </p:nvGrpSpPr>
        <p:grpSpPr>
          <a:xfrm>
            <a:off x="7336800" y="158650"/>
            <a:ext cx="927000" cy="927000"/>
            <a:chOff x="916150" y="2075225"/>
            <a:chExt cx="927000" cy="927000"/>
          </a:xfrm>
        </p:grpSpPr>
        <p:sp>
          <p:nvSpPr>
            <p:cNvPr id="375" name="Google Shape;375;p43"/>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76" name="Google Shape;376;p43"/>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4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Testing Hypothesis for Airbnb</a:t>
            </a:r>
            <a:endParaRPr/>
          </a:p>
        </p:txBody>
      </p:sp>
      <p:sp>
        <p:nvSpPr>
          <p:cNvPr id="1727" name="Google Shape;1727;p142"/>
          <p:cNvSpPr txBox="1"/>
          <p:nvPr/>
        </p:nvSpPr>
        <p:spPr>
          <a:xfrm>
            <a:off x="541275" y="2035500"/>
            <a:ext cx="8145600" cy="241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Proxima Nova"/>
                <a:ea typeface="Proxima Nova"/>
                <a:cs typeface="Proxima Nova"/>
                <a:sym typeface="Proxima Nova"/>
              </a:rPr>
              <a:t>We believe that c</a:t>
            </a:r>
            <a:r>
              <a:rPr lang="en" sz="1800">
                <a:solidFill>
                  <a:srgbClr val="000000"/>
                </a:solidFill>
                <a:latin typeface="Proxima Nova"/>
                <a:ea typeface="Proxima Nova"/>
                <a:cs typeface="Proxima Nova"/>
                <a:sym typeface="Proxima Nova"/>
              </a:rPr>
              <a:t>hanging </a:t>
            </a:r>
            <a:r>
              <a:rPr b="1" lang="en" sz="1800">
                <a:highlight>
                  <a:srgbClr val="FFDB00"/>
                </a:highlight>
                <a:latin typeface="Proxima Nova"/>
                <a:ea typeface="Proxima Nova"/>
                <a:cs typeface="Proxima Nova"/>
                <a:sym typeface="Proxima Nova"/>
              </a:rPr>
              <a:t>non-professional photos of listings</a:t>
            </a:r>
            <a:r>
              <a:rPr lang="en" sz="1800">
                <a:solidFill>
                  <a:srgbClr val="000000"/>
                </a:solidFill>
                <a:latin typeface="Proxima Nova"/>
                <a:ea typeface="Proxima Nova"/>
                <a:cs typeface="Proxima Nova"/>
                <a:sym typeface="Proxima Nova"/>
              </a:rPr>
              <a:t> into </a:t>
            </a:r>
            <a:r>
              <a:rPr b="1" lang="en" sz="1800">
                <a:highlight>
                  <a:srgbClr val="FFDB00"/>
                </a:highlight>
                <a:latin typeface="Proxima Nova"/>
                <a:ea typeface="Proxima Nova"/>
                <a:cs typeface="Proxima Nova"/>
                <a:sym typeface="Proxima Nova"/>
              </a:rPr>
              <a:t>professional photos of listings</a:t>
            </a:r>
            <a:r>
              <a:rPr b="1" lang="en" sz="1800">
                <a:latin typeface="Proxima Nova"/>
                <a:ea typeface="Proxima Nova"/>
                <a:cs typeface="Proxima Nova"/>
                <a:sym typeface="Proxima Nova"/>
              </a:rPr>
              <a:t> </a:t>
            </a:r>
            <a:r>
              <a:rPr lang="en" sz="1800">
                <a:solidFill>
                  <a:srgbClr val="000000"/>
                </a:solidFill>
                <a:latin typeface="Proxima Nova"/>
                <a:ea typeface="Proxima Nova"/>
                <a:cs typeface="Proxima Nova"/>
                <a:sym typeface="Proxima Nova"/>
              </a:rPr>
              <a:t>will </a:t>
            </a:r>
            <a:r>
              <a:rPr b="1" lang="en" sz="1800">
                <a:solidFill>
                  <a:srgbClr val="000000"/>
                </a:solidFill>
                <a:highlight>
                  <a:srgbClr val="FFDB00"/>
                </a:highlight>
                <a:latin typeface="Proxima Nova"/>
                <a:ea typeface="Proxima Nova"/>
                <a:cs typeface="Proxima Nova"/>
                <a:sym typeface="Proxima Nova"/>
              </a:rPr>
              <a:t>increase</a:t>
            </a:r>
            <a:r>
              <a:rPr b="1" lang="en" sz="1800">
                <a:solidFill>
                  <a:srgbClr val="000000"/>
                </a:solidFill>
                <a:latin typeface="Proxima Nova"/>
                <a:ea typeface="Proxima Nova"/>
                <a:cs typeface="Proxima Nova"/>
                <a:sym typeface="Proxima Nova"/>
              </a:rPr>
              <a:t> </a:t>
            </a:r>
            <a:r>
              <a:rPr b="1" lang="en" sz="1800">
                <a:highlight>
                  <a:schemeClr val="accent1"/>
                </a:highlight>
                <a:latin typeface="Proxima Nova"/>
                <a:ea typeface="Proxima Nova"/>
                <a:cs typeface="Proxima Nova"/>
                <a:sym typeface="Proxima Nova"/>
              </a:rPr>
              <a:t>the number of property bookings</a:t>
            </a:r>
            <a:r>
              <a:rPr lang="en" sz="1800">
                <a:solidFill>
                  <a:srgbClr val="000000"/>
                </a:solidFill>
                <a:latin typeface="Proxima Nova"/>
                <a:ea typeface="Proxima Nova"/>
                <a:cs typeface="Proxima Nova"/>
                <a:sym typeface="Proxima Nova"/>
              </a:rPr>
              <a:t>.</a:t>
            </a:r>
            <a:endParaRPr sz="1800">
              <a:solidFill>
                <a:srgbClr val="000000"/>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rPr lang="en" sz="1800">
                <a:latin typeface="Proxima Nova"/>
                <a:ea typeface="Proxima Nova"/>
                <a:cs typeface="Proxima Nova"/>
                <a:sym typeface="Proxima Nova"/>
              </a:rPr>
              <a:t>This change will help us achieve</a:t>
            </a:r>
            <a:r>
              <a:rPr lang="en" sz="1800">
                <a:solidFill>
                  <a:srgbClr val="FFFFFF"/>
                </a:solidFill>
                <a:highlight>
                  <a:srgbClr val="000000"/>
                </a:highlight>
                <a:latin typeface="Proxima Nova"/>
                <a:ea typeface="Proxima Nova"/>
                <a:cs typeface="Proxima Nova"/>
                <a:sym typeface="Proxima Nova"/>
              </a:rPr>
              <a:t> </a:t>
            </a:r>
            <a:r>
              <a:rPr b="1" lang="en" sz="1800">
                <a:solidFill>
                  <a:srgbClr val="FFFFFF"/>
                </a:solidFill>
                <a:highlight>
                  <a:srgbClr val="000000"/>
                </a:highlight>
                <a:latin typeface="Proxima Nova"/>
                <a:ea typeface="Proxima Nova"/>
                <a:cs typeface="Proxima Nova"/>
                <a:sym typeface="Proxima Nova"/>
              </a:rPr>
              <a:t>better retention of property hosts</a:t>
            </a:r>
            <a:r>
              <a:rPr lang="en" sz="1800">
                <a:solidFill>
                  <a:srgbClr val="FFFFFF"/>
                </a:solidFill>
                <a:highlight>
                  <a:srgbClr val="000000"/>
                </a:highlight>
                <a:latin typeface="Proxima Nova"/>
                <a:ea typeface="Proxima Nova"/>
                <a:cs typeface="Proxima Nova"/>
                <a:sym typeface="Proxima Nova"/>
              </a:rPr>
              <a:t> </a:t>
            </a:r>
            <a:br>
              <a:rPr lang="en" sz="1800">
                <a:solidFill>
                  <a:srgbClr val="FFFFFF"/>
                </a:solidFill>
                <a:highlight>
                  <a:srgbClr val="000000"/>
                </a:highlight>
                <a:latin typeface="Proxima Nova"/>
                <a:ea typeface="Proxima Nova"/>
                <a:cs typeface="Proxima Nova"/>
                <a:sym typeface="Proxima Nova"/>
              </a:rPr>
            </a:br>
            <a:r>
              <a:rPr lang="en" sz="1800">
                <a:latin typeface="Proxima Nova"/>
                <a:ea typeface="Proxima Nova"/>
                <a:cs typeface="Proxima Nova"/>
                <a:sym typeface="Proxima Nova"/>
              </a:rPr>
              <a:t>because </a:t>
            </a:r>
            <a:r>
              <a:rPr b="1" lang="en" sz="1800">
                <a:solidFill>
                  <a:srgbClr val="FFFFFF"/>
                </a:solidFill>
                <a:highlight>
                  <a:srgbClr val="000000"/>
                </a:highlight>
                <a:latin typeface="Proxima Nova"/>
                <a:ea typeface="Proxima Nova"/>
                <a:cs typeface="Proxima Nova"/>
                <a:sym typeface="Proxima Nova"/>
              </a:rPr>
              <a:t>higher-quality photography will attract </a:t>
            </a:r>
            <a:br>
              <a:rPr b="1" lang="en" sz="1800">
                <a:solidFill>
                  <a:srgbClr val="FFFFFF"/>
                </a:solidFill>
                <a:highlight>
                  <a:srgbClr val="000000"/>
                </a:highlight>
                <a:latin typeface="Proxima Nova"/>
                <a:ea typeface="Proxima Nova"/>
                <a:cs typeface="Proxima Nova"/>
                <a:sym typeface="Proxima Nova"/>
              </a:rPr>
            </a:br>
            <a:r>
              <a:rPr b="1" lang="en" sz="1800">
                <a:solidFill>
                  <a:srgbClr val="FFFFFF"/>
                </a:solidFill>
                <a:highlight>
                  <a:srgbClr val="000000"/>
                </a:highlight>
                <a:latin typeface="Proxima Nova"/>
                <a:ea typeface="Proxima Nova"/>
                <a:cs typeface="Proxima Nova"/>
                <a:sym typeface="Proxima Nova"/>
              </a:rPr>
              <a:t>more customers and persuade those customers to book their listings</a:t>
            </a:r>
            <a:r>
              <a:rPr lang="en" sz="1800">
                <a:solidFill>
                  <a:srgbClr val="FFFFFF"/>
                </a:solidFill>
                <a:highlight>
                  <a:srgbClr val="000000"/>
                </a:highlight>
                <a:latin typeface="Proxima Nova"/>
                <a:ea typeface="Proxima Nova"/>
                <a:cs typeface="Proxima Nova"/>
                <a:sym typeface="Proxima Nova"/>
              </a:rPr>
              <a:t>.</a:t>
            </a:r>
            <a:endParaRPr sz="1800">
              <a:solidFill>
                <a:srgbClr val="FFFFFF"/>
              </a:solidFill>
              <a:highlight>
                <a:srgbClr val="000000"/>
              </a:highlight>
              <a:latin typeface="Proxima Nova"/>
              <a:ea typeface="Proxima Nova"/>
              <a:cs typeface="Proxima Nova"/>
              <a:sym typeface="Proxima Nova"/>
            </a:endParaRPr>
          </a:p>
        </p:txBody>
      </p:sp>
      <p:pic>
        <p:nvPicPr>
          <p:cNvPr id="1728" name="Google Shape;1728;p142"/>
          <p:cNvPicPr preferRelativeResize="0"/>
          <p:nvPr/>
        </p:nvPicPr>
        <p:blipFill>
          <a:blip r:embed="rId3">
            <a:alphaModFix/>
          </a:blip>
          <a:stretch>
            <a:fillRect/>
          </a:stretch>
        </p:blipFill>
        <p:spPr>
          <a:xfrm>
            <a:off x="631800" y="1007225"/>
            <a:ext cx="876438" cy="876438"/>
          </a:xfrm>
          <a:prstGeom prst="rect">
            <a:avLst/>
          </a:prstGeom>
          <a:noFill/>
          <a:ln>
            <a:noFill/>
          </a:ln>
        </p:spPr>
      </p:pic>
      <p:sp>
        <p:nvSpPr>
          <p:cNvPr id="1729" name="Google Shape;1729;p1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3" name="Shape 1733"/>
        <p:cNvGrpSpPr/>
        <p:nvPr/>
      </p:nvGrpSpPr>
      <p:grpSpPr>
        <a:xfrm>
          <a:off x="0" y="0"/>
          <a:ext cx="0" cy="0"/>
          <a:chOff x="0" y="0"/>
          <a:chExt cx="0" cy="0"/>
        </a:xfrm>
      </p:grpSpPr>
      <p:sp>
        <p:nvSpPr>
          <p:cNvPr id="1734" name="Google Shape;1734;p14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735" name="Google Shape;1735;p14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Pulling the Right Levers </a:t>
            </a:r>
            <a:endParaRPr/>
          </a:p>
        </p:txBody>
      </p:sp>
      <p:sp>
        <p:nvSpPr>
          <p:cNvPr id="1736" name="Google Shape;1736;p143"/>
          <p:cNvSpPr txBox="1"/>
          <p:nvPr/>
        </p:nvSpPr>
        <p:spPr>
          <a:xfrm>
            <a:off x="457200" y="1282125"/>
            <a:ext cx="2613300" cy="486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Social </a:t>
            </a:r>
            <a:endParaRPr sz="1600">
              <a:solidFill>
                <a:srgbClr val="FFFFFF"/>
              </a:solidFill>
            </a:endParaRPr>
          </a:p>
        </p:txBody>
      </p:sp>
      <p:sp>
        <p:nvSpPr>
          <p:cNvPr id="1737" name="Google Shape;1737;p143"/>
          <p:cNvSpPr/>
          <p:nvPr/>
        </p:nvSpPr>
        <p:spPr>
          <a:xfrm>
            <a:off x="457200" y="1674750"/>
            <a:ext cx="2613300" cy="2514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lnSpc>
                <a:spcPct val="112000"/>
              </a:lnSpc>
              <a:spcBef>
                <a:spcPts val="50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Audience targeting</a:t>
            </a:r>
            <a:endParaRPr sz="1600">
              <a:solidFill>
                <a:schemeClr val="dk1"/>
              </a:solidFill>
              <a:latin typeface="Proxima Nova"/>
              <a:ea typeface="Proxima Nova"/>
              <a:cs typeface="Proxima Nova"/>
              <a:sym typeface="Proxima Nova"/>
            </a:endParaRPr>
          </a:p>
          <a:p>
            <a:pPr indent="-330200" lvl="0" marL="457200" rtl="0" algn="l">
              <a:lnSpc>
                <a:spcPct val="112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Type of media (image vs. video, etc.)</a:t>
            </a:r>
            <a:endParaRPr sz="1600">
              <a:solidFill>
                <a:schemeClr val="dk1"/>
              </a:solidFill>
              <a:latin typeface="Proxima Nova"/>
              <a:ea typeface="Proxima Nova"/>
              <a:cs typeface="Proxima Nova"/>
              <a:sym typeface="Proxima Nova"/>
            </a:endParaRPr>
          </a:p>
          <a:p>
            <a:pPr indent="-330200" lvl="0" marL="457200" rtl="0" algn="l">
              <a:lnSpc>
                <a:spcPct val="112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Content of media (real-life image vs. graphic, etc.)</a:t>
            </a:r>
            <a:endParaRPr sz="1600">
              <a:solidFill>
                <a:schemeClr val="dk1"/>
              </a:solidFill>
              <a:latin typeface="Proxima Nova"/>
              <a:ea typeface="Proxima Nova"/>
              <a:cs typeface="Proxima Nova"/>
              <a:sym typeface="Proxima Nova"/>
            </a:endParaRPr>
          </a:p>
          <a:p>
            <a:pPr indent="-330200" lvl="0" marL="457200" rtl="0" algn="l">
              <a:lnSpc>
                <a:spcPct val="112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Copy</a:t>
            </a:r>
            <a:endParaRPr sz="1600">
              <a:solidFill>
                <a:schemeClr val="dk1"/>
              </a:solidFill>
              <a:latin typeface="Proxima Nova"/>
              <a:ea typeface="Proxima Nova"/>
              <a:cs typeface="Proxima Nova"/>
              <a:sym typeface="Proxima Nova"/>
            </a:endParaRPr>
          </a:p>
          <a:p>
            <a:pPr indent="-330200" lvl="0" marL="457200" rtl="0" algn="l">
              <a:lnSpc>
                <a:spcPct val="112000"/>
              </a:lnSpc>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CTA</a:t>
            </a:r>
            <a:endParaRPr sz="1600">
              <a:solidFill>
                <a:schemeClr val="dk1"/>
              </a:solidFill>
              <a:latin typeface="Proxima Nova"/>
              <a:ea typeface="Proxima Nova"/>
              <a:cs typeface="Proxima Nova"/>
              <a:sym typeface="Proxima Nova"/>
            </a:endParaRPr>
          </a:p>
          <a:p>
            <a:pPr indent="0" lvl="0" marL="0" rtl="0" algn="l">
              <a:lnSpc>
                <a:spcPct val="112000"/>
              </a:lnSpc>
              <a:spcBef>
                <a:spcPts val="500"/>
              </a:spcBef>
              <a:spcAft>
                <a:spcPts val="500"/>
              </a:spcAft>
              <a:buNone/>
            </a:pPr>
            <a:r>
              <a:t/>
            </a:r>
            <a:endParaRPr sz="1600">
              <a:solidFill>
                <a:schemeClr val="dk1"/>
              </a:solidFill>
              <a:latin typeface="Proxima Nova"/>
              <a:ea typeface="Proxima Nova"/>
              <a:cs typeface="Proxima Nova"/>
              <a:sym typeface="Proxima Nova"/>
            </a:endParaRPr>
          </a:p>
        </p:txBody>
      </p:sp>
      <p:sp>
        <p:nvSpPr>
          <p:cNvPr id="1738" name="Google Shape;1738;p143"/>
          <p:cNvSpPr txBox="1"/>
          <p:nvPr/>
        </p:nvSpPr>
        <p:spPr>
          <a:xfrm>
            <a:off x="3306759" y="1282125"/>
            <a:ext cx="2613300" cy="4860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Search</a:t>
            </a:r>
            <a:endParaRPr sz="1600">
              <a:solidFill>
                <a:srgbClr val="FFFFFF"/>
              </a:solidFill>
            </a:endParaRPr>
          </a:p>
        </p:txBody>
      </p:sp>
      <p:sp>
        <p:nvSpPr>
          <p:cNvPr id="1739" name="Google Shape;1739;p143"/>
          <p:cNvSpPr/>
          <p:nvPr/>
        </p:nvSpPr>
        <p:spPr>
          <a:xfrm>
            <a:off x="3306759" y="1766436"/>
            <a:ext cx="2613300" cy="24228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Audience targeting</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Keywords</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Creative unit (display)</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Copy and CTA (text)</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a:solidFill>
                <a:schemeClr val="dk1"/>
              </a:solidFill>
              <a:latin typeface="Proxima Nova"/>
              <a:ea typeface="Proxima Nova"/>
              <a:cs typeface="Proxima Nova"/>
              <a:sym typeface="Proxima Nova"/>
            </a:endParaRPr>
          </a:p>
        </p:txBody>
      </p:sp>
      <p:sp>
        <p:nvSpPr>
          <p:cNvPr id="1740" name="Google Shape;1740;p143"/>
          <p:cNvSpPr txBox="1"/>
          <p:nvPr/>
        </p:nvSpPr>
        <p:spPr>
          <a:xfrm>
            <a:off x="6156318" y="1282125"/>
            <a:ext cx="2553300" cy="4860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Proxima Nova"/>
                <a:ea typeface="Proxima Nova"/>
                <a:cs typeface="Proxima Nova"/>
                <a:sym typeface="Proxima Nova"/>
              </a:rPr>
              <a:t>Email</a:t>
            </a:r>
            <a:endParaRPr sz="1600"/>
          </a:p>
        </p:txBody>
      </p:sp>
      <p:sp>
        <p:nvSpPr>
          <p:cNvPr id="1741" name="Google Shape;1741;p143"/>
          <p:cNvSpPr/>
          <p:nvPr/>
        </p:nvSpPr>
        <p:spPr>
          <a:xfrm>
            <a:off x="6156318" y="1708078"/>
            <a:ext cx="2553300" cy="24816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Segment</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Subject line</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Content</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CTA</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Time sent</a:t>
            </a:r>
            <a:endParaRPr sz="1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600">
              <a:solidFill>
                <a:schemeClr val="dk1"/>
              </a:solidFill>
              <a:latin typeface="Proxima Nova"/>
              <a:ea typeface="Proxima Nova"/>
              <a:cs typeface="Proxima Nova"/>
              <a:sym typeface="Proxima Nova"/>
            </a:endParaRPr>
          </a:p>
        </p:txBody>
      </p:sp>
      <p:sp>
        <p:nvSpPr>
          <p:cNvPr id="1742" name="Google Shape;1742;p14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6" name="Shape 1746"/>
        <p:cNvGrpSpPr/>
        <p:nvPr/>
      </p:nvGrpSpPr>
      <p:grpSpPr>
        <a:xfrm>
          <a:off x="0" y="0"/>
          <a:ext cx="0" cy="0"/>
          <a:chOff x="0" y="0"/>
          <a:chExt cx="0" cy="0"/>
        </a:xfrm>
      </p:grpSpPr>
      <p:grpSp>
        <p:nvGrpSpPr>
          <p:cNvPr id="1747" name="Google Shape;1747;p144"/>
          <p:cNvGrpSpPr/>
          <p:nvPr/>
        </p:nvGrpSpPr>
        <p:grpSpPr>
          <a:xfrm>
            <a:off x="3622513" y="1076550"/>
            <a:ext cx="5051575" cy="3224850"/>
            <a:chOff x="2100300" y="1271875"/>
            <a:chExt cx="5051575" cy="3224850"/>
          </a:xfrm>
        </p:grpSpPr>
        <p:pic>
          <p:nvPicPr>
            <p:cNvPr descr="link text" id="1748" name="Google Shape;1748;p144"/>
            <p:cNvPicPr preferRelativeResize="0"/>
            <p:nvPr/>
          </p:nvPicPr>
          <p:blipFill>
            <a:blip r:embed="rId3">
              <a:alphaModFix/>
            </a:blip>
            <a:stretch>
              <a:fillRect/>
            </a:stretch>
          </p:blipFill>
          <p:spPr>
            <a:xfrm>
              <a:off x="2218450" y="1271875"/>
              <a:ext cx="4844250" cy="3224850"/>
            </a:xfrm>
            <a:prstGeom prst="rect">
              <a:avLst/>
            </a:prstGeom>
            <a:noFill/>
            <a:ln>
              <a:noFill/>
            </a:ln>
          </p:spPr>
        </p:pic>
        <p:sp>
          <p:nvSpPr>
            <p:cNvPr id="1749" name="Google Shape;1749;p144"/>
            <p:cNvSpPr txBox="1"/>
            <p:nvPr/>
          </p:nvSpPr>
          <p:spPr>
            <a:xfrm>
              <a:off x="2100300" y="1387450"/>
              <a:ext cx="996600" cy="352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Content</a:t>
              </a:r>
              <a:endParaRPr b="1" sz="1600">
                <a:latin typeface="Proxima Nova"/>
                <a:ea typeface="Proxima Nova"/>
                <a:cs typeface="Proxima Nova"/>
                <a:sym typeface="Proxima Nova"/>
              </a:endParaRPr>
            </a:p>
          </p:txBody>
        </p:sp>
        <p:sp>
          <p:nvSpPr>
            <p:cNvPr id="1750" name="Google Shape;1750;p144"/>
            <p:cNvSpPr txBox="1"/>
            <p:nvPr/>
          </p:nvSpPr>
          <p:spPr>
            <a:xfrm>
              <a:off x="2100300" y="1801375"/>
              <a:ext cx="804900" cy="290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20%</a:t>
              </a:r>
              <a:endParaRPr sz="1600">
                <a:latin typeface="Proxima Nova"/>
                <a:ea typeface="Proxima Nova"/>
                <a:cs typeface="Proxima Nova"/>
                <a:sym typeface="Proxima Nova"/>
              </a:endParaRPr>
            </a:p>
          </p:txBody>
        </p:sp>
        <p:sp>
          <p:nvSpPr>
            <p:cNvPr id="1751" name="Google Shape;1751;p144"/>
            <p:cNvSpPr txBox="1"/>
            <p:nvPr/>
          </p:nvSpPr>
          <p:spPr>
            <a:xfrm>
              <a:off x="2145450" y="3601875"/>
              <a:ext cx="697800" cy="3525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Offer</a:t>
              </a:r>
              <a:endParaRPr b="1" sz="1600">
                <a:latin typeface="Proxima Nova"/>
                <a:ea typeface="Proxima Nova"/>
                <a:cs typeface="Proxima Nova"/>
                <a:sym typeface="Proxima Nova"/>
              </a:endParaRPr>
            </a:p>
          </p:txBody>
        </p:sp>
        <p:sp>
          <p:nvSpPr>
            <p:cNvPr id="1752" name="Google Shape;1752;p144"/>
            <p:cNvSpPr txBox="1"/>
            <p:nvPr/>
          </p:nvSpPr>
          <p:spPr>
            <a:xfrm>
              <a:off x="2145450" y="4000475"/>
              <a:ext cx="804900" cy="2904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40%</a:t>
              </a:r>
              <a:endParaRPr sz="1600">
                <a:latin typeface="Proxima Nova"/>
                <a:ea typeface="Proxima Nova"/>
                <a:cs typeface="Proxima Nova"/>
                <a:sym typeface="Proxima Nova"/>
              </a:endParaRPr>
            </a:p>
          </p:txBody>
        </p:sp>
        <p:sp>
          <p:nvSpPr>
            <p:cNvPr id="1753" name="Google Shape;1753;p144"/>
            <p:cNvSpPr txBox="1"/>
            <p:nvPr/>
          </p:nvSpPr>
          <p:spPr>
            <a:xfrm>
              <a:off x="6088075" y="2282050"/>
              <a:ext cx="1063800" cy="352500"/>
            </a:xfrm>
            <a:prstGeom prst="rect">
              <a:avLst/>
            </a:prstGeom>
            <a:solidFill>
              <a:srgbClr val="FFFF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600">
                  <a:latin typeface="Proxima Nova"/>
                  <a:ea typeface="Proxima Nova"/>
                  <a:cs typeface="Proxima Nova"/>
                  <a:sym typeface="Proxima Nova"/>
                </a:rPr>
                <a:t>Targeting</a:t>
              </a:r>
              <a:endParaRPr b="1" sz="1600">
                <a:latin typeface="Proxima Nova"/>
                <a:ea typeface="Proxima Nova"/>
                <a:cs typeface="Proxima Nova"/>
                <a:sym typeface="Proxima Nova"/>
              </a:endParaRPr>
            </a:p>
          </p:txBody>
        </p:sp>
        <p:sp>
          <p:nvSpPr>
            <p:cNvPr id="1754" name="Google Shape;1754;p144"/>
            <p:cNvSpPr txBox="1"/>
            <p:nvPr/>
          </p:nvSpPr>
          <p:spPr>
            <a:xfrm>
              <a:off x="6257800" y="2685450"/>
              <a:ext cx="804900" cy="290400"/>
            </a:xfrm>
            <a:prstGeom prst="rect">
              <a:avLst/>
            </a:prstGeom>
            <a:solidFill>
              <a:srgbClr val="FFFFFF"/>
            </a:solid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600">
                  <a:latin typeface="Proxima Nova"/>
                  <a:ea typeface="Proxima Nova"/>
                  <a:cs typeface="Proxima Nova"/>
                  <a:sym typeface="Proxima Nova"/>
                </a:rPr>
                <a:t>40%</a:t>
              </a:r>
              <a:endParaRPr sz="1600">
                <a:latin typeface="Proxima Nova"/>
                <a:ea typeface="Proxima Nova"/>
                <a:cs typeface="Proxima Nova"/>
                <a:sym typeface="Proxima Nova"/>
              </a:endParaRPr>
            </a:p>
          </p:txBody>
        </p:sp>
      </p:grpSp>
      <p:sp>
        <p:nvSpPr>
          <p:cNvPr id="1755" name="Google Shape;1755;p144"/>
          <p:cNvSpPr/>
          <p:nvPr/>
        </p:nvSpPr>
        <p:spPr>
          <a:xfrm>
            <a:off x="559088" y="1470675"/>
            <a:ext cx="2457000" cy="1509600"/>
          </a:xfrm>
          <a:prstGeom prst="wedgeRoundRectCallout">
            <a:avLst>
              <a:gd fmla="val 62289" name="adj1"/>
              <a:gd fmla="val 36965" name="adj2"/>
              <a:gd fmla="val 0" name="adj3"/>
            </a:avLst>
          </a:prstGeom>
          <a:solidFill>
            <a:srgbClr val="EFEFE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Proxima Nova"/>
                <a:ea typeface="Proxima Nova"/>
                <a:cs typeface="Proxima Nova"/>
                <a:sym typeface="Proxima Nova"/>
              </a:rPr>
              <a:t>What can we test to have the biggest impact on our KPI?</a:t>
            </a:r>
            <a:endParaRPr b="1"/>
          </a:p>
        </p:txBody>
      </p:sp>
      <p:sp>
        <p:nvSpPr>
          <p:cNvPr id="1756" name="Google Shape;1756;p14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 I Test?</a:t>
            </a:r>
            <a:endParaRPr/>
          </a:p>
        </p:txBody>
      </p:sp>
      <p:sp>
        <p:nvSpPr>
          <p:cNvPr id="1757" name="Google Shape;1757;p14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758" name="Google Shape;1758;p14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2" name="Shape 1762"/>
        <p:cNvGrpSpPr/>
        <p:nvPr/>
      </p:nvGrpSpPr>
      <p:grpSpPr>
        <a:xfrm>
          <a:off x="0" y="0"/>
          <a:ext cx="0" cy="0"/>
          <a:chOff x="0" y="0"/>
          <a:chExt cx="0" cy="0"/>
        </a:xfrm>
      </p:grpSpPr>
      <p:pic>
        <p:nvPicPr>
          <p:cNvPr id="1763" name="Google Shape;1763;p145"/>
          <p:cNvPicPr preferRelativeResize="0"/>
          <p:nvPr/>
        </p:nvPicPr>
        <p:blipFill rotWithShape="1">
          <a:blip r:embed="rId3">
            <a:alphaModFix/>
          </a:blip>
          <a:srcRect b="0" l="0" r="1565" t="0"/>
          <a:stretch/>
        </p:blipFill>
        <p:spPr>
          <a:xfrm>
            <a:off x="5675075" y="1076150"/>
            <a:ext cx="2793175" cy="3414800"/>
          </a:xfrm>
          <a:prstGeom prst="rect">
            <a:avLst/>
          </a:prstGeom>
          <a:noFill/>
          <a:ln cap="flat" cmpd="sng" w="9525">
            <a:solidFill>
              <a:srgbClr val="B7B7B7"/>
            </a:solidFill>
            <a:prstDash val="solid"/>
            <a:round/>
            <a:headEnd len="sm" w="sm" type="none"/>
            <a:tailEnd len="sm" w="sm" type="none"/>
          </a:ln>
        </p:spPr>
      </p:pic>
      <p:sp>
        <p:nvSpPr>
          <p:cNvPr id="1764" name="Google Shape;1764;p14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Test?</a:t>
            </a:r>
            <a:endParaRPr/>
          </a:p>
        </p:txBody>
      </p:sp>
      <p:sp>
        <p:nvSpPr>
          <p:cNvPr id="1765" name="Google Shape;1765;p14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766" name="Google Shape;1766;p14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767" name="Google Shape;1767;p14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KPI:</a:t>
            </a:r>
            <a:r>
              <a:rPr lang="en">
                <a:solidFill>
                  <a:schemeClr val="dk1"/>
                </a:solidFill>
              </a:rPr>
              <a:t> +% social shares </a:t>
            </a:r>
            <a:br>
              <a:rPr lang="en">
                <a:solidFill>
                  <a:schemeClr val="dk1"/>
                </a:solidFill>
              </a:rPr>
            </a:br>
            <a:r>
              <a:rPr i="1" lang="en">
                <a:solidFill>
                  <a:schemeClr val="dk1"/>
                </a:solidFill>
              </a:rPr>
              <a:t>(average share rate is 300 per post)</a:t>
            </a:r>
            <a:endParaRPr i="1">
              <a:solidFill>
                <a:schemeClr val="dk1"/>
              </a:solidFill>
            </a:endParaRPr>
          </a:p>
          <a:p>
            <a:pPr indent="0" lvl="0" marL="0" rtl="0" algn="l">
              <a:spcBef>
                <a:spcPts val="1600"/>
              </a:spcBef>
              <a:spcAft>
                <a:spcPts val="0"/>
              </a:spcAft>
              <a:buClr>
                <a:schemeClr val="dk1"/>
              </a:buClr>
              <a:buSzPts val="1100"/>
              <a:buFont typeface="Arial"/>
              <a:buNone/>
            </a:pPr>
            <a:r>
              <a:rPr b="1" lang="en">
                <a:solidFill>
                  <a:schemeClr val="dk1"/>
                </a:solidFill>
              </a:rPr>
              <a:t>Results:</a:t>
            </a:r>
            <a:br>
              <a:rPr b="1" lang="en">
                <a:solidFill>
                  <a:schemeClr val="dk1"/>
                </a:solidFill>
              </a:rPr>
            </a:br>
            <a:r>
              <a:rPr lang="en">
                <a:solidFill>
                  <a:schemeClr val="dk1"/>
                </a:solidFill>
              </a:rPr>
              <a:t>5,000 likes</a:t>
            </a:r>
            <a:br>
              <a:rPr lang="en">
                <a:solidFill>
                  <a:schemeClr val="dk1"/>
                </a:solidFill>
              </a:rPr>
            </a:br>
            <a:r>
              <a:rPr lang="en">
                <a:solidFill>
                  <a:schemeClr val="dk1"/>
                </a:solidFill>
              </a:rPr>
              <a:t>250 shares</a:t>
            </a:r>
            <a:br>
              <a:rPr lang="en">
                <a:solidFill>
                  <a:schemeClr val="dk1"/>
                </a:solidFill>
              </a:rPr>
            </a:br>
            <a:r>
              <a:rPr lang="en">
                <a:solidFill>
                  <a:schemeClr val="dk1"/>
                </a:solidFill>
              </a:rPr>
              <a:t>3,000 comments</a:t>
            </a:r>
            <a:endParaRPr>
              <a:solidFill>
                <a:schemeClr val="dk1"/>
              </a:solidFill>
            </a:endParaRPr>
          </a:p>
          <a:p>
            <a:pPr indent="0" lvl="0" marL="0" rtl="0" algn="l">
              <a:spcBef>
                <a:spcPts val="1600"/>
              </a:spcBef>
              <a:spcAft>
                <a:spcPts val="0"/>
              </a:spcAft>
              <a:buClr>
                <a:schemeClr val="dk1"/>
              </a:buClr>
              <a:buSzPts val="1100"/>
              <a:buFont typeface="Arial"/>
              <a:buNone/>
            </a:pPr>
            <a:r>
              <a:rPr b="1" lang="en">
                <a:solidFill>
                  <a:schemeClr val="dk1"/>
                </a:solidFill>
                <a:highlight>
                  <a:schemeClr val="accent2"/>
                </a:highlight>
              </a:rPr>
              <a:t>What should we test?</a:t>
            </a:r>
            <a:endParaRPr b="1">
              <a:solidFill>
                <a:schemeClr val="dk1"/>
              </a:solidFill>
              <a:highlight>
                <a:schemeClr val="accent2"/>
              </a:highlight>
            </a:endParaRPr>
          </a:p>
          <a:p>
            <a:pPr indent="0" lvl="0" marL="0" rtl="0" algn="l">
              <a:spcBef>
                <a:spcPts val="1600"/>
              </a:spcBef>
              <a:spcAft>
                <a:spcPts val="1600"/>
              </a:spcAft>
              <a:buNone/>
            </a:pPr>
            <a:r>
              <a:t/>
            </a:r>
            <a:endParaRPr b="1" sz="1600"/>
          </a:p>
        </p:txBody>
      </p:sp>
      <p:sp>
        <p:nvSpPr>
          <p:cNvPr id="1768" name="Google Shape;1768;p14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2" name="Shape 1772"/>
        <p:cNvGrpSpPr/>
        <p:nvPr/>
      </p:nvGrpSpPr>
      <p:grpSpPr>
        <a:xfrm>
          <a:off x="0" y="0"/>
          <a:ext cx="0" cy="0"/>
          <a:chOff x="0" y="0"/>
          <a:chExt cx="0" cy="0"/>
        </a:xfrm>
      </p:grpSpPr>
      <p:sp>
        <p:nvSpPr>
          <p:cNvPr id="1773" name="Google Shape;1773;p14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to Test? (Cont.) </a:t>
            </a:r>
            <a:endParaRPr/>
          </a:p>
        </p:txBody>
      </p:sp>
      <p:pic>
        <p:nvPicPr>
          <p:cNvPr id="1774" name="Google Shape;1774;p146"/>
          <p:cNvPicPr preferRelativeResize="0"/>
          <p:nvPr/>
        </p:nvPicPr>
        <p:blipFill>
          <a:blip r:embed="rId3">
            <a:alphaModFix/>
          </a:blip>
          <a:stretch>
            <a:fillRect/>
          </a:stretch>
        </p:blipFill>
        <p:spPr>
          <a:xfrm>
            <a:off x="5660350" y="1294850"/>
            <a:ext cx="3064550" cy="2553800"/>
          </a:xfrm>
          <a:prstGeom prst="rect">
            <a:avLst/>
          </a:prstGeom>
          <a:noFill/>
          <a:ln cap="flat" cmpd="sng" w="9525">
            <a:solidFill>
              <a:srgbClr val="B7B7B7"/>
            </a:solidFill>
            <a:prstDash val="solid"/>
            <a:round/>
            <a:headEnd len="sm" w="sm" type="none"/>
            <a:tailEnd len="sm" w="sm" type="none"/>
          </a:ln>
        </p:spPr>
      </p:pic>
      <p:sp>
        <p:nvSpPr>
          <p:cNvPr id="1775" name="Google Shape;1775;p14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776" name="Google Shape;1776;p14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777" name="Google Shape;1777;p146"/>
          <p:cNvSpPr txBox="1"/>
          <p:nvPr>
            <p:ph idx="1" type="body"/>
          </p:nvPr>
        </p:nvSpPr>
        <p:spPr>
          <a:xfrm>
            <a:off x="457200" y="1143000"/>
            <a:ext cx="50094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KPI: </a:t>
            </a:r>
            <a:r>
              <a:rPr lang="en">
                <a:solidFill>
                  <a:schemeClr val="dk1"/>
                </a:solidFill>
              </a:rPr>
              <a:t>CTR </a:t>
            </a:r>
            <a:br>
              <a:rPr lang="en">
                <a:solidFill>
                  <a:schemeClr val="dk1"/>
                </a:solidFill>
              </a:rPr>
            </a:br>
            <a:r>
              <a:rPr i="1" lang="en">
                <a:solidFill>
                  <a:schemeClr val="dk1"/>
                </a:solidFill>
              </a:rPr>
              <a:t>(average CTR of a digital banner is 3,000)</a:t>
            </a:r>
            <a:endParaRPr>
              <a:solidFill>
                <a:schemeClr val="dk1"/>
              </a:solidFill>
            </a:endParaRPr>
          </a:p>
          <a:p>
            <a:pPr indent="0" lvl="0" marL="0" rtl="0" algn="l">
              <a:spcBef>
                <a:spcPts val="1600"/>
              </a:spcBef>
              <a:spcAft>
                <a:spcPts val="0"/>
              </a:spcAft>
              <a:buClr>
                <a:schemeClr val="dk1"/>
              </a:buClr>
              <a:buSzPts val="1100"/>
              <a:buFont typeface="Arial"/>
              <a:buNone/>
            </a:pPr>
            <a:r>
              <a:rPr b="1" lang="en">
                <a:solidFill>
                  <a:schemeClr val="dk1"/>
                </a:solidFill>
              </a:rPr>
              <a:t>Results:</a:t>
            </a:r>
            <a:br>
              <a:rPr b="1" lang="en">
                <a:solidFill>
                  <a:schemeClr val="dk1"/>
                </a:solidFill>
              </a:rPr>
            </a:br>
            <a:r>
              <a:rPr lang="en">
                <a:solidFill>
                  <a:schemeClr val="dk1"/>
                </a:solidFill>
              </a:rPr>
              <a:t>6,000 clicks</a:t>
            </a:r>
            <a:br>
              <a:rPr lang="en">
                <a:solidFill>
                  <a:schemeClr val="dk1"/>
                </a:solidFill>
              </a:rPr>
            </a:br>
            <a:r>
              <a:rPr lang="en">
                <a:solidFill>
                  <a:schemeClr val="dk1"/>
                </a:solidFill>
              </a:rPr>
              <a:t>80% left before completing desired action (bounce rate)</a:t>
            </a:r>
            <a:br>
              <a:rPr lang="en">
                <a:solidFill>
                  <a:schemeClr val="dk1"/>
                </a:solidFill>
              </a:rPr>
            </a:br>
            <a:r>
              <a:rPr lang="en">
                <a:solidFill>
                  <a:schemeClr val="dk1"/>
                </a:solidFill>
              </a:rPr>
              <a:t>$5 CPC</a:t>
            </a:r>
            <a:endParaRPr>
              <a:solidFill>
                <a:schemeClr val="dk1"/>
              </a:solidFill>
            </a:endParaRPr>
          </a:p>
          <a:p>
            <a:pPr indent="0" lvl="0" marL="0" rtl="0" algn="l">
              <a:spcBef>
                <a:spcPts val="1600"/>
              </a:spcBef>
              <a:spcAft>
                <a:spcPts val="0"/>
              </a:spcAft>
              <a:buClr>
                <a:schemeClr val="dk1"/>
              </a:buClr>
              <a:buSzPts val="1100"/>
              <a:buFont typeface="Arial"/>
              <a:buNone/>
            </a:pPr>
            <a:r>
              <a:rPr b="1" lang="en">
                <a:solidFill>
                  <a:schemeClr val="dk1"/>
                </a:solidFill>
                <a:highlight>
                  <a:schemeClr val="accent2"/>
                </a:highlight>
              </a:rPr>
              <a:t>What should we test?</a:t>
            </a:r>
            <a:endParaRPr b="1">
              <a:solidFill>
                <a:schemeClr val="dk1"/>
              </a:solidFill>
              <a:highlight>
                <a:schemeClr val="accent2"/>
              </a:highlight>
            </a:endParaRPr>
          </a:p>
          <a:p>
            <a:pPr indent="0" lvl="0" marL="0" rtl="0" algn="l">
              <a:spcBef>
                <a:spcPts val="1600"/>
              </a:spcBef>
              <a:spcAft>
                <a:spcPts val="1600"/>
              </a:spcAft>
              <a:buNone/>
            </a:pPr>
            <a:r>
              <a:t/>
            </a:r>
            <a:endParaRPr b="1" sz="1600"/>
          </a:p>
        </p:txBody>
      </p:sp>
      <p:sp>
        <p:nvSpPr>
          <p:cNvPr id="1778" name="Google Shape;1778;p14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2" name="Shape 1782"/>
        <p:cNvGrpSpPr/>
        <p:nvPr/>
      </p:nvGrpSpPr>
      <p:grpSpPr>
        <a:xfrm>
          <a:off x="0" y="0"/>
          <a:ext cx="0" cy="0"/>
          <a:chOff x="0" y="0"/>
          <a:chExt cx="0" cy="0"/>
        </a:xfrm>
      </p:grpSpPr>
      <p:sp>
        <p:nvSpPr>
          <p:cNvPr id="1783" name="Google Shape;1783;p147"/>
          <p:cNvSpPr txBox="1"/>
          <p:nvPr/>
        </p:nvSpPr>
        <p:spPr>
          <a:xfrm>
            <a:off x="457200" y="1593999"/>
            <a:ext cx="3843000" cy="11208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Proxima Nova"/>
                <a:ea typeface="Proxima Nova"/>
                <a:cs typeface="Proxima Nova"/>
                <a:sym typeface="Proxima Nova"/>
              </a:rPr>
              <a:t>A/B Testing</a:t>
            </a:r>
            <a:endParaRPr sz="1800">
              <a:solidFill>
                <a:srgbClr val="FFFFFF"/>
              </a:solidFill>
            </a:endParaRPr>
          </a:p>
        </p:txBody>
      </p:sp>
      <p:sp>
        <p:nvSpPr>
          <p:cNvPr id="1784" name="Google Shape;1784;p14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Tests</a:t>
            </a:r>
            <a:endParaRPr/>
          </a:p>
        </p:txBody>
      </p:sp>
      <p:sp>
        <p:nvSpPr>
          <p:cNvPr id="1785" name="Google Shape;1785;p147"/>
          <p:cNvSpPr txBox="1"/>
          <p:nvPr/>
        </p:nvSpPr>
        <p:spPr>
          <a:xfrm>
            <a:off x="4843798" y="1593997"/>
            <a:ext cx="3843000" cy="1120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rPr b="1" lang="en" sz="1800">
                <a:solidFill>
                  <a:srgbClr val="FFFFFF"/>
                </a:solidFill>
                <a:latin typeface="Proxima Nova"/>
                <a:ea typeface="Proxima Nova"/>
                <a:cs typeface="Proxima Nova"/>
                <a:sym typeface="Proxima Nova"/>
              </a:rPr>
              <a:t>Multivariate Testing</a:t>
            </a:r>
            <a:endParaRPr sz="1800">
              <a:solidFill>
                <a:srgbClr val="FFFFFF"/>
              </a:solidFill>
            </a:endParaRPr>
          </a:p>
        </p:txBody>
      </p:sp>
      <p:sp>
        <p:nvSpPr>
          <p:cNvPr id="1786" name="Google Shape;1786;p14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787" name="Google Shape;1787;p14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1" name="Shape 1791"/>
        <p:cNvGrpSpPr/>
        <p:nvPr/>
      </p:nvGrpSpPr>
      <p:grpSpPr>
        <a:xfrm>
          <a:off x="0" y="0"/>
          <a:ext cx="0" cy="0"/>
          <a:chOff x="0" y="0"/>
          <a:chExt cx="0" cy="0"/>
        </a:xfrm>
      </p:grpSpPr>
      <p:sp>
        <p:nvSpPr>
          <p:cNvPr id="1792" name="Google Shape;1792;p14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Unbounce and A/B Testing</a:t>
            </a:r>
            <a:endParaRPr/>
          </a:p>
        </p:txBody>
      </p:sp>
      <p:pic>
        <p:nvPicPr>
          <p:cNvPr id="1793" name="Google Shape;1793;p148"/>
          <p:cNvPicPr preferRelativeResize="0"/>
          <p:nvPr/>
        </p:nvPicPr>
        <p:blipFill>
          <a:blip r:embed="rId3">
            <a:alphaModFix/>
          </a:blip>
          <a:stretch>
            <a:fillRect/>
          </a:stretch>
        </p:blipFill>
        <p:spPr>
          <a:xfrm>
            <a:off x="710325" y="1037625"/>
            <a:ext cx="3793927" cy="3428075"/>
          </a:xfrm>
          <a:prstGeom prst="rect">
            <a:avLst/>
          </a:prstGeom>
          <a:noFill/>
          <a:ln cap="flat" cmpd="sng" w="9525">
            <a:solidFill>
              <a:srgbClr val="B7B7B7"/>
            </a:solidFill>
            <a:prstDash val="solid"/>
            <a:round/>
            <a:headEnd len="sm" w="sm" type="none"/>
            <a:tailEnd len="sm" w="sm" type="none"/>
          </a:ln>
        </p:spPr>
      </p:pic>
      <p:pic>
        <p:nvPicPr>
          <p:cNvPr id="1794" name="Google Shape;1794;p148"/>
          <p:cNvPicPr preferRelativeResize="0"/>
          <p:nvPr/>
        </p:nvPicPr>
        <p:blipFill>
          <a:blip r:embed="rId4">
            <a:alphaModFix/>
          </a:blip>
          <a:stretch>
            <a:fillRect/>
          </a:stretch>
        </p:blipFill>
        <p:spPr>
          <a:xfrm>
            <a:off x="4639750" y="1037625"/>
            <a:ext cx="3793924" cy="3428068"/>
          </a:xfrm>
          <a:prstGeom prst="rect">
            <a:avLst/>
          </a:prstGeom>
          <a:noFill/>
          <a:ln cap="flat" cmpd="sng" w="9525">
            <a:solidFill>
              <a:srgbClr val="B7B7B7"/>
            </a:solidFill>
            <a:prstDash val="solid"/>
            <a:round/>
            <a:headEnd len="sm" w="sm" type="none"/>
            <a:tailEnd len="sm" w="sm" type="none"/>
          </a:ln>
        </p:spPr>
      </p:pic>
      <p:sp>
        <p:nvSpPr>
          <p:cNvPr id="1795" name="Google Shape;1795;p148"/>
          <p:cNvSpPr/>
          <p:nvPr/>
        </p:nvSpPr>
        <p:spPr>
          <a:xfrm>
            <a:off x="998749" y="2083322"/>
            <a:ext cx="1531500" cy="669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48"/>
          <p:cNvSpPr/>
          <p:nvPr/>
        </p:nvSpPr>
        <p:spPr>
          <a:xfrm>
            <a:off x="4980087" y="2131947"/>
            <a:ext cx="1531500" cy="669900"/>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4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1798" name="Google Shape;1798;p148"/>
          <p:cNvGrpSpPr/>
          <p:nvPr/>
        </p:nvGrpSpPr>
        <p:grpSpPr>
          <a:xfrm>
            <a:off x="7397150" y="149875"/>
            <a:ext cx="927000" cy="927000"/>
            <a:chOff x="916150" y="2075225"/>
            <a:chExt cx="927000" cy="927000"/>
          </a:xfrm>
        </p:grpSpPr>
        <p:sp>
          <p:nvSpPr>
            <p:cNvPr id="1799" name="Google Shape;1799;p148"/>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800" name="Google Shape;1800;p148"/>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pic>
        <p:nvPicPr>
          <p:cNvPr id="1805" name="Google Shape;1805;p149"/>
          <p:cNvPicPr preferRelativeResize="0"/>
          <p:nvPr/>
        </p:nvPicPr>
        <p:blipFill>
          <a:blip r:embed="rId3">
            <a:alphaModFix/>
          </a:blip>
          <a:stretch>
            <a:fillRect/>
          </a:stretch>
        </p:blipFill>
        <p:spPr>
          <a:xfrm flipH="1">
            <a:off x="5740300" y="1070248"/>
            <a:ext cx="2334425" cy="2334425"/>
          </a:xfrm>
          <a:prstGeom prst="rect">
            <a:avLst/>
          </a:prstGeom>
          <a:noFill/>
          <a:ln>
            <a:noFill/>
          </a:ln>
        </p:spPr>
      </p:pic>
      <p:sp>
        <p:nvSpPr>
          <p:cNvPr id="1806" name="Google Shape;1806;p1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Top A/B Testing Tips</a:t>
            </a:r>
            <a:endParaRPr/>
          </a:p>
        </p:txBody>
      </p:sp>
      <p:sp>
        <p:nvSpPr>
          <p:cNvPr id="1807" name="Google Shape;1807;p149"/>
          <p:cNvSpPr txBox="1"/>
          <p:nvPr>
            <p:ph idx="4294967295" type="body"/>
          </p:nvPr>
        </p:nvSpPr>
        <p:spPr>
          <a:xfrm>
            <a:off x="457200" y="1143000"/>
            <a:ext cx="52830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Select </a:t>
            </a:r>
            <a:r>
              <a:rPr b="1" lang="en">
                <a:solidFill>
                  <a:schemeClr val="dk1"/>
                </a:solidFill>
              </a:rPr>
              <a:t>one KPI</a:t>
            </a:r>
            <a:r>
              <a:rPr lang="en">
                <a:solidFill>
                  <a:schemeClr val="dk1"/>
                </a:solidFill>
              </a:rPr>
              <a:t> toward which</a:t>
            </a:r>
            <a:r>
              <a:rPr lang="en">
                <a:solidFill>
                  <a:schemeClr val="dk1"/>
                </a:solidFill>
              </a:rPr>
              <a:t> to optimize.</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Aim for </a:t>
            </a:r>
            <a:r>
              <a:rPr b="1" lang="en">
                <a:solidFill>
                  <a:schemeClr val="dk1"/>
                </a:solidFill>
              </a:rPr>
              <a:t>7–14 days</a:t>
            </a:r>
            <a:r>
              <a:rPr lang="en">
                <a:solidFill>
                  <a:schemeClr val="dk1"/>
                </a:solidFill>
              </a:rPr>
              <a:t> of </a:t>
            </a:r>
            <a:r>
              <a:rPr lang="en">
                <a:solidFill>
                  <a:schemeClr val="dk1"/>
                </a:solidFill>
              </a:rPr>
              <a:t>data</a:t>
            </a:r>
            <a:r>
              <a:rPr lang="en">
                <a:solidFill>
                  <a:schemeClr val="dk1"/>
                </a:solidFill>
              </a:rPr>
              <a:t> collection.</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Change </a:t>
            </a:r>
            <a:r>
              <a:rPr b="1" lang="en">
                <a:solidFill>
                  <a:schemeClr val="dk1"/>
                </a:solidFill>
              </a:rPr>
              <a:t>one thing at a time</a:t>
            </a:r>
            <a:r>
              <a:rPr lang="en">
                <a:solidFill>
                  <a:schemeClr val="dk1"/>
                </a:solidFill>
              </a:rPr>
              <a:t>.</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Check for </a:t>
            </a:r>
            <a:r>
              <a:rPr b="1" lang="en">
                <a:solidFill>
                  <a:schemeClr val="dk1"/>
                </a:solidFill>
              </a:rPr>
              <a:t>scale</a:t>
            </a:r>
            <a:r>
              <a:rPr lang="en">
                <a:solidFill>
                  <a:schemeClr val="dk1"/>
                </a:solidFill>
              </a:rPr>
              <a:t>.</a:t>
            </a:r>
            <a:endParaRPr>
              <a:solidFill>
                <a:schemeClr val="dk1"/>
              </a:solidFill>
            </a:endParaRPr>
          </a:p>
          <a:p>
            <a:pPr indent="-342900" lvl="0" marL="457200" rtl="0" algn="l">
              <a:spcBef>
                <a:spcPts val="1000"/>
              </a:spcBef>
              <a:spcAft>
                <a:spcPts val="1000"/>
              </a:spcAft>
              <a:buClr>
                <a:schemeClr val="dk1"/>
              </a:buClr>
              <a:buSzPts val="1800"/>
              <a:buChar char="●"/>
            </a:pPr>
            <a:r>
              <a:rPr b="1" lang="en">
                <a:solidFill>
                  <a:schemeClr val="dk1"/>
                </a:solidFill>
              </a:rPr>
              <a:t>Document</a:t>
            </a:r>
            <a:r>
              <a:rPr lang="en">
                <a:solidFill>
                  <a:schemeClr val="dk1"/>
                </a:solidFill>
              </a:rPr>
              <a:t> everything.</a:t>
            </a:r>
            <a:endParaRPr>
              <a:solidFill>
                <a:schemeClr val="dk1"/>
              </a:solidFill>
            </a:endParaRPr>
          </a:p>
        </p:txBody>
      </p:sp>
      <p:sp>
        <p:nvSpPr>
          <p:cNvPr id="1808" name="Google Shape;1808;p1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809" name="Google Shape;1809;p14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13" name="Shape 1813"/>
        <p:cNvGrpSpPr/>
        <p:nvPr/>
      </p:nvGrpSpPr>
      <p:grpSpPr>
        <a:xfrm>
          <a:off x="0" y="0"/>
          <a:ext cx="0" cy="0"/>
          <a:chOff x="0" y="0"/>
          <a:chExt cx="0" cy="0"/>
        </a:xfrm>
      </p:grpSpPr>
      <p:sp>
        <p:nvSpPr>
          <p:cNvPr id="1814" name="Google Shape;1814;p150"/>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an Experiment</a:t>
            </a:r>
            <a:endParaRPr/>
          </a:p>
        </p:txBody>
      </p:sp>
      <p:sp>
        <p:nvSpPr>
          <p:cNvPr id="1815" name="Google Shape;1815;p150"/>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Activity</a:t>
            </a:r>
            <a:endParaRPr b="1" sz="1400"/>
          </a:p>
          <a:p>
            <a:pPr indent="0" lvl="0" marL="0" rtl="0" algn="l">
              <a:spcBef>
                <a:spcPts val="0"/>
              </a:spcBef>
              <a:spcAft>
                <a:spcPts val="0"/>
              </a:spcAft>
              <a:buNone/>
            </a:pPr>
            <a:r>
              <a:rPr lang="en" sz="1400"/>
              <a:t>In this exercise, students will design an experiment for their campaign.</a:t>
            </a:r>
            <a:endParaRPr sz="1400"/>
          </a:p>
          <a:p>
            <a:pPr indent="0" lvl="0" marL="0" rtl="0" algn="l">
              <a:spcBef>
                <a:spcPts val="1600"/>
              </a:spcBef>
              <a:spcAft>
                <a:spcPts val="0"/>
              </a:spcAft>
              <a:buNone/>
            </a:pPr>
            <a:r>
              <a:rPr lang="en" sz="1400">
                <a:solidFill>
                  <a:schemeClr val="dk1"/>
                </a:solidFill>
              </a:rPr>
              <a:t>While they won’t have data to inform how the test is designed, they can work through the testing hypothesis and prioritizing elements of the aspect they’ve chosen to test. Students should write out the testing hypothesis on a flipchart.</a:t>
            </a:r>
            <a:endParaRPr sz="1400">
              <a:solidFill>
                <a:schemeClr val="dk1"/>
              </a:solidFill>
            </a:endParaRPr>
          </a:p>
          <a:p>
            <a:pPr indent="0" lvl="0" marL="0" rtl="0" algn="l">
              <a:spcBef>
                <a:spcPts val="1600"/>
              </a:spcBef>
              <a:spcAft>
                <a:spcPts val="0"/>
              </a:spcAft>
              <a:buNone/>
            </a:pPr>
            <a:r>
              <a:rPr lang="en" sz="1400">
                <a:solidFill>
                  <a:schemeClr val="dk1"/>
                </a:solidFill>
              </a:rPr>
              <a:t>Give students </a:t>
            </a:r>
            <a:r>
              <a:rPr b="1" lang="en" sz="1400">
                <a:solidFill>
                  <a:schemeClr val="dk1"/>
                </a:solidFill>
              </a:rPr>
              <a:t>10 minutes </a:t>
            </a:r>
            <a:r>
              <a:rPr lang="en" sz="1400">
                <a:solidFill>
                  <a:schemeClr val="dk1"/>
                </a:solidFill>
              </a:rPr>
              <a:t>to write out their hypothesis.</a:t>
            </a:r>
            <a:endParaRPr sz="1400">
              <a:solidFill>
                <a:schemeClr val="dk1"/>
              </a:solidFill>
            </a:endParaRPr>
          </a:p>
          <a:p>
            <a:pPr indent="0" lvl="0" marL="0" rtl="0" algn="l">
              <a:spcBef>
                <a:spcPts val="1600"/>
              </a:spcBef>
              <a:spcAft>
                <a:spcPts val="0"/>
              </a:spcAft>
              <a:buNone/>
            </a:pPr>
            <a:r>
              <a:rPr b="1" lang="en" sz="1400">
                <a:solidFill>
                  <a:schemeClr val="dk1"/>
                </a:solidFill>
              </a:rPr>
              <a:t>Debrief</a:t>
            </a:r>
            <a:endParaRPr b="1" sz="1400">
              <a:solidFill>
                <a:schemeClr val="dk1"/>
              </a:solidFill>
            </a:endParaRPr>
          </a:p>
          <a:p>
            <a:pPr indent="0" lvl="0" marL="0" rtl="0" algn="l">
              <a:spcBef>
                <a:spcPts val="0"/>
              </a:spcBef>
              <a:spcAft>
                <a:spcPts val="0"/>
              </a:spcAft>
              <a:buNone/>
            </a:pPr>
            <a:r>
              <a:rPr lang="en" sz="1400">
                <a:solidFill>
                  <a:schemeClr val="dk1"/>
                </a:solidFill>
              </a:rPr>
              <a:t>Take </a:t>
            </a:r>
            <a:r>
              <a:rPr b="1" lang="en" sz="1400">
                <a:solidFill>
                  <a:schemeClr val="dk1"/>
                </a:solidFill>
              </a:rPr>
              <a:t>5 minutes</a:t>
            </a:r>
            <a:r>
              <a:rPr lang="en" sz="1400">
                <a:solidFill>
                  <a:schemeClr val="dk1"/>
                </a:solidFill>
              </a:rPr>
              <a:t> for the debrief. </a:t>
            </a:r>
            <a:endParaRPr sz="1400">
              <a:solidFill>
                <a:schemeClr val="dk1"/>
              </a:solidFill>
            </a:endParaRPr>
          </a:p>
          <a:p>
            <a:pPr indent="0" lvl="0" marL="0" rtl="0" algn="l">
              <a:spcBef>
                <a:spcPts val="1600"/>
              </a:spcBef>
              <a:spcAft>
                <a:spcPts val="1600"/>
              </a:spcAft>
              <a:buNone/>
            </a:pPr>
            <a:r>
              <a:rPr lang="en" sz="1400">
                <a:solidFill>
                  <a:schemeClr val="dk1"/>
                </a:solidFill>
              </a:rPr>
              <a:t>Ask for a few volunteers to share their test hypothesis. </a:t>
            </a:r>
            <a:r>
              <a:rPr lang="en" sz="1400">
                <a:solidFill>
                  <a:schemeClr val="dk1"/>
                </a:solidFill>
              </a:rPr>
              <a:t>Lead a brief discussion with the class to share any common or notable findings on the plans and experiments.</a:t>
            </a:r>
            <a:endParaRPr sz="1400">
              <a:solidFill>
                <a:schemeClr val="dk1"/>
              </a:solidFill>
            </a:endParaRPr>
          </a:p>
        </p:txBody>
      </p:sp>
      <p:sp>
        <p:nvSpPr>
          <p:cNvPr id="1816" name="Google Shape;1816;p15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17" name="Google Shape;1817;p150"/>
          <p:cNvSpPr/>
          <p:nvPr/>
        </p:nvSpPr>
        <p:spPr>
          <a:xfrm>
            <a:off x="7336800" y="151375"/>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1" name="Shape 1821"/>
        <p:cNvGrpSpPr/>
        <p:nvPr/>
      </p:nvGrpSpPr>
      <p:grpSpPr>
        <a:xfrm>
          <a:off x="0" y="0"/>
          <a:ext cx="0" cy="0"/>
          <a:chOff x="0" y="0"/>
          <a:chExt cx="0" cy="0"/>
        </a:xfrm>
      </p:grpSpPr>
      <p:sp>
        <p:nvSpPr>
          <p:cNvPr id="1822" name="Google Shape;1822;p15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an Experiment</a:t>
            </a:r>
            <a:endParaRPr/>
          </a:p>
        </p:txBody>
      </p:sp>
      <p:sp>
        <p:nvSpPr>
          <p:cNvPr id="1823" name="Google Shape;1823;p151"/>
          <p:cNvSpPr txBox="1"/>
          <p:nvPr>
            <p:ph idx="1" type="body"/>
          </p:nvPr>
        </p:nvSpPr>
        <p:spPr>
          <a:xfrm>
            <a:off x="457200" y="1143000"/>
            <a:ext cx="3997200" cy="285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rPr>
              <a:t>Return to your campaign plan.</a:t>
            </a:r>
            <a:endParaRPr sz="1600">
              <a:solidFill>
                <a:schemeClr val="dk1"/>
              </a:solidFill>
            </a:endParaRPr>
          </a:p>
          <a:p>
            <a:pPr indent="0" lvl="0" marL="0" rtl="0" algn="l">
              <a:spcBef>
                <a:spcPts val="1600"/>
              </a:spcBef>
              <a:spcAft>
                <a:spcPts val="0"/>
              </a:spcAft>
              <a:buNone/>
            </a:pPr>
            <a:r>
              <a:rPr lang="en" sz="1600">
                <a:solidFill>
                  <a:schemeClr val="dk1"/>
                </a:solidFill>
              </a:rPr>
              <a:t>Choose one element to change and design a test around it. Be prepared to defend why you chose that element.</a:t>
            </a:r>
            <a:endParaRPr sz="1600">
              <a:solidFill>
                <a:schemeClr val="dk1"/>
              </a:solidFill>
            </a:endParaRPr>
          </a:p>
          <a:p>
            <a:pPr indent="0" lvl="0" marL="0" rtl="0" algn="l">
              <a:spcBef>
                <a:spcPts val="1600"/>
              </a:spcBef>
              <a:spcAft>
                <a:spcPts val="0"/>
              </a:spcAft>
              <a:buNone/>
            </a:pPr>
            <a:r>
              <a:rPr lang="en" sz="1600">
                <a:solidFill>
                  <a:schemeClr val="dk1"/>
                </a:solidFill>
              </a:rPr>
              <a:t>Complete the testing hypothesis for the tactic you chose to experiment.</a:t>
            </a:r>
            <a:endParaRPr sz="1600">
              <a:solidFill>
                <a:schemeClr val="dk1"/>
              </a:solidFill>
            </a:endParaRPr>
          </a:p>
          <a:p>
            <a:pPr indent="0" lvl="0" marL="0" rtl="0" algn="l">
              <a:spcBef>
                <a:spcPts val="1600"/>
              </a:spcBef>
              <a:spcAft>
                <a:spcPts val="0"/>
              </a:spcAft>
              <a:buClr>
                <a:schemeClr val="dk1"/>
              </a:buClr>
              <a:buSzPts val="1100"/>
              <a:buFont typeface="Arial"/>
              <a:buNone/>
            </a:pPr>
            <a:r>
              <a:rPr b="1" lang="en" sz="1600">
                <a:solidFill>
                  <a:schemeClr val="dk1"/>
                </a:solidFill>
                <a:highlight>
                  <a:schemeClr val="accent2"/>
                </a:highlight>
              </a:rPr>
              <a:t>Be prepared to share your work with the class when you’re done!</a:t>
            </a:r>
            <a:endParaRPr sz="1600">
              <a:solidFill>
                <a:schemeClr val="dk1"/>
              </a:solidFill>
              <a:highlight>
                <a:schemeClr val="accent2"/>
              </a:highlight>
            </a:endParaRPr>
          </a:p>
          <a:p>
            <a:pPr indent="0" lvl="0" marL="0" rtl="0" algn="l">
              <a:spcBef>
                <a:spcPts val="1000"/>
              </a:spcBef>
              <a:spcAft>
                <a:spcPts val="1600"/>
              </a:spcAft>
              <a:buNone/>
            </a:pPr>
            <a:r>
              <a:t/>
            </a:r>
            <a:endParaRPr sz="1600">
              <a:solidFill>
                <a:schemeClr val="dk1"/>
              </a:solidFill>
            </a:endParaRPr>
          </a:p>
        </p:txBody>
      </p:sp>
      <p:sp>
        <p:nvSpPr>
          <p:cNvPr id="1824" name="Google Shape;1824;p15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8</a:t>
            </a:r>
            <a:r>
              <a:rPr lang="en"/>
              <a:t> minutes</a:t>
            </a:r>
            <a:endParaRPr/>
          </a:p>
        </p:txBody>
      </p:sp>
      <p:sp>
        <p:nvSpPr>
          <p:cNvPr id="1825" name="Google Shape;1825;p151"/>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826" name="Google Shape;1826;p151"/>
          <p:cNvSpPr txBox="1"/>
          <p:nvPr/>
        </p:nvSpPr>
        <p:spPr>
          <a:xfrm>
            <a:off x="4786000" y="1671150"/>
            <a:ext cx="3698100" cy="1801200"/>
          </a:xfrm>
          <a:prstGeom prst="rect">
            <a:avLst/>
          </a:prstGeom>
          <a:noFill/>
          <a:ln cap="flat" cmpd="sng" w="9525">
            <a:solidFill>
              <a:srgbClr val="B7B7B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Proxima Nova"/>
                <a:ea typeface="Proxima Nova"/>
                <a:cs typeface="Proxima Nova"/>
                <a:sym typeface="Proxima Nova"/>
              </a:rPr>
              <a:t>We believe that changing </a:t>
            </a:r>
            <a:r>
              <a:rPr b="1" lang="en" sz="1600">
                <a:solidFill>
                  <a:schemeClr val="dk1"/>
                </a:solidFill>
                <a:highlight>
                  <a:schemeClr val="accent2"/>
                </a:highlight>
                <a:latin typeface="Proxima Nova"/>
                <a:ea typeface="Proxima Nova"/>
                <a:cs typeface="Proxima Nova"/>
                <a:sym typeface="Proxima Nova"/>
              </a:rPr>
              <a:t>[ X ]</a:t>
            </a:r>
            <a:r>
              <a:rPr lang="en" sz="1600">
                <a:solidFill>
                  <a:schemeClr val="dk1"/>
                </a:solidFill>
                <a:latin typeface="Proxima Nova"/>
                <a:ea typeface="Proxima Nova"/>
                <a:cs typeface="Proxima Nova"/>
                <a:sym typeface="Proxima Nova"/>
              </a:rPr>
              <a:t> into </a:t>
            </a:r>
            <a:r>
              <a:rPr b="1" lang="en" sz="1600">
                <a:solidFill>
                  <a:schemeClr val="dk1"/>
                </a:solidFill>
                <a:highlight>
                  <a:schemeClr val="accent2"/>
                </a:highlight>
                <a:latin typeface="Proxima Nova"/>
                <a:ea typeface="Proxima Nova"/>
                <a:cs typeface="Proxima Nova"/>
                <a:sym typeface="Proxima Nova"/>
              </a:rPr>
              <a:t>[ Y ]</a:t>
            </a:r>
            <a:r>
              <a:rPr lang="en" sz="1600">
                <a:solidFill>
                  <a:schemeClr val="dk1"/>
                </a:solidFill>
                <a:highlight>
                  <a:schemeClr val="accent2"/>
                </a:highlight>
                <a:latin typeface="Proxima Nova"/>
                <a:ea typeface="Proxima Nova"/>
                <a:cs typeface="Proxima Nova"/>
                <a:sym typeface="Proxima Nova"/>
              </a:rPr>
              <a:t> </a:t>
            </a:r>
            <a:r>
              <a:rPr lang="en" sz="1600">
                <a:solidFill>
                  <a:schemeClr val="dk1"/>
                </a:solidFill>
                <a:latin typeface="Proxima Nova"/>
                <a:ea typeface="Proxima Nova"/>
                <a:cs typeface="Proxima Nova"/>
                <a:sym typeface="Proxima Nova"/>
              </a:rPr>
              <a:t>will </a:t>
            </a:r>
            <a:r>
              <a:rPr b="1" lang="en" sz="1600">
                <a:solidFill>
                  <a:schemeClr val="dk1"/>
                </a:solidFill>
                <a:highlight>
                  <a:schemeClr val="accent2"/>
                </a:highlight>
                <a:latin typeface="Proxima Nova"/>
                <a:ea typeface="Proxima Nova"/>
                <a:cs typeface="Proxima Nova"/>
                <a:sym typeface="Proxima Nova"/>
              </a:rPr>
              <a:t>[ increase/decrease ]</a:t>
            </a:r>
            <a:r>
              <a:rPr b="1" lang="en" sz="1600">
                <a:solidFill>
                  <a:schemeClr val="dk1"/>
                </a:solidFill>
                <a:latin typeface="Proxima Nova"/>
                <a:ea typeface="Proxima Nova"/>
                <a:cs typeface="Proxima Nova"/>
                <a:sym typeface="Proxima Nova"/>
              </a:rPr>
              <a:t> </a:t>
            </a:r>
            <a:r>
              <a:rPr b="1" lang="en" sz="1600">
                <a:solidFill>
                  <a:schemeClr val="dk1"/>
                </a:solidFill>
                <a:highlight>
                  <a:schemeClr val="accent1"/>
                </a:highlight>
                <a:latin typeface="Proxima Nova"/>
                <a:ea typeface="Proxima Nova"/>
                <a:cs typeface="Proxima Nova"/>
                <a:sym typeface="Proxima Nova"/>
              </a:rPr>
              <a:t>[ KPI ]</a:t>
            </a:r>
            <a:r>
              <a:rPr lang="en" sz="1600">
                <a:solidFill>
                  <a:schemeClr val="dk1"/>
                </a:solidFill>
                <a:latin typeface="Proxima Nova"/>
                <a:ea typeface="Proxima Nova"/>
                <a:cs typeface="Proxima Nova"/>
                <a:sym typeface="Proxima Nova"/>
              </a:rPr>
              <a:t>.</a:t>
            </a:r>
            <a:endParaRPr sz="16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600">
                <a:solidFill>
                  <a:schemeClr val="dk1"/>
                </a:solidFill>
                <a:latin typeface="Proxima Nova"/>
                <a:ea typeface="Proxima Nova"/>
                <a:cs typeface="Proxima Nova"/>
                <a:sym typeface="Proxima Nova"/>
              </a:rPr>
              <a:t>This change will help us achieve </a:t>
            </a:r>
            <a:br>
              <a:rPr lang="en" sz="1600">
                <a:solidFill>
                  <a:schemeClr val="dk1"/>
                </a:solidFill>
                <a:latin typeface="Proxima Nova"/>
                <a:ea typeface="Proxima Nova"/>
                <a:cs typeface="Proxima Nova"/>
                <a:sym typeface="Proxima Nova"/>
              </a:rPr>
            </a:br>
            <a:r>
              <a:rPr b="1" lang="en" sz="1600">
                <a:solidFill>
                  <a:srgbClr val="FFFFFF"/>
                </a:solidFill>
                <a:highlight>
                  <a:srgbClr val="000000"/>
                </a:highlight>
                <a:latin typeface="Proxima Nova"/>
                <a:ea typeface="Proxima Nova"/>
                <a:cs typeface="Proxima Nova"/>
                <a:sym typeface="Proxima Nova"/>
              </a:rPr>
              <a:t>[ objective ]</a:t>
            </a:r>
            <a:r>
              <a:rPr lang="en" sz="1600">
                <a:solidFill>
                  <a:schemeClr val="dk1"/>
                </a:solidFill>
                <a:latin typeface="Proxima Nova"/>
                <a:ea typeface="Proxima Nova"/>
                <a:cs typeface="Proxima Nova"/>
                <a:sym typeface="Proxima Nova"/>
              </a:rPr>
              <a:t> because </a:t>
            </a:r>
            <a:br>
              <a:rPr lang="en" sz="1600">
                <a:solidFill>
                  <a:schemeClr val="dk1"/>
                </a:solidFill>
                <a:latin typeface="Proxima Nova"/>
                <a:ea typeface="Proxima Nova"/>
                <a:cs typeface="Proxima Nova"/>
                <a:sym typeface="Proxima Nova"/>
              </a:rPr>
            </a:br>
            <a:r>
              <a:rPr b="1" lang="en" sz="1600">
                <a:solidFill>
                  <a:srgbClr val="FFFFFF"/>
                </a:solidFill>
                <a:highlight>
                  <a:srgbClr val="000000"/>
                </a:highlight>
                <a:latin typeface="Proxima Nova"/>
                <a:ea typeface="Proxima Nova"/>
                <a:cs typeface="Proxima Nova"/>
                <a:sym typeface="Proxima Nova"/>
              </a:rPr>
              <a:t>[ information supporting the change ]</a:t>
            </a:r>
            <a:r>
              <a:rPr lang="en" sz="1600">
                <a:solidFill>
                  <a:srgbClr val="FFFFFF"/>
                </a:solidFill>
                <a:highlight>
                  <a:srgbClr val="000000"/>
                </a:highlight>
                <a:latin typeface="Proxima Nova"/>
                <a:ea typeface="Proxima Nova"/>
                <a:cs typeface="Proxima Nova"/>
                <a:sym typeface="Proxima Nova"/>
              </a:rPr>
              <a:t>.</a:t>
            </a:r>
            <a:endParaRPr sz="1600">
              <a:solidFill>
                <a:srgbClr val="FFFFFF"/>
              </a:solidFill>
              <a:highlight>
                <a:srgbClr val="000000"/>
              </a:highlight>
              <a:latin typeface="Proxima Nova"/>
              <a:ea typeface="Proxima Nova"/>
              <a:cs typeface="Proxima Nova"/>
              <a:sym typeface="Proxima Nova"/>
            </a:endParaRPr>
          </a:p>
        </p:txBody>
      </p:sp>
      <p:sp>
        <p:nvSpPr>
          <p:cNvPr id="1827" name="Google Shape;1827;p151"/>
          <p:cNvSpPr/>
          <p:nvPr/>
        </p:nvSpPr>
        <p:spPr>
          <a:xfrm>
            <a:off x="7307950" y="800100"/>
            <a:ext cx="1836000" cy="528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51"/>
          <p:cNvSpPr txBox="1"/>
          <p:nvPr/>
        </p:nvSpPr>
        <p:spPr>
          <a:xfrm>
            <a:off x="7643975" y="800100"/>
            <a:ext cx="15000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Campaign Plan Worksheet</a:t>
            </a:r>
            <a:endParaRPr b="1" sz="1000">
              <a:latin typeface="Proxima Nova"/>
              <a:ea typeface="Proxima Nova"/>
              <a:cs typeface="Proxima Nova"/>
              <a:sym typeface="Proxima Nova"/>
            </a:endParaRPr>
          </a:p>
        </p:txBody>
      </p:sp>
      <p:pic>
        <p:nvPicPr>
          <p:cNvPr id="1829" name="Google Shape;1829;p151"/>
          <p:cNvPicPr preferRelativeResize="0"/>
          <p:nvPr/>
        </p:nvPicPr>
        <p:blipFill>
          <a:blip r:embed="rId3">
            <a:alphaModFix/>
          </a:blip>
          <a:stretch>
            <a:fillRect/>
          </a:stretch>
        </p:blipFill>
        <p:spPr>
          <a:xfrm>
            <a:off x="7358160" y="900149"/>
            <a:ext cx="335813" cy="328800"/>
          </a:xfrm>
          <a:prstGeom prst="rect">
            <a:avLst/>
          </a:prstGeom>
          <a:noFill/>
          <a:ln>
            <a:noFill/>
          </a:ln>
        </p:spPr>
      </p:pic>
      <p:sp>
        <p:nvSpPr>
          <p:cNvPr id="1830" name="Google Shape;1830;p15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831" name="Google Shape;1831;p15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0" name="Shape 380"/>
        <p:cNvGrpSpPr/>
        <p:nvPr/>
      </p:nvGrpSpPr>
      <p:grpSpPr>
        <a:xfrm>
          <a:off x="0" y="0"/>
          <a:ext cx="0" cy="0"/>
          <a:chOff x="0" y="0"/>
          <a:chExt cx="0" cy="0"/>
        </a:xfrm>
      </p:grpSpPr>
      <p:sp>
        <p:nvSpPr>
          <p:cNvPr id="381" name="Google Shape;381;p44"/>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Before jumping into the meat of the day, you’ll need to introduce the project. </a:t>
            </a:r>
            <a:endParaRPr sz="1400"/>
          </a:p>
          <a:p>
            <a:pPr indent="0" lvl="0" marL="0" rtl="0" algn="l">
              <a:spcBef>
                <a:spcPts val="1600"/>
              </a:spcBef>
              <a:spcAft>
                <a:spcPts val="0"/>
              </a:spcAft>
              <a:buNone/>
            </a:pPr>
            <a:r>
              <a:rPr b="1" lang="en" sz="1400"/>
              <a:t>O</a:t>
            </a:r>
            <a:r>
              <a:rPr b="1" lang="en" sz="1400"/>
              <a:t>verview</a:t>
            </a:r>
            <a:endParaRPr b="1" sz="1400"/>
          </a:p>
          <a:p>
            <a:pPr indent="0" lvl="0" marL="0" rtl="0" algn="l">
              <a:spcBef>
                <a:spcPts val="0"/>
              </a:spcBef>
              <a:spcAft>
                <a:spcPts val="0"/>
              </a:spcAft>
              <a:buNone/>
            </a:pPr>
            <a:r>
              <a:rPr lang="en" sz="1400">
                <a:solidFill>
                  <a:schemeClr val="dk1"/>
                </a:solidFill>
              </a:rPr>
              <a:t>Throughout the day, students will make incremental progress on an in-class project. After each module of the course (Objective-First Marketing, The ABC’s of KPIs, etc.,) they’ll have the opportunity to apply what they’ve learned. Students will act as the marketing department to plan a campaign using the Objective-First Framework. They will do so using the </a:t>
            </a:r>
            <a:r>
              <a:rPr lang="en" sz="1400" u="sng">
                <a:solidFill>
                  <a:schemeClr val="hlink"/>
                </a:solidFill>
                <a:hlinkClick r:id="rId3"/>
              </a:rPr>
              <a:t>Campaign Plan Worksheet</a:t>
            </a:r>
            <a:r>
              <a:rPr lang="en" sz="1400">
                <a:solidFill>
                  <a:schemeClr val="dk1"/>
                </a:solidFill>
              </a:rPr>
              <a:t>.</a:t>
            </a:r>
            <a:endParaRPr sz="1400"/>
          </a:p>
          <a:p>
            <a:pPr indent="0" lvl="0" marL="0" rtl="0" algn="l">
              <a:spcBef>
                <a:spcPts val="1600"/>
              </a:spcBef>
              <a:spcAft>
                <a:spcPts val="0"/>
              </a:spcAft>
              <a:buNone/>
            </a:pPr>
            <a:r>
              <a:rPr b="1" lang="en" sz="1400"/>
              <a:t>For the Activity That Follows...</a:t>
            </a:r>
            <a:endParaRPr b="1" sz="1400"/>
          </a:p>
          <a:p>
            <a:pPr indent="0" lvl="0" marL="0" rtl="0" algn="l">
              <a:spcBef>
                <a:spcPts val="0"/>
              </a:spcBef>
              <a:spcAft>
                <a:spcPts val="1600"/>
              </a:spcAft>
              <a:buNone/>
            </a:pPr>
            <a:r>
              <a:rPr lang="en" sz="1400"/>
              <a:t>Introduce the project at a high level, then give students five minutes or so to select the company for which they’d like to design a campaign. They can choose the company they currently work for or select one of the </a:t>
            </a:r>
            <a:r>
              <a:rPr lang="en" sz="1400" u="sng">
                <a:solidFill>
                  <a:schemeClr val="hlink"/>
                </a:solidFill>
                <a:hlinkClick r:id="rId4"/>
              </a:rPr>
              <a:t>scenarios</a:t>
            </a:r>
            <a:r>
              <a:rPr lang="en" sz="1400" u="sng">
                <a:solidFill>
                  <a:schemeClr val="hlink"/>
                </a:solidFill>
                <a:hlinkClick r:id="rId5"/>
              </a:rPr>
              <a:t> provided</a:t>
            </a:r>
            <a:r>
              <a:rPr lang="en" sz="1400"/>
              <a:t>.</a:t>
            </a:r>
            <a:endParaRPr sz="1400"/>
          </a:p>
        </p:txBody>
      </p:sp>
      <p:sp>
        <p:nvSpPr>
          <p:cNvPr id="382" name="Google Shape;382;p44"/>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Introduce the Project</a:t>
            </a:r>
            <a:endParaRPr/>
          </a:p>
        </p:txBody>
      </p:sp>
      <p:sp>
        <p:nvSpPr>
          <p:cNvPr id="383" name="Google Shape;383;p4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84" name="Google Shape;384;p44"/>
          <p:cNvSpPr/>
          <p:nvPr/>
        </p:nvSpPr>
        <p:spPr>
          <a:xfrm>
            <a:off x="8079000" y="5820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5" name="Shape 1835"/>
        <p:cNvGrpSpPr/>
        <p:nvPr/>
      </p:nvGrpSpPr>
      <p:grpSpPr>
        <a:xfrm>
          <a:off x="0" y="0"/>
          <a:ext cx="0" cy="0"/>
          <a:chOff x="0" y="0"/>
          <a:chExt cx="0" cy="0"/>
        </a:xfrm>
      </p:grpSpPr>
      <p:sp>
        <p:nvSpPr>
          <p:cNvPr id="1836" name="Google Shape;1836;p15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 have all of the pieces we need for our marketing campaign, let’s bring this all together. It doesn't matter if it's incomplete, just share what you have. Let's collaborate and get inspired!</a:t>
            </a:r>
            <a:endParaRPr/>
          </a:p>
          <a:p>
            <a:pPr indent="-342900" lvl="0" marL="457200" rtl="0" algn="l">
              <a:spcBef>
                <a:spcPts val="1600"/>
              </a:spcBef>
              <a:spcAft>
                <a:spcPts val="0"/>
              </a:spcAft>
              <a:buSzPts val="1800"/>
              <a:buAutoNum type="arabicPeriod"/>
            </a:pPr>
            <a:r>
              <a:rPr lang="en"/>
              <a:t>Share out your objective and KPIs. </a:t>
            </a:r>
            <a:endParaRPr/>
          </a:p>
          <a:p>
            <a:pPr indent="-342900" lvl="0" marL="457200" rtl="0" algn="l">
              <a:spcBef>
                <a:spcPts val="0"/>
              </a:spcBef>
              <a:spcAft>
                <a:spcPts val="0"/>
              </a:spcAft>
              <a:buSzPts val="1800"/>
              <a:buAutoNum type="arabicPeriod"/>
            </a:pPr>
            <a:r>
              <a:rPr lang="en"/>
              <a:t>Share out your design tactics. </a:t>
            </a:r>
            <a:endParaRPr/>
          </a:p>
          <a:p>
            <a:pPr indent="-342900" lvl="0" marL="457200" rtl="0" algn="l">
              <a:spcBef>
                <a:spcPts val="0"/>
              </a:spcBef>
              <a:spcAft>
                <a:spcPts val="0"/>
              </a:spcAft>
              <a:buSzPts val="1800"/>
              <a:buAutoNum type="arabicPeriod"/>
            </a:pPr>
            <a:r>
              <a:rPr lang="en"/>
              <a:t>Share out your proposed hypothesis. </a:t>
            </a:r>
            <a:endParaRPr/>
          </a:p>
          <a:p>
            <a:pPr indent="0" lvl="0" marL="0" rtl="0" algn="l">
              <a:spcBef>
                <a:spcPts val="1600"/>
              </a:spcBef>
              <a:spcAft>
                <a:spcPts val="0"/>
              </a:spcAft>
              <a:buNone/>
            </a:pPr>
            <a:r>
              <a:rPr b="1" lang="en" sz="1600">
                <a:solidFill>
                  <a:schemeClr val="dk1"/>
                </a:solidFill>
                <a:highlight>
                  <a:schemeClr val="accent2"/>
                </a:highlight>
              </a:rPr>
              <a:t>Be prepared to share your work with the class as a group when you’re done!</a:t>
            </a:r>
            <a:endParaRPr sz="1600">
              <a:solidFill>
                <a:schemeClr val="dk1"/>
              </a:solidFill>
              <a:highlight>
                <a:schemeClr val="accent2"/>
              </a:highlight>
            </a:endParaRPr>
          </a:p>
          <a:p>
            <a:pPr indent="0" lvl="0" marL="0" rtl="0" algn="l">
              <a:spcBef>
                <a:spcPts val="1000"/>
              </a:spcBef>
              <a:spcAft>
                <a:spcPts val="1600"/>
              </a:spcAft>
              <a:buNone/>
            </a:pPr>
            <a:r>
              <a:t/>
            </a:r>
            <a:endParaRPr/>
          </a:p>
        </p:txBody>
      </p:sp>
      <p:sp>
        <p:nvSpPr>
          <p:cNvPr id="1837" name="Google Shape;1837;p15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Bringing It All Together!</a:t>
            </a:r>
            <a:endParaRPr/>
          </a:p>
        </p:txBody>
      </p:sp>
      <p:sp>
        <p:nvSpPr>
          <p:cNvPr id="1838" name="Google Shape;1838;p15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 minutes </a:t>
            </a:r>
            <a:endParaRPr/>
          </a:p>
        </p:txBody>
      </p:sp>
      <p:sp>
        <p:nvSpPr>
          <p:cNvPr id="1839" name="Google Shape;1839;p15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40" name="Google Shape;1840;p15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4" name="Shape 1844"/>
        <p:cNvGrpSpPr/>
        <p:nvPr/>
      </p:nvGrpSpPr>
      <p:grpSpPr>
        <a:xfrm>
          <a:off x="0" y="0"/>
          <a:ext cx="0" cy="0"/>
          <a:chOff x="0" y="0"/>
          <a:chExt cx="0" cy="0"/>
        </a:xfrm>
      </p:grpSpPr>
      <p:sp>
        <p:nvSpPr>
          <p:cNvPr id="1845" name="Google Shape;1845;p153"/>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 It Home</a:t>
            </a:r>
            <a:endParaRPr/>
          </a:p>
        </p:txBody>
      </p:sp>
      <p:sp>
        <p:nvSpPr>
          <p:cNvPr id="1846" name="Google Shape;1846;p15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Digital Marketing Bootcamp</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15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852" name="Google Shape;1852;p15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t>In the Past, Digital Marketing Had Just One Seat at the Table</a:t>
            </a:r>
            <a:endParaRPr sz="2300"/>
          </a:p>
        </p:txBody>
      </p:sp>
      <p:pic>
        <p:nvPicPr>
          <p:cNvPr id="1853" name="Google Shape;1853;p154"/>
          <p:cNvPicPr preferRelativeResize="0"/>
          <p:nvPr/>
        </p:nvPicPr>
        <p:blipFill>
          <a:blip r:embed="rId3">
            <a:alphaModFix/>
          </a:blip>
          <a:stretch>
            <a:fillRect/>
          </a:stretch>
        </p:blipFill>
        <p:spPr>
          <a:xfrm>
            <a:off x="2386862" y="1360838"/>
            <a:ext cx="4370279" cy="2794125"/>
          </a:xfrm>
          <a:prstGeom prst="rect">
            <a:avLst/>
          </a:prstGeom>
          <a:noFill/>
          <a:ln>
            <a:noFill/>
          </a:ln>
        </p:spPr>
      </p:pic>
      <p:sp>
        <p:nvSpPr>
          <p:cNvPr id="1854" name="Google Shape;1854;p154"/>
          <p:cNvSpPr txBox="1"/>
          <p:nvPr/>
        </p:nvSpPr>
        <p:spPr>
          <a:xfrm>
            <a:off x="7150475" y="3503000"/>
            <a:ext cx="1406400" cy="64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The digital person</a:t>
            </a:r>
            <a:endParaRPr b="1" sz="1800">
              <a:latin typeface="Proxima Nova"/>
              <a:ea typeface="Proxima Nova"/>
              <a:cs typeface="Proxima Nova"/>
              <a:sym typeface="Proxima Nova"/>
            </a:endParaRPr>
          </a:p>
        </p:txBody>
      </p:sp>
      <p:cxnSp>
        <p:nvCxnSpPr>
          <p:cNvPr id="1855" name="Google Shape;1855;p154"/>
          <p:cNvCxnSpPr/>
          <p:nvPr/>
        </p:nvCxnSpPr>
        <p:spPr>
          <a:xfrm rot="10800000">
            <a:off x="6338100" y="3958150"/>
            <a:ext cx="872100" cy="0"/>
          </a:xfrm>
          <a:prstGeom prst="straightConnector1">
            <a:avLst/>
          </a:prstGeom>
          <a:noFill/>
          <a:ln cap="flat" cmpd="sng" w="19050">
            <a:solidFill>
              <a:schemeClr val="dk2"/>
            </a:solidFill>
            <a:prstDash val="solid"/>
            <a:round/>
            <a:headEnd len="med" w="med" type="none"/>
            <a:tailEnd len="med" w="med" type="triangle"/>
          </a:ln>
        </p:spPr>
      </p:cxnSp>
      <p:sp>
        <p:nvSpPr>
          <p:cNvPr id="1856" name="Google Shape;1856;p15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0" name="Shape 1860"/>
        <p:cNvGrpSpPr/>
        <p:nvPr/>
      </p:nvGrpSpPr>
      <p:grpSpPr>
        <a:xfrm>
          <a:off x="0" y="0"/>
          <a:ext cx="0" cy="0"/>
          <a:chOff x="0" y="0"/>
          <a:chExt cx="0" cy="0"/>
        </a:xfrm>
      </p:grpSpPr>
      <p:sp>
        <p:nvSpPr>
          <p:cNvPr id="1861" name="Google Shape;1861;p15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Digital Marketing Is Taking Over the Table. </a:t>
            </a:r>
            <a:endParaRPr/>
          </a:p>
          <a:p>
            <a:pPr indent="0" lvl="0" marL="0" rtl="0" algn="l">
              <a:spcBef>
                <a:spcPts val="0"/>
              </a:spcBef>
              <a:spcAft>
                <a:spcPts val="0"/>
              </a:spcAft>
              <a:buNone/>
            </a:pPr>
            <a:r>
              <a:t/>
            </a:r>
            <a:endParaRPr/>
          </a:p>
        </p:txBody>
      </p:sp>
      <p:sp>
        <p:nvSpPr>
          <p:cNvPr id="1862" name="Google Shape;1862;p15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863" name="Google Shape;1863;p15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3"/>
              </a:rPr>
              <a:t>Digital Advertising Spending </a:t>
            </a:r>
            <a:endParaRPr/>
          </a:p>
        </p:txBody>
      </p:sp>
      <p:pic>
        <p:nvPicPr>
          <p:cNvPr id="1864" name="Google Shape;1864;p155"/>
          <p:cNvPicPr preferRelativeResize="0"/>
          <p:nvPr/>
        </p:nvPicPr>
        <p:blipFill>
          <a:blip r:embed="rId4">
            <a:alphaModFix/>
          </a:blip>
          <a:stretch>
            <a:fillRect/>
          </a:stretch>
        </p:blipFill>
        <p:spPr>
          <a:xfrm>
            <a:off x="1181100" y="1005475"/>
            <a:ext cx="6267448" cy="3504851"/>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15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870" name="Google Shape;1870;p156"/>
          <p:cNvSpPr txBox="1"/>
          <p:nvPr>
            <p:ph idx="1" type="body"/>
          </p:nvPr>
        </p:nvSpPr>
        <p:spPr>
          <a:xfrm>
            <a:off x="457200" y="1380475"/>
            <a:ext cx="35484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What final questions do you have for your instructor or classmates? </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lnSpc>
                <a:spcPct val="100000"/>
              </a:lnSpc>
              <a:spcBef>
                <a:spcPts val="0"/>
              </a:spcBef>
              <a:spcAft>
                <a:spcPts val="0"/>
              </a:spcAft>
              <a:buNone/>
            </a:pPr>
            <a:r>
              <a:rPr b="1" lang="en">
                <a:solidFill>
                  <a:schemeClr val="dk1"/>
                </a:solidFill>
              </a:rPr>
              <a:t>Ask away</a:t>
            </a:r>
            <a:r>
              <a:rPr b="1" lang="en">
                <a:solidFill>
                  <a:schemeClr val="dk1"/>
                </a:solidFill>
              </a:rPr>
              <a:t>!</a:t>
            </a:r>
            <a:r>
              <a:rPr b="1" lang="en">
                <a:solidFill>
                  <a:schemeClr val="dk1"/>
                </a:solidFill>
              </a:rPr>
              <a:t> </a:t>
            </a:r>
            <a:endParaRPr b="1">
              <a:solidFill>
                <a:schemeClr val="dk1"/>
              </a:solidFill>
            </a:endParaRPr>
          </a:p>
        </p:txBody>
      </p:sp>
      <p:sp>
        <p:nvSpPr>
          <p:cNvPr id="1871" name="Google Shape;1871;p15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Ask Me Anything</a:t>
            </a:r>
            <a:endParaRPr/>
          </a:p>
        </p:txBody>
      </p:sp>
      <p:sp>
        <p:nvSpPr>
          <p:cNvPr id="1872" name="Google Shape;1872;p156"/>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pic>
        <p:nvPicPr>
          <p:cNvPr id="1873" name="Google Shape;1873;p156"/>
          <p:cNvPicPr preferRelativeResize="0"/>
          <p:nvPr/>
        </p:nvPicPr>
        <p:blipFill>
          <a:blip r:embed="rId3">
            <a:alphaModFix/>
          </a:blip>
          <a:stretch>
            <a:fillRect/>
          </a:stretch>
        </p:blipFill>
        <p:spPr>
          <a:xfrm>
            <a:off x="4447550" y="1380475"/>
            <a:ext cx="3940701" cy="2462949"/>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7" name="Shape 1877"/>
        <p:cNvGrpSpPr/>
        <p:nvPr/>
      </p:nvGrpSpPr>
      <p:grpSpPr>
        <a:xfrm>
          <a:off x="0" y="0"/>
          <a:ext cx="0" cy="0"/>
          <a:chOff x="0" y="0"/>
          <a:chExt cx="0" cy="0"/>
        </a:xfrm>
      </p:grpSpPr>
      <p:sp>
        <p:nvSpPr>
          <p:cNvPr id="1878" name="Google Shape;1878;p157"/>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200"/>
              <a:t>Well Done! </a:t>
            </a:r>
            <a:endParaRPr sz="3200"/>
          </a:p>
        </p:txBody>
      </p:sp>
      <p:sp>
        <p:nvSpPr>
          <p:cNvPr id="1879" name="Google Shape;1879;p157"/>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sp>
        <p:nvSpPr>
          <p:cNvPr id="1880" name="Google Shape;1880;p15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881" name="Google Shape;1881;p157"/>
          <p:cNvPicPr preferRelativeResize="0"/>
          <p:nvPr/>
        </p:nvPicPr>
        <p:blipFill>
          <a:blip r:embed="rId3">
            <a:alphaModFix/>
          </a:blip>
          <a:stretch>
            <a:fillRect/>
          </a:stretch>
        </p:blipFill>
        <p:spPr>
          <a:xfrm>
            <a:off x="3826975" y="1389500"/>
            <a:ext cx="3783249" cy="236454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5" name="Shape 1885"/>
        <p:cNvGrpSpPr/>
        <p:nvPr/>
      </p:nvGrpSpPr>
      <p:grpSpPr>
        <a:xfrm>
          <a:off x="0" y="0"/>
          <a:ext cx="0" cy="0"/>
          <a:chOff x="0" y="0"/>
          <a:chExt cx="0" cy="0"/>
        </a:xfrm>
      </p:grpSpPr>
      <p:sp>
        <p:nvSpPr>
          <p:cNvPr id="1886" name="Google Shape;1886;p158"/>
          <p:cNvSpPr txBox="1"/>
          <p:nvPr>
            <p:ph idx="4294967295" type="body"/>
          </p:nvPr>
        </p:nvSpPr>
        <p:spPr>
          <a:xfrm>
            <a:off x="457200" y="1273625"/>
            <a:ext cx="4399500" cy="28074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SzPts val="1800"/>
              <a:buNone/>
            </a:pPr>
            <a:r>
              <a:rPr lang="en"/>
              <a:t>A survey will be sent to you within 24 hours. Please keep an eye out for it and let us know what you liked about this class and what we can improve. </a:t>
            </a:r>
            <a:endParaRPr/>
          </a:p>
          <a:p>
            <a:pPr indent="0" lvl="0" marL="0" rtl="0" algn="l">
              <a:lnSpc>
                <a:spcPct val="114000"/>
              </a:lnSpc>
              <a:spcBef>
                <a:spcPts val="600"/>
              </a:spcBef>
              <a:spcAft>
                <a:spcPts val="600"/>
              </a:spcAft>
              <a:buSzPts val="1800"/>
              <a:buNone/>
            </a:pPr>
            <a:r>
              <a:rPr b="1" lang="en"/>
              <a:t>Thank you!</a:t>
            </a:r>
            <a:endParaRPr b="1">
              <a:highlight>
                <a:schemeClr val="accent2"/>
              </a:highlight>
            </a:endParaRPr>
          </a:p>
        </p:txBody>
      </p:sp>
      <p:sp>
        <p:nvSpPr>
          <p:cNvPr id="1887" name="Google Shape;1887;p15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Want Your Feedback!</a:t>
            </a:r>
            <a:endParaRPr/>
          </a:p>
        </p:txBody>
      </p:sp>
      <p:pic>
        <p:nvPicPr>
          <p:cNvPr id="1888" name="Google Shape;1888;p158"/>
          <p:cNvPicPr preferRelativeResize="0"/>
          <p:nvPr/>
        </p:nvPicPr>
        <p:blipFill>
          <a:blip r:embed="rId3">
            <a:alphaModFix/>
          </a:blip>
          <a:stretch>
            <a:fillRect/>
          </a:stretch>
        </p:blipFill>
        <p:spPr>
          <a:xfrm>
            <a:off x="4003750" y="-360200"/>
            <a:ext cx="5548477" cy="5548478"/>
          </a:xfrm>
          <a:prstGeom prst="rect">
            <a:avLst/>
          </a:prstGeom>
          <a:noFill/>
          <a:ln>
            <a:noFill/>
          </a:ln>
        </p:spPr>
      </p:pic>
      <p:sp>
        <p:nvSpPr>
          <p:cNvPr id="1889" name="Google Shape;1889;p15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890" name="Google Shape;1890;p15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4" name="Shape 1894"/>
        <p:cNvGrpSpPr/>
        <p:nvPr/>
      </p:nvGrpSpPr>
      <p:grpSpPr>
        <a:xfrm>
          <a:off x="0" y="0"/>
          <a:ext cx="0" cy="0"/>
          <a:chOff x="0" y="0"/>
          <a:chExt cx="0" cy="0"/>
        </a:xfrm>
      </p:grpSpPr>
      <p:sp>
        <p:nvSpPr>
          <p:cNvPr id="1895" name="Google Shape;1895;p159"/>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9" name="Shape 1899"/>
        <p:cNvGrpSpPr/>
        <p:nvPr/>
      </p:nvGrpSpPr>
      <p:grpSpPr>
        <a:xfrm>
          <a:off x="0" y="0"/>
          <a:ext cx="0" cy="0"/>
          <a:chOff x="0" y="0"/>
          <a:chExt cx="0" cy="0"/>
        </a:xfrm>
      </p:grpSpPr>
      <p:pic>
        <p:nvPicPr>
          <p:cNvPr id="1900" name="Google Shape;1900;p160"/>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901" name="Google Shape;1901;p160"/>
          <p:cNvPicPr preferRelativeResize="0"/>
          <p:nvPr/>
        </p:nvPicPr>
        <p:blipFill>
          <a:blip r:embed="rId4">
            <a:alphaModFix/>
          </a:blip>
          <a:stretch>
            <a:fillRect/>
          </a:stretch>
        </p:blipFill>
        <p:spPr>
          <a:xfrm>
            <a:off x="891450" y="935175"/>
            <a:ext cx="2538200" cy="2542299"/>
          </a:xfrm>
          <a:prstGeom prst="rect">
            <a:avLst/>
          </a:prstGeom>
          <a:noFill/>
          <a:ln>
            <a:noFill/>
          </a:ln>
          <a:effectLst>
            <a:outerShdw blurRad="57150" rotWithShape="0" algn="bl" dir="5400000" dist="19050">
              <a:srgbClr val="000000">
                <a:alpha val="50000"/>
              </a:srgbClr>
            </a:outerShdw>
          </a:effectLst>
        </p:spPr>
      </p:pic>
      <p:sp>
        <p:nvSpPr>
          <p:cNvPr id="1902" name="Google Shape;1902;p160"/>
          <p:cNvSpPr/>
          <p:nvPr/>
        </p:nvSpPr>
        <p:spPr>
          <a:xfrm>
            <a:off x="4187725" y="2843825"/>
            <a:ext cx="3865200" cy="570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Sign up at ga.co/[YourName]</a:t>
            </a:r>
            <a:endParaRPr/>
          </a:p>
        </p:txBody>
      </p:sp>
      <p:sp>
        <p:nvSpPr>
          <p:cNvPr id="1903" name="Google Shape;1903;p160"/>
          <p:cNvSpPr txBox="1"/>
          <p:nvPr>
            <p:ph idx="4294967295" type="title"/>
          </p:nvPr>
        </p:nvSpPr>
        <p:spPr>
          <a:xfrm>
            <a:off x="3605725" y="1474700"/>
            <a:ext cx="4981500" cy="10422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300">
                <a:highlight>
                  <a:schemeClr val="accent2"/>
                </a:highlight>
              </a:rPr>
              <a:t>Take Another Workshop</a:t>
            </a:r>
            <a:endParaRPr sz="3300">
              <a:highlight>
                <a:schemeClr val="accent2"/>
              </a:highlight>
            </a:endParaRPr>
          </a:p>
          <a:p>
            <a:pPr indent="0" lvl="0" marL="0" rtl="0" algn="ctr">
              <a:lnSpc>
                <a:spcPct val="115000"/>
              </a:lnSpc>
              <a:spcBef>
                <a:spcPts val="0"/>
              </a:spcBef>
              <a:spcAft>
                <a:spcPts val="0"/>
              </a:spcAft>
              <a:buNone/>
            </a:pPr>
            <a:r>
              <a:rPr lang="en" sz="3300">
                <a:highlight>
                  <a:schemeClr val="accent2"/>
                </a:highlight>
              </a:rPr>
              <a:t>With [Name]!</a:t>
            </a:r>
            <a:endParaRPr sz="3300">
              <a:highlight>
                <a:schemeClr val="accent2"/>
              </a:highlight>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pic>
        <p:nvPicPr>
          <p:cNvPr id="1908" name="Google Shape;1908;p161"/>
          <p:cNvPicPr preferRelativeResize="0"/>
          <p:nvPr/>
        </p:nvPicPr>
        <p:blipFill>
          <a:blip r:embed="rId3">
            <a:alphaModFix/>
          </a:blip>
          <a:stretch>
            <a:fillRect/>
          </a:stretch>
        </p:blipFill>
        <p:spPr>
          <a:xfrm>
            <a:off x="4927859" y="1371600"/>
            <a:ext cx="3758940" cy="2349351"/>
          </a:xfrm>
          <a:prstGeom prst="rect">
            <a:avLst/>
          </a:prstGeom>
          <a:noFill/>
          <a:ln>
            <a:noFill/>
          </a:ln>
        </p:spPr>
      </p:pic>
      <p:sp>
        <p:nvSpPr>
          <p:cNvPr id="1909" name="Google Shape;1909;p161"/>
          <p:cNvSpPr txBox="1"/>
          <p:nvPr>
            <p:ph idx="4294967295" type="body"/>
          </p:nvPr>
        </p:nvSpPr>
        <p:spPr>
          <a:xfrm>
            <a:off x="457200" y="1097275"/>
            <a:ext cx="4114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our marketing workshops in:</a:t>
            </a:r>
            <a:endParaRPr/>
          </a:p>
          <a:p>
            <a:pPr indent="-342900" lvl="0" marL="457200" rtl="0" algn="l">
              <a:spcBef>
                <a:spcPts val="1600"/>
              </a:spcBef>
              <a:spcAft>
                <a:spcPts val="0"/>
              </a:spcAft>
              <a:buSzPts val="1800"/>
              <a:buChar char="●"/>
            </a:pPr>
            <a:r>
              <a:rPr lang="en"/>
              <a:t>Digital Marketing</a:t>
            </a:r>
            <a:endParaRPr/>
          </a:p>
          <a:p>
            <a:pPr indent="-342900" lvl="0" marL="457200" rtl="0" algn="l">
              <a:spcBef>
                <a:spcPts val="0"/>
              </a:spcBef>
              <a:spcAft>
                <a:spcPts val="0"/>
              </a:spcAft>
              <a:buSzPts val="1800"/>
              <a:buChar char="●"/>
            </a:pPr>
            <a:r>
              <a:rPr lang="en"/>
              <a:t>Google Analytics</a:t>
            </a:r>
            <a:endParaRPr/>
          </a:p>
          <a:p>
            <a:pPr indent="-342900" lvl="0" marL="457200" rtl="0" algn="l">
              <a:spcBef>
                <a:spcPts val="0"/>
              </a:spcBef>
              <a:spcAft>
                <a:spcPts val="0"/>
              </a:spcAft>
              <a:buSzPts val="1800"/>
              <a:buChar char="●"/>
            </a:pPr>
            <a:r>
              <a:rPr lang="en"/>
              <a:t>Social Media</a:t>
            </a:r>
            <a:endParaRPr/>
          </a:p>
          <a:p>
            <a:pPr indent="-342900" lvl="0" marL="457200" rtl="0" algn="l">
              <a:spcBef>
                <a:spcPts val="0"/>
              </a:spcBef>
              <a:spcAft>
                <a:spcPts val="0"/>
              </a:spcAft>
              <a:buSzPts val="1800"/>
              <a:buChar char="●"/>
            </a:pPr>
            <a:r>
              <a:rPr lang="en"/>
              <a:t>SEO</a:t>
            </a:r>
            <a:endParaRPr/>
          </a:p>
          <a:p>
            <a:pPr indent="-342900" lvl="0" marL="457200" rtl="0" algn="l">
              <a:spcBef>
                <a:spcPts val="0"/>
              </a:spcBef>
              <a:spcAft>
                <a:spcPts val="0"/>
              </a:spcAft>
              <a:buSzPts val="1800"/>
              <a:buChar char="●"/>
            </a:pPr>
            <a:r>
              <a:rPr lang="en"/>
              <a:t>Content Marketing</a:t>
            </a:r>
            <a:endParaRPr/>
          </a:p>
          <a:p>
            <a:pPr indent="-342900" lvl="0" marL="457200" rtl="0" algn="l">
              <a:spcBef>
                <a:spcPts val="0"/>
              </a:spcBef>
              <a:spcAft>
                <a:spcPts val="0"/>
              </a:spcAft>
              <a:buSzPts val="1800"/>
              <a:buChar char="●"/>
            </a:pPr>
            <a:r>
              <a:rPr lang="en"/>
              <a:t>Facebook and Instagram</a:t>
            </a:r>
            <a:endParaRPr/>
          </a:p>
          <a:p>
            <a:pPr indent="0" lvl="0" marL="0" rtl="0" algn="l">
              <a:spcBef>
                <a:spcPts val="1600"/>
              </a:spcBef>
              <a:spcAft>
                <a:spcPts val="1600"/>
              </a:spcAft>
              <a:buNone/>
            </a:pPr>
            <a:r>
              <a:rPr lang="en"/>
              <a:t>Or explore all of our upcoming workshops: </a:t>
            </a:r>
            <a:r>
              <a:rPr b="1" lang="en" u="sng">
                <a:solidFill>
                  <a:schemeClr val="hlink"/>
                </a:solidFill>
                <a:hlinkClick r:id="rId4"/>
              </a:rPr>
              <a:t>ga.co/workshops</a:t>
            </a:r>
            <a:r>
              <a:rPr lang="en"/>
              <a:t> </a:t>
            </a:r>
            <a:endParaRPr>
              <a:solidFill>
                <a:srgbClr val="FF0000"/>
              </a:solidFill>
            </a:endParaRPr>
          </a:p>
        </p:txBody>
      </p:sp>
      <p:sp>
        <p:nvSpPr>
          <p:cNvPr id="1910" name="Google Shape;1910;p16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Workshops @ GA</a:t>
            </a:r>
            <a:endParaRPr/>
          </a:p>
        </p:txBody>
      </p:sp>
      <p:sp>
        <p:nvSpPr>
          <p:cNvPr id="1911" name="Google Shape;1911;p16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12" name="Google Shape;1912;p161"/>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Challenge</a:t>
            </a:r>
            <a:endParaRPr/>
          </a:p>
        </p:txBody>
      </p:sp>
      <p:sp>
        <p:nvSpPr>
          <p:cNvPr id="390" name="Google Shape;390;p45"/>
          <p:cNvSpPr txBox="1"/>
          <p:nvPr>
            <p:ph idx="1" type="body"/>
          </p:nvPr>
        </p:nvSpPr>
        <p:spPr>
          <a:xfrm>
            <a:off x="457200" y="1143000"/>
            <a:ext cx="49422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Throughout the day, you’ll apply what you learn to plan a campaign using the Campaign Plan Worksheet.</a:t>
            </a:r>
            <a:endParaRPr/>
          </a:p>
          <a:p>
            <a:pPr indent="0" lvl="0" marL="0" rtl="0" algn="l">
              <a:spcBef>
                <a:spcPts val="1600"/>
              </a:spcBef>
              <a:spcAft>
                <a:spcPts val="0"/>
              </a:spcAft>
              <a:buNone/>
            </a:pPr>
            <a:r>
              <a:rPr lang="en"/>
              <a:t>For this exercise, you can either use the </a:t>
            </a:r>
            <a:r>
              <a:rPr lang="en"/>
              <a:t>company</a:t>
            </a:r>
            <a:r>
              <a:rPr lang="en"/>
              <a:t> you currently work for or select one of the provided scenarios.</a:t>
            </a:r>
            <a:endParaRPr/>
          </a:p>
          <a:p>
            <a:pPr indent="0" lvl="0" marL="0" rtl="0" algn="l">
              <a:spcBef>
                <a:spcPts val="1600"/>
              </a:spcBef>
              <a:spcAft>
                <a:spcPts val="0"/>
              </a:spcAft>
              <a:buNone/>
            </a:pPr>
            <a:r>
              <a:rPr lang="en"/>
              <a:t>Take a moment now to determine which company you’d like to “work for” for the next seven hours.</a:t>
            </a:r>
            <a:endParaRPr/>
          </a:p>
          <a:p>
            <a:pPr indent="0" lvl="0" marL="0" rtl="0" algn="l">
              <a:spcBef>
                <a:spcPts val="1600"/>
              </a:spcBef>
              <a:spcAft>
                <a:spcPts val="1600"/>
              </a:spcAft>
              <a:buNone/>
            </a:pPr>
            <a:r>
              <a:t/>
            </a:r>
            <a:endParaRPr/>
          </a:p>
        </p:txBody>
      </p:sp>
      <p:sp>
        <p:nvSpPr>
          <p:cNvPr id="391" name="Google Shape;391;p45"/>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392" name="Google Shape;392;p4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93" name="Google Shape;393;p45"/>
          <p:cNvSpPr/>
          <p:nvPr/>
        </p:nvSpPr>
        <p:spPr>
          <a:xfrm>
            <a:off x="7307950" y="800100"/>
            <a:ext cx="1836000" cy="528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5"/>
          <p:cNvSpPr txBox="1"/>
          <p:nvPr/>
        </p:nvSpPr>
        <p:spPr>
          <a:xfrm>
            <a:off x="7643975" y="800100"/>
            <a:ext cx="15000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Campaign Plan Worksheet</a:t>
            </a:r>
            <a:endParaRPr b="1" sz="1000">
              <a:latin typeface="Proxima Nova"/>
              <a:ea typeface="Proxima Nova"/>
              <a:cs typeface="Proxima Nova"/>
              <a:sym typeface="Proxima Nova"/>
            </a:endParaRPr>
          </a:p>
        </p:txBody>
      </p:sp>
      <p:pic>
        <p:nvPicPr>
          <p:cNvPr id="395" name="Google Shape;395;p45"/>
          <p:cNvPicPr preferRelativeResize="0"/>
          <p:nvPr/>
        </p:nvPicPr>
        <p:blipFill>
          <a:blip r:embed="rId3">
            <a:alphaModFix/>
          </a:blip>
          <a:stretch>
            <a:fillRect/>
          </a:stretch>
        </p:blipFill>
        <p:spPr>
          <a:xfrm>
            <a:off x="7358160" y="900149"/>
            <a:ext cx="335813" cy="328800"/>
          </a:xfrm>
          <a:prstGeom prst="rect">
            <a:avLst/>
          </a:prstGeom>
          <a:noFill/>
          <a:ln>
            <a:noFill/>
          </a:ln>
        </p:spPr>
      </p:pic>
      <p:sp>
        <p:nvSpPr>
          <p:cNvPr id="396" name="Google Shape;396;p4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pic>
        <p:nvPicPr>
          <p:cNvPr id="397" name="Google Shape;397;p45"/>
          <p:cNvPicPr preferRelativeResize="0"/>
          <p:nvPr/>
        </p:nvPicPr>
        <p:blipFill>
          <a:blip r:embed="rId4">
            <a:alphaModFix/>
          </a:blip>
          <a:stretch>
            <a:fillRect/>
          </a:stretch>
        </p:blipFill>
        <p:spPr>
          <a:xfrm>
            <a:off x="5636475" y="1329000"/>
            <a:ext cx="2703527" cy="350970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6" name="Shape 1916"/>
        <p:cNvGrpSpPr/>
        <p:nvPr/>
      </p:nvGrpSpPr>
      <p:grpSpPr>
        <a:xfrm>
          <a:off x="0" y="0"/>
          <a:ext cx="0" cy="0"/>
          <a:chOff x="0" y="0"/>
          <a:chExt cx="0" cy="0"/>
        </a:xfrm>
      </p:grpSpPr>
      <p:graphicFrame>
        <p:nvGraphicFramePr>
          <p:cNvPr id="1917" name="Google Shape;1917;p162"/>
          <p:cNvGraphicFramePr/>
          <p:nvPr/>
        </p:nvGraphicFramePr>
        <p:xfrm>
          <a:off x="1010238" y="1126577"/>
          <a:ext cx="3000000" cy="3000000"/>
        </p:xfrm>
        <a:graphic>
          <a:graphicData uri="http://schemas.openxmlformats.org/drawingml/2006/table">
            <a:tbl>
              <a:tblPr>
                <a:noFill/>
                <a:tableStyleId>{3D1A9AAF-2BA7-4422-8FB3-3065876AE753}</a:tableStyleId>
              </a:tblPr>
              <a:tblGrid>
                <a:gridCol w="1196100"/>
                <a:gridCol w="2963700"/>
                <a:gridCol w="2963700"/>
              </a:tblGrid>
              <a:tr h="396200">
                <a:tc>
                  <a:txBody>
                    <a:bodyPr/>
                    <a:lstStyle/>
                    <a:p>
                      <a:pPr indent="0" lvl="0" marL="0" marR="0" rtl="0" algn="l">
                        <a:lnSpc>
                          <a:spcPct val="100000"/>
                        </a:lnSpc>
                        <a:spcBef>
                          <a:spcPts val="0"/>
                        </a:spcBef>
                        <a:spcAft>
                          <a:spcPts val="0"/>
                        </a:spcAft>
                        <a:buClr>
                          <a:srgbClr val="000000"/>
                        </a:buClr>
                        <a:buSzPts val="1600"/>
                        <a:buFont typeface="Arial"/>
                        <a:buNone/>
                      </a:pPr>
                      <a:r>
                        <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Proxima Nova"/>
                          <a:ea typeface="Proxima Nova"/>
                          <a:cs typeface="Proxima Nova"/>
                          <a:sym typeface="Proxima Nova"/>
                        </a:rPr>
                        <a:t>Digital Marketing</a:t>
                      </a:r>
                      <a:endParaRPr b="1">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000000"/>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a:solidFill>
                            <a:srgbClr val="FFFFFF"/>
                          </a:solidFill>
                          <a:latin typeface="Proxima Nova"/>
                          <a:ea typeface="Proxima Nova"/>
                          <a:cs typeface="Proxima Nova"/>
                          <a:sym typeface="Proxima Nova"/>
                        </a:rPr>
                        <a:t>Digital Marketing</a:t>
                      </a:r>
                      <a:r>
                        <a:rPr b="1" lang="en" u="none" cap="none" strike="noStrike">
                          <a:solidFill>
                            <a:srgbClr val="FFFFFF"/>
                          </a:solidFill>
                          <a:latin typeface="Proxima Nova"/>
                          <a:ea typeface="Proxima Nova"/>
                          <a:cs typeface="Proxima Nova"/>
                          <a:sym typeface="Proxima Nova"/>
                        </a:rPr>
                        <a:t> Immersive</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000000"/>
                    </a:solidFill>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Format</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Proxima Nova"/>
                          <a:ea typeface="Proxima Nova"/>
                          <a:cs typeface="Proxima Nova"/>
                          <a:sym typeface="Proxima Nova"/>
                        </a:rPr>
                        <a:t>Part-time</a:t>
                      </a:r>
                      <a:r>
                        <a:rPr lang="en" sz="1200">
                          <a:solidFill>
                            <a:srgbClr val="000000"/>
                          </a:solidFill>
                          <a:latin typeface="Proxima Nova"/>
                          <a:ea typeface="Proxima Nova"/>
                          <a:cs typeface="Proxima Nova"/>
                          <a:sym typeface="Proxima Nova"/>
                        </a:rPr>
                        <a:t>/</a:t>
                      </a:r>
                      <a:r>
                        <a:rPr lang="en" sz="1200" u="none" cap="none" strike="noStrike">
                          <a:solidFill>
                            <a:srgbClr val="000000"/>
                          </a:solidFill>
                          <a:latin typeface="Proxima Nova"/>
                          <a:ea typeface="Proxima Nova"/>
                          <a:cs typeface="Proxima Nova"/>
                          <a:sym typeface="Proxima Nova"/>
                        </a:rPr>
                        <a:t>evenings</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Full-time</a:t>
                      </a:r>
                      <a:r>
                        <a:rPr lang="en" sz="1200">
                          <a:latin typeface="Proxima Nova"/>
                          <a:ea typeface="Proxima Nova"/>
                          <a:cs typeface="Proxima Nova"/>
                          <a:sym typeface="Proxima Nova"/>
                        </a:rPr>
                        <a:t>/</a:t>
                      </a:r>
                      <a:r>
                        <a:rPr lang="en" sz="1200" u="none" cap="none" strike="noStrike">
                          <a:latin typeface="Proxima Nova"/>
                          <a:ea typeface="Proxima Nova"/>
                          <a:cs typeface="Proxima Nova"/>
                          <a:sym typeface="Proxima Nova"/>
                        </a:rPr>
                        <a:t>Monday</a:t>
                      </a:r>
                      <a:r>
                        <a:rPr lang="en" sz="1200">
                          <a:latin typeface="Proxima Nova"/>
                          <a:ea typeface="Proxima Nova"/>
                          <a:cs typeface="Proxima Nova"/>
                          <a:sym typeface="Proxima Nova"/>
                        </a:rPr>
                        <a:t>–</a:t>
                      </a:r>
                      <a:r>
                        <a:rPr lang="en" sz="1200" u="none" cap="none" strike="noStrike">
                          <a:latin typeface="Proxima Nova"/>
                          <a:ea typeface="Proxima Nova"/>
                          <a:cs typeface="Proxima Nova"/>
                          <a:sym typeface="Proxima Nova"/>
                        </a:rPr>
                        <a:t>Friday</a:t>
                      </a:r>
                      <a:endParaRPr sz="1200" u="none" cap="none" strike="noStrike">
                        <a:solidFill>
                          <a:srgbClr val="000000"/>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Next Course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&lt;DATES&gt;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400"/>
                        <a:buFont typeface="Arial"/>
                        <a:buNone/>
                      </a:pPr>
                      <a:r>
                        <a:rPr lang="en" sz="1200">
                          <a:solidFill>
                            <a:srgbClr val="000000"/>
                          </a:solidFill>
                          <a:latin typeface="Proxima Nova"/>
                          <a:ea typeface="Proxima Nova"/>
                          <a:cs typeface="Proxima Nova"/>
                          <a:sym typeface="Proxima Nova"/>
                        </a:rPr>
                        <a:t>&lt;DATES&gt;</a:t>
                      </a:r>
                      <a:endParaRPr sz="1200">
                        <a:solidFill>
                          <a:srgbClr val="000000"/>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214475">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Outcome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Learn to plan and execute a </a:t>
                      </a:r>
                      <a:br>
                        <a:rPr lang="en" sz="1200">
                          <a:latin typeface="Proxima Nova"/>
                          <a:ea typeface="Proxima Nova"/>
                          <a:cs typeface="Proxima Nova"/>
                          <a:sym typeface="Proxima Nova"/>
                        </a:rPr>
                      </a:br>
                      <a:r>
                        <a:rPr lang="en" sz="1200">
                          <a:latin typeface="Proxima Nova"/>
                          <a:ea typeface="Proxima Nova"/>
                          <a:cs typeface="Proxima Nova"/>
                          <a:sym typeface="Proxima Nova"/>
                        </a:rPr>
                        <a:t>marketing campaign, acquire and engage users, and quantify a strategy’s success, ultimately developing a project to showcase </a:t>
                      </a:r>
                      <a:br>
                        <a:rPr lang="en" sz="1200">
                          <a:latin typeface="Proxima Nova"/>
                          <a:ea typeface="Proxima Nova"/>
                          <a:cs typeface="Proxima Nova"/>
                          <a:sym typeface="Proxima Nova"/>
                        </a:rPr>
                      </a:br>
                      <a:r>
                        <a:rPr lang="en" sz="1200">
                          <a:latin typeface="Proxima Nova"/>
                          <a:ea typeface="Proxima Nova"/>
                          <a:cs typeface="Proxima Nova"/>
                          <a:sym typeface="Proxima Nova"/>
                        </a:rPr>
                        <a:t>your work. </a:t>
                      </a:r>
                      <a:endParaRPr sz="1200">
                        <a:latin typeface="Proxima Nova"/>
                        <a:ea typeface="Proxima Nova"/>
                        <a:cs typeface="Proxima Nova"/>
                        <a:sym typeface="Proxima Nova"/>
                      </a:endParaRPr>
                    </a:p>
                  </a:txBody>
                  <a:tcPr marT="91425" marB="91425" marR="182875" marL="18287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Your best course for career transformation. This full-time digital marketing bootcamp features expert instruction, one-on-one career coaching, and connections to top employers to get you hired</a:t>
                      </a:r>
                      <a:endParaRPr sz="1200" u="none" cap="none" strike="noStrike">
                        <a:latin typeface="Proxima Nova"/>
                        <a:ea typeface="Proxima Nova"/>
                        <a:cs typeface="Proxima Nova"/>
                        <a:sym typeface="Proxima Nova"/>
                      </a:endParaRPr>
                    </a:p>
                  </a:txBody>
                  <a:tcPr marT="91425" marB="91425" marR="182875" marL="18287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499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Tuition</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$3,950*</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a:t>
                      </a:r>
                      <a:r>
                        <a:rPr lang="en" sz="1200">
                          <a:latin typeface="Proxima Nova"/>
                          <a:ea typeface="Proxima Nova"/>
                          <a:cs typeface="Proxima Nova"/>
                          <a:sym typeface="Proxima Nova"/>
                        </a:rPr>
                        <a:t>&lt;PRICE&gt;</a:t>
                      </a:r>
                      <a:r>
                        <a:rPr lang="en" sz="1200" u="none" cap="none" strike="noStrike">
                          <a:latin typeface="Proxima Nova"/>
                          <a:ea typeface="Proxima Nova"/>
                          <a:cs typeface="Proxima Nova"/>
                          <a:sym typeface="Proxima Nova"/>
                        </a:rPr>
                        <a: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1918" name="Google Shape;1918;p162"/>
          <p:cNvSpPr txBox="1"/>
          <p:nvPr/>
        </p:nvSpPr>
        <p:spPr>
          <a:xfrm>
            <a:off x="1010250" y="3914850"/>
            <a:ext cx="653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000000"/>
                </a:solidFill>
                <a:latin typeface="Proxima Nova"/>
                <a:ea typeface="Proxima Nova"/>
                <a:cs typeface="Proxima Nova"/>
                <a:sym typeface="Proxima Nova"/>
              </a:rPr>
              <a:t>*Financing options available.</a:t>
            </a:r>
            <a:endParaRPr i="1" sz="1200">
              <a:solidFill>
                <a:srgbClr val="000000"/>
              </a:solidFill>
              <a:latin typeface="Proxima Nova"/>
              <a:ea typeface="Proxima Nova"/>
              <a:cs typeface="Proxima Nova"/>
              <a:sym typeface="Proxima Nova"/>
            </a:endParaRPr>
          </a:p>
          <a:p>
            <a:pPr indent="0" lvl="0" marL="0" rtl="0" algn="l">
              <a:spcBef>
                <a:spcPts val="300"/>
              </a:spcBef>
              <a:spcAft>
                <a:spcPts val="300"/>
              </a:spcAft>
              <a:buNone/>
            </a:pPr>
            <a:r>
              <a:t/>
            </a:r>
            <a:endParaRPr/>
          </a:p>
        </p:txBody>
      </p:sp>
      <p:sp>
        <p:nvSpPr>
          <p:cNvPr id="1919" name="Google Shape;1919;p16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Your Next Step with </a:t>
            </a:r>
            <a:r>
              <a:rPr lang="en">
                <a:solidFill>
                  <a:schemeClr val="dk2"/>
                </a:solidFill>
              </a:rPr>
              <a:t>GA</a:t>
            </a:r>
            <a:endParaRPr>
              <a:solidFill>
                <a:schemeClr val="dk2"/>
              </a:solidFill>
            </a:endParaRPr>
          </a:p>
        </p:txBody>
      </p:sp>
      <p:sp>
        <p:nvSpPr>
          <p:cNvPr id="1920" name="Google Shape;1920;p16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21" name="Google Shape;1921;p162"/>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5" name="Shape 1925"/>
        <p:cNvGrpSpPr/>
        <p:nvPr/>
      </p:nvGrpSpPr>
      <p:grpSpPr>
        <a:xfrm>
          <a:off x="0" y="0"/>
          <a:ext cx="0" cy="0"/>
          <a:chOff x="0" y="0"/>
          <a:chExt cx="0" cy="0"/>
        </a:xfrm>
      </p:grpSpPr>
      <p:graphicFrame>
        <p:nvGraphicFramePr>
          <p:cNvPr id="1926" name="Google Shape;1926;p163"/>
          <p:cNvGraphicFramePr/>
          <p:nvPr/>
        </p:nvGraphicFramePr>
        <p:xfrm>
          <a:off x="1303038" y="1126577"/>
          <a:ext cx="3000000" cy="3000000"/>
        </p:xfrm>
        <a:graphic>
          <a:graphicData uri="http://schemas.openxmlformats.org/drawingml/2006/table">
            <a:tbl>
              <a:tblPr>
                <a:noFill/>
                <a:tableStyleId>{3D1A9AAF-2BA7-4422-8FB3-3065876AE753}</a:tableStyleId>
              </a:tblPr>
              <a:tblGrid>
                <a:gridCol w="1196100"/>
                <a:gridCol w="5176050"/>
              </a:tblGrid>
              <a:tr h="396200">
                <a:tc>
                  <a:txBody>
                    <a:bodyPr/>
                    <a:lstStyle/>
                    <a:p>
                      <a:pPr indent="0" lvl="0" marL="0" marR="0" rtl="0" algn="l">
                        <a:lnSpc>
                          <a:spcPct val="100000"/>
                        </a:lnSpc>
                        <a:spcBef>
                          <a:spcPts val="0"/>
                        </a:spcBef>
                        <a:spcAft>
                          <a:spcPts val="0"/>
                        </a:spcAft>
                        <a:buClr>
                          <a:srgbClr val="000000"/>
                        </a:buClr>
                        <a:buSzPts val="1600"/>
                        <a:buFont typeface="Arial"/>
                        <a:buNone/>
                      </a:pPr>
                      <a:r>
                        <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alpha val="0"/>
                        </a:srgbClr>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alpha val="0"/>
                        </a:srgbClr>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Proxima Nova"/>
                          <a:ea typeface="Proxima Nova"/>
                          <a:cs typeface="Proxima Nova"/>
                          <a:sym typeface="Proxima Nova"/>
                        </a:rPr>
                        <a:t>Digital Marketing</a:t>
                      </a:r>
                      <a:endParaRPr b="1">
                        <a:solidFill>
                          <a:srgbClr val="FFFFFF"/>
                        </a:solidFill>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000000"/>
                    </a:solidFill>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Format</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Proxima Nova"/>
                          <a:ea typeface="Proxima Nova"/>
                          <a:cs typeface="Proxima Nova"/>
                          <a:sym typeface="Proxima Nova"/>
                        </a:rPr>
                        <a:t>Part-time</a:t>
                      </a:r>
                      <a:r>
                        <a:rPr lang="en" sz="1200">
                          <a:solidFill>
                            <a:srgbClr val="000000"/>
                          </a:solidFill>
                          <a:latin typeface="Proxima Nova"/>
                          <a:ea typeface="Proxima Nova"/>
                          <a:cs typeface="Proxima Nova"/>
                          <a:sym typeface="Proxima Nova"/>
                        </a:rPr>
                        <a:t>/</a:t>
                      </a:r>
                      <a:r>
                        <a:rPr lang="en" sz="1200" u="none" cap="none" strike="noStrike">
                          <a:solidFill>
                            <a:srgbClr val="000000"/>
                          </a:solidFill>
                          <a:latin typeface="Proxima Nova"/>
                          <a:ea typeface="Proxima Nova"/>
                          <a:cs typeface="Proxima Nova"/>
                          <a:sym typeface="Proxima Nova"/>
                        </a:rPr>
                        <a:t>evenings</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623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Next Course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&lt;DATES&gt;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1214475">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Outcome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DCDCDC"/>
                    </a:solidFill>
                  </a:tcPr>
                </a:tc>
                <a:tc>
                  <a:txBody>
                    <a:bodyPr/>
                    <a:lstStyle/>
                    <a:p>
                      <a:pPr indent="0" lvl="0" marL="457200" marR="0" rtl="0" algn="l">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Learn to plan and execute a marketing campaign, acquire </a:t>
                      </a:r>
                      <a:br>
                        <a:rPr lang="en" sz="1200">
                          <a:latin typeface="Proxima Nova"/>
                          <a:ea typeface="Proxima Nova"/>
                          <a:cs typeface="Proxima Nova"/>
                          <a:sym typeface="Proxima Nova"/>
                        </a:rPr>
                      </a:br>
                      <a:r>
                        <a:rPr lang="en" sz="1200">
                          <a:latin typeface="Proxima Nova"/>
                          <a:ea typeface="Proxima Nova"/>
                          <a:cs typeface="Proxima Nova"/>
                          <a:sym typeface="Proxima Nova"/>
                        </a:rPr>
                        <a:t>and engage users, and quantify a strategy’s success, </a:t>
                      </a:r>
                      <a:br>
                        <a:rPr lang="en" sz="1200">
                          <a:latin typeface="Proxima Nova"/>
                          <a:ea typeface="Proxima Nova"/>
                          <a:cs typeface="Proxima Nova"/>
                          <a:sym typeface="Proxima Nova"/>
                        </a:rPr>
                      </a:br>
                      <a:r>
                        <a:rPr lang="en" sz="1200">
                          <a:latin typeface="Proxima Nova"/>
                          <a:ea typeface="Proxima Nova"/>
                          <a:cs typeface="Proxima Nova"/>
                          <a:sym typeface="Proxima Nova"/>
                        </a:rPr>
                        <a:t>ultimately developing a project to showcase your work. </a:t>
                      </a:r>
                      <a:endParaRPr sz="1200">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44995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Tuition</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999999"/>
                      </a:solidFill>
                      <a:prstDash val="solid"/>
                      <a:round/>
                      <a:headEnd len="sm" w="sm" type="none"/>
                      <a:tailEnd len="sm" w="sm" type="none"/>
                    </a:lnB>
                    <a:solidFill>
                      <a:srgbClr val="DCDCDC"/>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$3,950*</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1927" name="Google Shape;1927;p163"/>
          <p:cNvSpPr txBox="1"/>
          <p:nvPr/>
        </p:nvSpPr>
        <p:spPr>
          <a:xfrm>
            <a:off x="1303050" y="3914850"/>
            <a:ext cx="653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solidFill>
                  <a:srgbClr val="000000"/>
                </a:solidFill>
                <a:latin typeface="Proxima Nova"/>
                <a:ea typeface="Proxima Nova"/>
                <a:cs typeface="Proxima Nova"/>
                <a:sym typeface="Proxima Nova"/>
              </a:rPr>
              <a:t>*Financing options available.</a:t>
            </a:r>
            <a:endParaRPr i="1" sz="1200">
              <a:solidFill>
                <a:srgbClr val="000000"/>
              </a:solidFill>
              <a:latin typeface="Proxima Nova"/>
              <a:ea typeface="Proxima Nova"/>
              <a:cs typeface="Proxima Nova"/>
              <a:sym typeface="Proxima Nova"/>
            </a:endParaRPr>
          </a:p>
          <a:p>
            <a:pPr indent="0" lvl="0" marL="0" rtl="0" algn="l">
              <a:spcBef>
                <a:spcPts val="300"/>
              </a:spcBef>
              <a:spcAft>
                <a:spcPts val="300"/>
              </a:spcAft>
              <a:buNone/>
            </a:pPr>
            <a:r>
              <a:t/>
            </a:r>
            <a:endParaRPr/>
          </a:p>
        </p:txBody>
      </p:sp>
      <p:sp>
        <p:nvSpPr>
          <p:cNvPr id="1928" name="Google Shape;1928;p16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Your Next Step with </a:t>
            </a:r>
            <a:r>
              <a:rPr lang="en">
                <a:solidFill>
                  <a:schemeClr val="dk2"/>
                </a:solidFill>
              </a:rPr>
              <a:t>GA</a:t>
            </a:r>
            <a:endParaRPr>
              <a:solidFill>
                <a:schemeClr val="dk2"/>
              </a:solidFill>
            </a:endParaRPr>
          </a:p>
        </p:txBody>
      </p:sp>
      <p:sp>
        <p:nvSpPr>
          <p:cNvPr id="1929" name="Google Shape;1929;p16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30" name="Google Shape;1930;p163"/>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pic>
        <p:nvPicPr>
          <p:cNvPr id="1935" name="Google Shape;1935;p164"/>
          <p:cNvPicPr preferRelativeResize="0"/>
          <p:nvPr/>
        </p:nvPicPr>
        <p:blipFill>
          <a:blip r:embed="rId3">
            <a:alphaModFix/>
          </a:blip>
          <a:stretch>
            <a:fillRect/>
          </a:stretch>
        </p:blipFill>
        <p:spPr>
          <a:xfrm>
            <a:off x="4927800" y="1303250"/>
            <a:ext cx="3759000" cy="2349388"/>
          </a:xfrm>
          <a:prstGeom prst="rect">
            <a:avLst/>
          </a:prstGeom>
          <a:noFill/>
          <a:ln>
            <a:noFill/>
          </a:ln>
        </p:spPr>
      </p:pic>
      <p:sp>
        <p:nvSpPr>
          <p:cNvPr id="1936" name="Google Shape;1936;p164"/>
          <p:cNvSpPr txBox="1"/>
          <p:nvPr>
            <p:ph idx="4294967295" type="body"/>
          </p:nvPr>
        </p:nvSpPr>
        <p:spPr>
          <a:xfrm>
            <a:off x="457200" y="1097280"/>
            <a:ext cx="4187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offer a range of student financing and payment options to make your path to education easy, including:</a:t>
            </a:r>
            <a:endParaRPr/>
          </a:p>
          <a:p>
            <a:pPr indent="-330200" lvl="0" marL="457200" rtl="0" algn="l">
              <a:spcBef>
                <a:spcPts val="1000"/>
              </a:spcBef>
              <a:spcAft>
                <a:spcPts val="0"/>
              </a:spcAft>
              <a:buSzPts val="1600"/>
              <a:buChar char="●"/>
            </a:pPr>
            <a:r>
              <a:rPr lang="en" sz="1600"/>
              <a:t>Installment plans</a:t>
            </a:r>
            <a:endParaRPr sz="1600"/>
          </a:p>
          <a:p>
            <a:pPr indent="-330200" lvl="0" marL="457200" rtl="0" algn="l">
              <a:spcBef>
                <a:spcPts val="0"/>
              </a:spcBef>
              <a:spcAft>
                <a:spcPts val="0"/>
              </a:spcAft>
              <a:buSzPts val="1600"/>
              <a:buChar char="●"/>
            </a:pPr>
            <a:r>
              <a:rPr lang="en" sz="1600"/>
              <a:t>Loans</a:t>
            </a:r>
            <a:endParaRPr sz="1600"/>
          </a:p>
          <a:p>
            <a:pPr indent="-330200" lvl="0" marL="457200" rtl="0" algn="l">
              <a:spcBef>
                <a:spcPts val="0"/>
              </a:spcBef>
              <a:spcAft>
                <a:spcPts val="0"/>
              </a:spcAft>
              <a:buSzPts val="1600"/>
              <a:buChar char="●"/>
            </a:pPr>
            <a:r>
              <a:rPr lang="en" sz="1600"/>
              <a:t>Scholarships</a:t>
            </a:r>
            <a:endParaRPr sz="1600"/>
          </a:p>
          <a:p>
            <a:pPr indent="-330200" lvl="0" marL="457200" rtl="0" algn="l">
              <a:spcBef>
                <a:spcPts val="0"/>
              </a:spcBef>
              <a:spcAft>
                <a:spcPts val="0"/>
              </a:spcAft>
              <a:buSzPts val="1600"/>
              <a:buChar char="●"/>
            </a:pPr>
            <a:r>
              <a:rPr lang="en" sz="1600"/>
              <a:t>Income Share Agreements</a:t>
            </a:r>
            <a:endParaRPr sz="1600"/>
          </a:p>
          <a:p>
            <a:pPr indent="-330200" lvl="0" marL="457200" rtl="0" algn="l">
              <a:spcBef>
                <a:spcPts val="0"/>
              </a:spcBef>
              <a:spcAft>
                <a:spcPts val="0"/>
              </a:spcAft>
              <a:buSzPts val="1600"/>
              <a:buChar char="●"/>
            </a:pPr>
            <a:r>
              <a:rPr lang="en" sz="1600"/>
              <a:t>…and more!</a:t>
            </a:r>
            <a:endParaRPr sz="1600"/>
          </a:p>
          <a:p>
            <a:pPr indent="0" lvl="0" marL="0" rtl="0" algn="l">
              <a:spcBef>
                <a:spcPts val="1600"/>
              </a:spcBef>
              <a:spcAft>
                <a:spcPts val="1600"/>
              </a:spcAft>
              <a:buNone/>
            </a:pPr>
            <a:r>
              <a:rPr lang="en">
                <a:solidFill>
                  <a:srgbClr val="000000"/>
                </a:solidFill>
              </a:rPr>
              <a:t>To explore all of our financing options, visit </a:t>
            </a:r>
            <a:r>
              <a:rPr b="1" lang="en" u="sng">
                <a:solidFill>
                  <a:schemeClr val="hlink"/>
                </a:solidFill>
                <a:hlinkClick r:id="rId4"/>
              </a:rPr>
              <a:t>ga.co/financing</a:t>
            </a:r>
            <a:r>
              <a:rPr lang="en">
                <a:solidFill>
                  <a:srgbClr val="000000"/>
                </a:solidFill>
              </a:rPr>
              <a:t>.</a:t>
            </a:r>
            <a:endParaRPr>
              <a:solidFill>
                <a:srgbClr val="000000"/>
              </a:solidFill>
            </a:endParaRPr>
          </a:p>
        </p:txBody>
      </p:sp>
      <p:sp>
        <p:nvSpPr>
          <p:cNvPr id="1937" name="Google Shape;1937;p16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 Your Future</a:t>
            </a:r>
            <a:endParaRPr/>
          </a:p>
        </p:txBody>
      </p:sp>
      <p:sp>
        <p:nvSpPr>
          <p:cNvPr id="1938" name="Google Shape;1938;p16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39" name="Google Shape;1939;p16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3" name="Shape 1943"/>
        <p:cNvGrpSpPr/>
        <p:nvPr/>
      </p:nvGrpSpPr>
      <p:grpSpPr>
        <a:xfrm>
          <a:off x="0" y="0"/>
          <a:ext cx="0" cy="0"/>
          <a:chOff x="0" y="0"/>
          <a:chExt cx="0" cy="0"/>
        </a:xfrm>
      </p:grpSpPr>
      <p:sp>
        <p:nvSpPr>
          <p:cNvPr id="1944" name="Google Shape;1944;p165"/>
          <p:cNvSpPr/>
          <p:nvPr/>
        </p:nvSpPr>
        <p:spPr>
          <a:xfrm>
            <a:off x="5559300" y="1156025"/>
            <a:ext cx="3127500" cy="2047500"/>
          </a:xfrm>
          <a:prstGeom prst="roundRect">
            <a:avLst>
              <a:gd fmla="val 9785" name="adj"/>
            </a:avLst>
          </a:prstGeom>
          <a:solidFill>
            <a:srgbClr val="22222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Proxima Nova"/>
                <a:ea typeface="Proxima Nova"/>
                <a:cs typeface="Proxima Nova"/>
                <a:sym typeface="Proxima Nova"/>
              </a:rPr>
              <a:t>Follow us!</a:t>
            </a:r>
            <a:endParaRPr sz="1800">
              <a:solidFill>
                <a:srgbClr val="FFFFFF"/>
              </a:solidFill>
              <a:latin typeface="Proxima Nova"/>
              <a:ea typeface="Proxima Nova"/>
              <a:cs typeface="Proxima Nova"/>
              <a:sym typeface="Proxima Nova"/>
            </a:endParaRPr>
          </a:p>
        </p:txBody>
      </p:sp>
      <p:sp>
        <p:nvSpPr>
          <p:cNvPr id="1945" name="Google Shape;1945;p16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Keep In Touch!</a:t>
            </a:r>
            <a:endParaRPr/>
          </a:p>
        </p:txBody>
      </p:sp>
      <p:sp>
        <p:nvSpPr>
          <p:cNvPr id="1946" name="Google Shape;1946;p165"/>
          <p:cNvSpPr txBox="1"/>
          <p:nvPr>
            <p:ph idx="4294967295" type="body"/>
          </p:nvPr>
        </p:nvSpPr>
        <p:spPr>
          <a:xfrm>
            <a:off x="457200" y="1097280"/>
            <a:ext cx="4347600" cy="316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Curious about our courses?</a:t>
            </a:r>
            <a:br>
              <a:rPr b="1" lang="en"/>
            </a:br>
            <a:r>
              <a:rPr lang="en"/>
              <a:t>Speak to our admissions team and they’ll help you find the right path!</a:t>
            </a:r>
            <a:endParaRPr/>
          </a:p>
          <a:p>
            <a:pPr indent="0" lvl="0" marL="0" rtl="0" algn="l">
              <a:lnSpc>
                <a:spcPct val="115000"/>
              </a:lnSpc>
              <a:spcBef>
                <a:spcPts val="800"/>
              </a:spcBef>
              <a:spcAft>
                <a:spcPts val="0"/>
              </a:spcAft>
              <a:buNone/>
            </a:pPr>
            <a:r>
              <a:rPr b="1" lang="en">
                <a:highlight>
                  <a:schemeClr val="accent2"/>
                </a:highlight>
              </a:rPr>
              <a:t>Admissions</a:t>
            </a:r>
            <a:r>
              <a:rPr b="1" lang="en"/>
              <a:t>:</a:t>
            </a:r>
            <a:r>
              <a:rPr b="1" lang="en">
                <a:solidFill>
                  <a:schemeClr val="lt2"/>
                </a:solidFill>
              </a:rPr>
              <a:t> </a:t>
            </a:r>
            <a:r>
              <a:rPr b="1" lang="en" u="sng">
                <a:solidFill>
                  <a:schemeClr val="hlink"/>
                </a:solidFill>
                <a:hlinkClick r:id="rId3"/>
              </a:rPr>
              <a:t>ga.co/FindYourCourse</a:t>
            </a:r>
            <a:endParaRPr b="1"/>
          </a:p>
          <a:p>
            <a:pPr indent="0" lvl="0" marL="0" rtl="0" algn="l">
              <a:lnSpc>
                <a:spcPct val="115000"/>
              </a:lnSpc>
              <a:spcBef>
                <a:spcPts val="2400"/>
              </a:spcBef>
              <a:spcAft>
                <a:spcPts val="0"/>
              </a:spcAft>
              <a:buNone/>
            </a:pPr>
            <a:r>
              <a:rPr b="1" lang="en"/>
              <a:t>Want to experience GA beyond the classroom?</a:t>
            </a:r>
            <a:endParaRPr b="1"/>
          </a:p>
          <a:p>
            <a:pPr indent="0" lvl="0" marL="0" rtl="0" algn="l">
              <a:lnSpc>
                <a:spcPct val="115000"/>
              </a:lnSpc>
              <a:spcBef>
                <a:spcPts val="800"/>
              </a:spcBef>
              <a:spcAft>
                <a:spcPts val="1600"/>
              </a:spcAft>
              <a:buNone/>
            </a:pPr>
            <a:r>
              <a:rPr b="1" lang="en">
                <a:highlight>
                  <a:schemeClr val="accent2"/>
                </a:highlight>
              </a:rPr>
              <a:t>Events</a:t>
            </a:r>
            <a:r>
              <a:rPr b="1" lang="en"/>
              <a:t>: </a:t>
            </a:r>
            <a:r>
              <a:rPr b="1" lang="en" u="sng">
                <a:solidFill>
                  <a:schemeClr val="hlink"/>
                </a:solidFill>
                <a:hlinkClick r:id="rId4"/>
              </a:rPr>
              <a:t>ga.co/events</a:t>
            </a:r>
            <a:endParaRPr b="1" u="sng">
              <a:solidFill>
                <a:schemeClr val="lt2"/>
              </a:solidFill>
            </a:endParaRPr>
          </a:p>
        </p:txBody>
      </p:sp>
      <p:pic>
        <p:nvPicPr>
          <p:cNvPr id="1947" name="Google Shape;1947;p165"/>
          <p:cNvPicPr preferRelativeResize="0"/>
          <p:nvPr/>
        </p:nvPicPr>
        <p:blipFill>
          <a:blip r:embed="rId5">
            <a:alphaModFix/>
          </a:blip>
          <a:stretch>
            <a:fillRect/>
          </a:stretch>
        </p:blipFill>
        <p:spPr>
          <a:xfrm>
            <a:off x="5822971" y="2620072"/>
            <a:ext cx="308476" cy="310278"/>
          </a:xfrm>
          <a:prstGeom prst="rect">
            <a:avLst/>
          </a:prstGeom>
          <a:noFill/>
          <a:ln>
            <a:noFill/>
          </a:ln>
        </p:spPr>
      </p:pic>
      <p:pic>
        <p:nvPicPr>
          <p:cNvPr id="1948" name="Google Shape;1948;p165"/>
          <p:cNvPicPr preferRelativeResize="0"/>
          <p:nvPr/>
        </p:nvPicPr>
        <p:blipFill>
          <a:blip r:embed="rId6">
            <a:alphaModFix/>
          </a:blip>
          <a:stretch>
            <a:fillRect/>
          </a:stretch>
        </p:blipFill>
        <p:spPr>
          <a:xfrm>
            <a:off x="5822962" y="2176805"/>
            <a:ext cx="308476" cy="310278"/>
          </a:xfrm>
          <a:prstGeom prst="rect">
            <a:avLst/>
          </a:prstGeom>
          <a:noFill/>
          <a:ln>
            <a:noFill/>
          </a:ln>
        </p:spPr>
      </p:pic>
      <p:sp>
        <p:nvSpPr>
          <p:cNvPr id="1949" name="Google Shape;1949;p165"/>
          <p:cNvSpPr txBox="1"/>
          <p:nvPr/>
        </p:nvSpPr>
        <p:spPr>
          <a:xfrm>
            <a:off x="6189950" y="167462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950" name="Google Shape;1950;p165"/>
          <p:cNvSpPr txBox="1"/>
          <p:nvPr/>
        </p:nvSpPr>
        <p:spPr>
          <a:xfrm>
            <a:off x="6189950" y="2532350"/>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951" name="Google Shape;1951;p165"/>
          <p:cNvSpPr txBox="1"/>
          <p:nvPr/>
        </p:nvSpPr>
        <p:spPr>
          <a:xfrm>
            <a:off x="6189950" y="208907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@GA</a:t>
            </a:r>
            <a:endParaRPr b="1" sz="1600">
              <a:solidFill>
                <a:srgbClr val="FFFFFF"/>
              </a:solidFill>
            </a:endParaRPr>
          </a:p>
        </p:txBody>
      </p:sp>
      <p:pic>
        <p:nvPicPr>
          <p:cNvPr id="1952" name="Google Shape;1952;p165"/>
          <p:cNvPicPr preferRelativeResize="0"/>
          <p:nvPr/>
        </p:nvPicPr>
        <p:blipFill>
          <a:blip r:embed="rId7">
            <a:alphaModFix/>
          </a:blip>
          <a:stretch>
            <a:fillRect/>
          </a:stretch>
        </p:blipFill>
        <p:spPr>
          <a:xfrm>
            <a:off x="5822050" y="1733550"/>
            <a:ext cx="310300" cy="310278"/>
          </a:xfrm>
          <a:prstGeom prst="rect">
            <a:avLst/>
          </a:prstGeom>
          <a:noFill/>
          <a:ln>
            <a:noFill/>
          </a:ln>
        </p:spPr>
      </p:pic>
      <p:sp>
        <p:nvSpPr>
          <p:cNvPr id="1953" name="Google Shape;1953;p16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954" name="Google Shape;1954;p165"/>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8" name="Shape 1958"/>
        <p:cNvGrpSpPr/>
        <p:nvPr/>
      </p:nvGrpSpPr>
      <p:grpSpPr>
        <a:xfrm>
          <a:off x="0" y="0"/>
          <a:ext cx="0" cy="0"/>
          <a:chOff x="0" y="0"/>
          <a:chExt cx="0" cy="0"/>
        </a:xfrm>
      </p:grpSpPr>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2" name="Shape 1962"/>
        <p:cNvGrpSpPr/>
        <p:nvPr/>
      </p:nvGrpSpPr>
      <p:grpSpPr>
        <a:xfrm>
          <a:off x="0" y="0"/>
          <a:ext cx="0" cy="0"/>
          <a:chOff x="0" y="0"/>
          <a:chExt cx="0" cy="0"/>
        </a:xfrm>
      </p:grpSpPr>
      <p:sp>
        <p:nvSpPr>
          <p:cNvPr id="1963" name="Google Shape;1963;p16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Small Business Examples in Social</a:t>
            </a:r>
            <a:endParaRPr/>
          </a:p>
        </p:txBody>
      </p:sp>
      <p:sp>
        <p:nvSpPr>
          <p:cNvPr id="1964" name="Google Shape;1964;p16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965" name="Google Shape;1965;p167"/>
          <p:cNvPicPr preferRelativeResize="0"/>
          <p:nvPr/>
        </p:nvPicPr>
        <p:blipFill rotWithShape="1">
          <a:blip r:embed="rId3">
            <a:alphaModFix/>
          </a:blip>
          <a:srcRect b="20661" l="0" r="0" t="11260"/>
          <a:stretch/>
        </p:blipFill>
        <p:spPr>
          <a:xfrm>
            <a:off x="314950" y="1062399"/>
            <a:ext cx="1362007" cy="1890744"/>
          </a:xfrm>
          <a:prstGeom prst="rect">
            <a:avLst/>
          </a:prstGeom>
          <a:noFill/>
          <a:ln>
            <a:noFill/>
          </a:ln>
        </p:spPr>
      </p:pic>
      <p:pic>
        <p:nvPicPr>
          <p:cNvPr id="1966" name="Google Shape;1966;p167"/>
          <p:cNvPicPr preferRelativeResize="0"/>
          <p:nvPr/>
        </p:nvPicPr>
        <p:blipFill rotWithShape="1">
          <a:blip r:embed="rId4">
            <a:alphaModFix/>
          </a:blip>
          <a:srcRect b="18755" l="0" r="0" t="11000"/>
          <a:stretch/>
        </p:blipFill>
        <p:spPr>
          <a:xfrm>
            <a:off x="5795187" y="2823528"/>
            <a:ext cx="1362026" cy="2232807"/>
          </a:xfrm>
          <a:prstGeom prst="rect">
            <a:avLst/>
          </a:prstGeom>
          <a:noFill/>
          <a:ln>
            <a:noFill/>
          </a:ln>
        </p:spPr>
      </p:pic>
      <p:pic>
        <p:nvPicPr>
          <p:cNvPr id="1967" name="Google Shape;1967;p167"/>
          <p:cNvPicPr preferRelativeResize="0"/>
          <p:nvPr/>
        </p:nvPicPr>
        <p:blipFill rotWithShape="1">
          <a:blip r:embed="rId5">
            <a:alphaModFix/>
          </a:blip>
          <a:srcRect b="20208" l="0" r="0" t="11517"/>
          <a:stretch/>
        </p:blipFill>
        <p:spPr>
          <a:xfrm>
            <a:off x="3145575" y="927988"/>
            <a:ext cx="1355324" cy="2159575"/>
          </a:xfrm>
          <a:prstGeom prst="rect">
            <a:avLst/>
          </a:prstGeom>
          <a:noFill/>
          <a:ln>
            <a:noFill/>
          </a:ln>
        </p:spPr>
      </p:pic>
      <p:pic>
        <p:nvPicPr>
          <p:cNvPr id="1968" name="Google Shape;1968;p167"/>
          <p:cNvPicPr preferRelativeResize="0"/>
          <p:nvPr/>
        </p:nvPicPr>
        <p:blipFill rotWithShape="1">
          <a:blip r:embed="rId6">
            <a:alphaModFix/>
          </a:blip>
          <a:srcRect b="12500" l="0" r="0" t="10141"/>
          <a:stretch/>
        </p:blipFill>
        <p:spPr>
          <a:xfrm>
            <a:off x="4659350" y="925557"/>
            <a:ext cx="1198876" cy="2164465"/>
          </a:xfrm>
          <a:prstGeom prst="rect">
            <a:avLst/>
          </a:prstGeom>
          <a:noFill/>
          <a:ln>
            <a:noFill/>
          </a:ln>
        </p:spPr>
      </p:pic>
      <p:pic>
        <p:nvPicPr>
          <p:cNvPr id="1969" name="Google Shape;1969;p167"/>
          <p:cNvPicPr preferRelativeResize="0"/>
          <p:nvPr/>
        </p:nvPicPr>
        <p:blipFill rotWithShape="1">
          <a:blip r:embed="rId7">
            <a:alphaModFix/>
          </a:blip>
          <a:srcRect b="9588" l="0" r="0" t="11490"/>
          <a:stretch/>
        </p:blipFill>
        <p:spPr>
          <a:xfrm>
            <a:off x="1788250" y="963529"/>
            <a:ext cx="1198876" cy="2208118"/>
          </a:xfrm>
          <a:prstGeom prst="rect">
            <a:avLst/>
          </a:prstGeom>
          <a:noFill/>
          <a:ln>
            <a:noFill/>
          </a:ln>
        </p:spPr>
      </p:pic>
      <p:pic>
        <p:nvPicPr>
          <p:cNvPr id="1970" name="Google Shape;1970;p167"/>
          <p:cNvPicPr preferRelativeResize="0"/>
          <p:nvPr/>
        </p:nvPicPr>
        <p:blipFill rotWithShape="1">
          <a:blip r:embed="rId8">
            <a:alphaModFix/>
          </a:blip>
          <a:srcRect b="21268" l="0" r="0" t="10453"/>
          <a:stretch/>
        </p:blipFill>
        <p:spPr>
          <a:xfrm>
            <a:off x="4228400" y="2809575"/>
            <a:ext cx="1355324" cy="2159575"/>
          </a:xfrm>
          <a:prstGeom prst="rect">
            <a:avLst/>
          </a:prstGeom>
          <a:noFill/>
          <a:ln>
            <a:noFill/>
          </a:ln>
        </p:spPr>
      </p:pic>
      <p:pic>
        <p:nvPicPr>
          <p:cNvPr id="1971" name="Google Shape;1971;p167"/>
          <p:cNvPicPr preferRelativeResize="0"/>
          <p:nvPr/>
        </p:nvPicPr>
        <p:blipFill rotWithShape="1">
          <a:blip r:embed="rId9">
            <a:alphaModFix/>
          </a:blip>
          <a:srcRect b="26669" l="0" r="0" t="11894"/>
          <a:stretch/>
        </p:blipFill>
        <p:spPr>
          <a:xfrm>
            <a:off x="7248725" y="2905475"/>
            <a:ext cx="1293517" cy="1967752"/>
          </a:xfrm>
          <a:prstGeom prst="rect">
            <a:avLst/>
          </a:prstGeom>
          <a:noFill/>
          <a:ln>
            <a:noFill/>
          </a:ln>
        </p:spPr>
      </p:pic>
      <p:sp>
        <p:nvSpPr>
          <p:cNvPr id="1972" name="Google Shape;1972;p16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76" name="Shape 1976"/>
        <p:cNvGrpSpPr/>
        <p:nvPr/>
      </p:nvGrpSpPr>
      <p:grpSpPr>
        <a:xfrm>
          <a:off x="0" y="0"/>
          <a:ext cx="0" cy="0"/>
          <a:chOff x="0" y="0"/>
          <a:chExt cx="0" cy="0"/>
        </a:xfrm>
      </p:grpSpPr>
      <p:sp>
        <p:nvSpPr>
          <p:cNvPr id="1977" name="Google Shape;1977;p16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Additional Business </a:t>
            </a:r>
            <a:r>
              <a:rPr lang="en"/>
              <a:t>Examples in Social</a:t>
            </a:r>
            <a:endParaRPr/>
          </a:p>
        </p:txBody>
      </p:sp>
      <p:sp>
        <p:nvSpPr>
          <p:cNvPr id="1978" name="Google Shape;1978;p16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979" name="Google Shape;1979;p168"/>
          <p:cNvPicPr preferRelativeResize="0"/>
          <p:nvPr/>
        </p:nvPicPr>
        <p:blipFill>
          <a:blip r:embed="rId3">
            <a:alphaModFix/>
          </a:blip>
          <a:stretch>
            <a:fillRect/>
          </a:stretch>
        </p:blipFill>
        <p:spPr>
          <a:xfrm>
            <a:off x="776327" y="720651"/>
            <a:ext cx="1956176" cy="2387951"/>
          </a:xfrm>
          <a:prstGeom prst="rect">
            <a:avLst/>
          </a:prstGeom>
          <a:noFill/>
          <a:ln>
            <a:noFill/>
          </a:ln>
        </p:spPr>
      </p:pic>
      <p:pic>
        <p:nvPicPr>
          <p:cNvPr id="1980" name="Google Shape;1980;p168"/>
          <p:cNvPicPr preferRelativeResize="0"/>
          <p:nvPr/>
        </p:nvPicPr>
        <p:blipFill rotWithShape="1">
          <a:blip r:embed="rId4">
            <a:alphaModFix/>
          </a:blip>
          <a:srcRect b="21728" l="0" r="0" t="0"/>
          <a:stretch/>
        </p:blipFill>
        <p:spPr>
          <a:xfrm>
            <a:off x="3096005" y="2637675"/>
            <a:ext cx="2910280" cy="2064215"/>
          </a:xfrm>
          <a:prstGeom prst="rect">
            <a:avLst/>
          </a:prstGeom>
          <a:noFill/>
          <a:ln>
            <a:noFill/>
          </a:ln>
        </p:spPr>
      </p:pic>
      <p:pic>
        <p:nvPicPr>
          <p:cNvPr id="1981" name="Google Shape;1981;p168"/>
          <p:cNvPicPr preferRelativeResize="0"/>
          <p:nvPr/>
        </p:nvPicPr>
        <p:blipFill>
          <a:blip r:embed="rId5">
            <a:alphaModFix/>
          </a:blip>
          <a:stretch>
            <a:fillRect/>
          </a:stretch>
        </p:blipFill>
        <p:spPr>
          <a:xfrm>
            <a:off x="6272987" y="896050"/>
            <a:ext cx="1268805" cy="2014207"/>
          </a:xfrm>
          <a:prstGeom prst="rect">
            <a:avLst/>
          </a:prstGeom>
          <a:noFill/>
          <a:ln>
            <a:noFill/>
          </a:ln>
        </p:spPr>
      </p:pic>
      <p:pic>
        <p:nvPicPr>
          <p:cNvPr id="1982" name="Google Shape;1982;p168"/>
          <p:cNvPicPr preferRelativeResize="0"/>
          <p:nvPr/>
        </p:nvPicPr>
        <p:blipFill>
          <a:blip r:embed="rId6">
            <a:alphaModFix/>
          </a:blip>
          <a:stretch>
            <a:fillRect/>
          </a:stretch>
        </p:blipFill>
        <p:spPr>
          <a:xfrm>
            <a:off x="6966133" y="2553326"/>
            <a:ext cx="1406567" cy="2232923"/>
          </a:xfrm>
          <a:prstGeom prst="rect">
            <a:avLst/>
          </a:prstGeom>
          <a:noFill/>
          <a:ln>
            <a:noFill/>
          </a:ln>
        </p:spPr>
      </p:pic>
      <p:pic>
        <p:nvPicPr>
          <p:cNvPr id="1983" name="Google Shape;1983;p168"/>
          <p:cNvPicPr preferRelativeResize="0"/>
          <p:nvPr/>
        </p:nvPicPr>
        <p:blipFill>
          <a:blip r:embed="rId7">
            <a:alphaModFix/>
          </a:blip>
          <a:stretch>
            <a:fillRect/>
          </a:stretch>
        </p:blipFill>
        <p:spPr>
          <a:xfrm>
            <a:off x="457200" y="3192658"/>
            <a:ext cx="2521580" cy="1391549"/>
          </a:xfrm>
          <a:prstGeom prst="rect">
            <a:avLst/>
          </a:prstGeom>
          <a:noFill/>
          <a:ln>
            <a:noFill/>
          </a:ln>
        </p:spPr>
      </p:pic>
      <p:sp>
        <p:nvSpPr>
          <p:cNvPr id="1984" name="Google Shape;1984;p16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46"/>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Objective-First Framework</a:t>
            </a:r>
            <a:endParaRPr/>
          </a:p>
        </p:txBody>
      </p:sp>
      <p:sp>
        <p:nvSpPr>
          <p:cNvPr id="403" name="Google Shape;403;p4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Digital Marketing Bootcamp</a:t>
            </a:r>
            <a:endParaRPr/>
          </a:p>
          <a:p>
            <a:pPr indent="0" lvl="0" marL="0" rtl="0" algn="l">
              <a:spcBef>
                <a:spcPts val="1600"/>
              </a:spcBef>
              <a:spcAft>
                <a:spcPts val="1600"/>
              </a:spcAft>
              <a:buNone/>
            </a:pPr>
            <a:r>
              <a:t/>
            </a:r>
            <a:endParaRPr/>
          </a:p>
        </p:txBody>
      </p:sp>
      <p:sp>
        <p:nvSpPr>
          <p:cNvPr id="404" name="Google Shape;404;p46"/>
          <p:cNvSpPr txBox="1"/>
          <p:nvPr/>
        </p:nvSpPr>
        <p:spPr>
          <a:xfrm>
            <a:off x="232350" y="3675450"/>
            <a:ext cx="15954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latin typeface="Proxima Nova"/>
                <a:ea typeface="Proxima Nova"/>
                <a:cs typeface="Proxima Nova"/>
                <a:sym typeface="Proxima Nova"/>
              </a:rPr>
              <a:t>Objective-First Marketing</a:t>
            </a:r>
            <a:endParaRPr b="1">
              <a:solidFill>
                <a:srgbClr val="FFFFFF"/>
              </a:solidFill>
              <a:latin typeface="Proxima Nova"/>
              <a:ea typeface="Proxima Nova"/>
              <a:cs typeface="Proxima Nova"/>
              <a:sym typeface="Proxima Nova"/>
            </a:endParaRPr>
          </a:p>
        </p:txBody>
      </p:sp>
      <p:sp>
        <p:nvSpPr>
          <p:cNvPr id="405" name="Google Shape;405;p46"/>
          <p:cNvSpPr/>
          <p:nvPr/>
        </p:nvSpPr>
        <p:spPr>
          <a:xfrm>
            <a:off x="914400" y="3354363"/>
            <a:ext cx="231300" cy="231300"/>
          </a:xfrm>
          <a:prstGeom prst="ellipse">
            <a:avLst/>
          </a:prstGeom>
          <a:solidFill>
            <a:srgbClr val="FFD800"/>
          </a:solidFill>
          <a:ln cap="flat" cmpd="sng" w="7620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46"/>
          <p:cNvSpPr/>
          <p:nvPr/>
        </p:nvSpPr>
        <p:spPr>
          <a:xfrm>
            <a:off x="3263648" y="3354363"/>
            <a:ext cx="231300" cy="231300"/>
          </a:xfrm>
          <a:prstGeom prst="ellipse">
            <a:avLst/>
          </a:prstGeom>
          <a:solidFill>
            <a:srgbClr val="00A7BD"/>
          </a:solidFill>
          <a:ln cap="flat" cmpd="sng" w="9525">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6"/>
          <p:cNvSpPr/>
          <p:nvPr/>
        </p:nvSpPr>
        <p:spPr>
          <a:xfrm>
            <a:off x="5612896"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46"/>
          <p:cNvSpPr/>
          <p:nvPr/>
        </p:nvSpPr>
        <p:spPr>
          <a:xfrm>
            <a:off x="7962144"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6"/>
          <p:cNvSpPr txBox="1"/>
          <p:nvPr/>
        </p:nvSpPr>
        <p:spPr>
          <a:xfrm>
            <a:off x="5058601" y="3675450"/>
            <a:ext cx="13674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Channels and </a:t>
            </a:r>
            <a:endParaRPr>
              <a:solidFill>
                <a:schemeClr val="lt1"/>
              </a:solidFill>
              <a:latin typeface="Proxima Nova"/>
              <a:ea typeface="Proxima Nova"/>
              <a:cs typeface="Proxima Nova"/>
              <a:sym typeface="Proxima Nova"/>
            </a:endParaRPr>
          </a:p>
          <a:p>
            <a:pPr indent="0" lvl="0" marL="0" rtl="0" algn="ctr">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Design Tactics</a:t>
            </a:r>
            <a:endParaRPr>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1600"/>
              </a:spcAft>
              <a:buNone/>
            </a:pPr>
            <a:r>
              <a:t/>
            </a:r>
            <a:endParaRPr>
              <a:solidFill>
                <a:srgbClr val="FFFFFF"/>
              </a:solidFill>
              <a:latin typeface="Proxima Nova"/>
              <a:ea typeface="Proxima Nova"/>
              <a:cs typeface="Proxima Nova"/>
              <a:sym typeface="Proxima Nova"/>
            </a:endParaRPr>
          </a:p>
        </p:txBody>
      </p:sp>
      <p:sp>
        <p:nvSpPr>
          <p:cNvPr id="410" name="Google Shape;410;p46"/>
          <p:cNvSpPr txBox="1"/>
          <p:nvPr/>
        </p:nvSpPr>
        <p:spPr>
          <a:xfrm>
            <a:off x="746879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1000">
              <a:solidFill>
                <a:srgbClr val="FFFFFF"/>
              </a:solidFill>
              <a:latin typeface="Proxima Nova"/>
              <a:ea typeface="Proxima Nova"/>
              <a:cs typeface="Proxima Nova"/>
              <a:sym typeface="Proxima Nova"/>
            </a:endParaRPr>
          </a:p>
        </p:txBody>
      </p:sp>
      <p:cxnSp>
        <p:nvCxnSpPr>
          <p:cNvPr id="411" name="Google Shape;411;p46"/>
          <p:cNvCxnSpPr>
            <a:stCxn id="405" idx="6"/>
            <a:endCxn id="406" idx="2"/>
          </p:cNvCxnSpPr>
          <p:nvPr/>
        </p:nvCxnSpPr>
        <p:spPr>
          <a:xfrm>
            <a:off x="1145700"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412" name="Google Shape;412;p46"/>
          <p:cNvCxnSpPr>
            <a:stCxn id="406" idx="6"/>
            <a:endCxn id="407" idx="2"/>
          </p:cNvCxnSpPr>
          <p:nvPr/>
        </p:nvCxnSpPr>
        <p:spPr>
          <a:xfrm>
            <a:off x="3494948"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413" name="Google Shape;413;p46"/>
          <p:cNvCxnSpPr>
            <a:stCxn id="407" idx="6"/>
            <a:endCxn id="408" idx="2"/>
          </p:cNvCxnSpPr>
          <p:nvPr/>
        </p:nvCxnSpPr>
        <p:spPr>
          <a:xfrm>
            <a:off x="5844196" y="3470013"/>
            <a:ext cx="2118000" cy="0"/>
          </a:xfrm>
          <a:prstGeom prst="straightConnector1">
            <a:avLst/>
          </a:prstGeom>
          <a:noFill/>
          <a:ln cap="flat" cmpd="sng" w="38100">
            <a:solidFill>
              <a:srgbClr val="00A7BD"/>
            </a:solidFill>
            <a:prstDash val="solid"/>
            <a:round/>
            <a:headEnd len="med" w="med" type="none"/>
            <a:tailEnd len="med" w="med" type="none"/>
          </a:ln>
        </p:spPr>
      </p:cxnSp>
      <p:sp>
        <p:nvSpPr>
          <p:cNvPr id="414" name="Google Shape;414;p46"/>
          <p:cNvSpPr txBox="1"/>
          <p:nvPr/>
        </p:nvSpPr>
        <p:spPr>
          <a:xfrm>
            <a:off x="2797801"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Proxima Nova"/>
                <a:ea typeface="Proxima Nova"/>
                <a:cs typeface="Proxima Nova"/>
                <a:sym typeface="Proxima Nova"/>
              </a:rPr>
              <a:t>The ABCs of KPIs</a:t>
            </a:r>
            <a:endParaRPr>
              <a:solidFill>
                <a:schemeClr val="lt1"/>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415" name="Google Shape;415;p46"/>
          <p:cNvSpPr txBox="1"/>
          <p:nvPr/>
        </p:nvSpPr>
        <p:spPr>
          <a:xfrm>
            <a:off x="7468790" y="3707663"/>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Optimization</a:t>
            </a:r>
            <a:endParaRPr>
              <a:solidFill>
                <a:srgbClr val="FFFFFF"/>
              </a:solidFill>
              <a:latin typeface="Proxima Nova"/>
              <a:ea typeface="Proxima Nova"/>
              <a:cs typeface="Proxima Nova"/>
              <a:sym typeface="Proxima Nov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4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421" name="Google Shape;421;p47"/>
          <p:cNvPicPr preferRelativeResize="0"/>
          <p:nvPr/>
        </p:nvPicPr>
        <p:blipFill>
          <a:blip r:embed="rId3">
            <a:alphaModFix/>
          </a:blip>
          <a:stretch>
            <a:fillRect/>
          </a:stretch>
        </p:blipFill>
        <p:spPr>
          <a:xfrm>
            <a:off x="5941600" y="1024325"/>
            <a:ext cx="2745199" cy="2745199"/>
          </a:xfrm>
          <a:prstGeom prst="rect">
            <a:avLst/>
          </a:prstGeom>
          <a:noFill/>
          <a:ln>
            <a:noFill/>
          </a:ln>
        </p:spPr>
      </p:pic>
      <p:sp>
        <p:nvSpPr>
          <p:cNvPr id="422" name="Google Shape;422;p47"/>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423" name="Google Shape;423;p47"/>
          <p:cNvSpPr txBox="1"/>
          <p:nvPr>
            <p:ph idx="4294967295" type="body"/>
          </p:nvPr>
        </p:nvSpPr>
        <p:spPr>
          <a:xfrm>
            <a:off x="457200" y="13716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Explain the Objective-First Framework and its importance in creating a successful campaign.</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Write a SMART objective for your campaign. </a:t>
            </a:r>
            <a:endParaRPr>
              <a:solidFill>
                <a:schemeClr val="dk1"/>
              </a:solidFill>
            </a:endParaRPr>
          </a:p>
          <a:p>
            <a:pPr indent="0" lvl="0" marL="0" rtl="0" algn="l">
              <a:spcBef>
                <a:spcPts val="1600"/>
              </a:spcBef>
              <a:spcAft>
                <a:spcPts val="0"/>
              </a:spcAft>
              <a:buClr>
                <a:schemeClr val="dk1"/>
              </a:buClr>
              <a:buSzPts val="1100"/>
              <a:buFont typeface="Arial"/>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424" name="Google Shape;424;p4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48"/>
          <p:cNvSpPr txBox="1"/>
          <p:nvPr>
            <p:ph idx="1" type="body"/>
          </p:nvPr>
        </p:nvSpPr>
        <p:spPr>
          <a:xfrm>
            <a:off x="457200" y="1143000"/>
            <a:ext cx="44901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For this campaign, the marketers at GrubHub had to decide:</a:t>
            </a:r>
            <a:endParaRPr sz="1700"/>
          </a:p>
          <a:p>
            <a:pPr indent="-336550" lvl="0" marL="457200" rtl="0" algn="l">
              <a:spcBef>
                <a:spcPts val="1600"/>
              </a:spcBef>
              <a:spcAft>
                <a:spcPts val="0"/>
              </a:spcAft>
              <a:buSzPts val="1700"/>
              <a:buAutoNum type="arabicPeriod"/>
            </a:pPr>
            <a:r>
              <a:rPr b="1" lang="en" sz="1700"/>
              <a:t>What are they marketing?</a:t>
            </a:r>
            <a:endParaRPr b="1" sz="1700"/>
          </a:p>
          <a:p>
            <a:pPr indent="-336550" lvl="0" marL="457200" rtl="0" algn="l">
              <a:spcBef>
                <a:spcPts val="0"/>
              </a:spcBef>
              <a:spcAft>
                <a:spcPts val="0"/>
              </a:spcAft>
              <a:buSzPts val="1700"/>
              <a:buAutoNum type="arabicPeriod"/>
            </a:pPr>
            <a:r>
              <a:rPr b="1" lang="en" sz="1700"/>
              <a:t>How should they market it?</a:t>
            </a:r>
            <a:endParaRPr b="1" sz="1700"/>
          </a:p>
          <a:p>
            <a:pPr indent="-336550" lvl="0" marL="457200" rtl="0" algn="l">
              <a:spcBef>
                <a:spcPts val="0"/>
              </a:spcBef>
              <a:spcAft>
                <a:spcPts val="0"/>
              </a:spcAft>
              <a:buSzPts val="1700"/>
              <a:buAutoNum type="arabicPeriod"/>
            </a:pPr>
            <a:r>
              <a:rPr b="1" lang="en" sz="1700"/>
              <a:t>Where should they do it?</a:t>
            </a:r>
            <a:endParaRPr b="1" sz="1700"/>
          </a:p>
          <a:p>
            <a:pPr indent="-336550" lvl="0" marL="457200" rtl="0" algn="l">
              <a:spcBef>
                <a:spcPts val="0"/>
              </a:spcBef>
              <a:spcAft>
                <a:spcPts val="0"/>
              </a:spcAft>
              <a:buSzPts val="1700"/>
              <a:buAutoNum type="arabicPeriod"/>
            </a:pPr>
            <a:r>
              <a:rPr b="1" lang="en" sz="1700"/>
              <a:t>Who are they targeting? </a:t>
            </a:r>
            <a:endParaRPr b="1" sz="1700"/>
          </a:p>
          <a:p>
            <a:pPr indent="-336550" lvl="0" marL="457200" rtl="0" algn="l">
              <a:spcBef>
                <a:spcPts val="0"/>
              </a:spcBef>
              <a:spcAft>
                <a:spcPts val="0"/>
              </a:spcAft>
              <a:buSzPts val="1700"/>
              <a:buAutoNum type="arabicPeriod"/>
            </a:pPr>
            <a:r>
              <a:rPr b="1" lang="en" sz="1700"/>
              <a:t>How will they know if it’s working?</a:t>
            </a:r>
            <a:endParaRPr b="1" sz="1700"/>
          </a:p>
          <a:p>
            <a:pPr indent="-336550" lvl="0" marL="457200" rtl="0" algn="l">
              <a:spcBef>
                <a:spcPts val="0"/>
              </a:spcBef>
              <a:spcAft>
                <a:spcPts val="0"/>
              </a:spcAft>
              <a:buSzPts val="1700"/>
              <a:buAutoNum type="arabicPeriod"/>
            </a:pPr>
            <a:r>
              <a:rPr b="1" lang="en" sz="1700"/>
              <a:t>What would make it more effective?</a:t>
            </a:r>
            <a:endParaRPr b="1" sz="1700"/>
          </a:p>
          <a:p>
            <a:pPr indent="0" lvl="0" marL="0" rtl="0" algn="l">
              <a:spcBef>
                <a:spcPts val="1600"/>
              </a:spcBef>
              <a:spcAft>
                <a:spcPts val="1600"/>
              </a:spcAft>
              <a:buNone/>
            </a:pPr>
            <a:r>
              <a:rPr lang="en" sz="1700"/>
              <a:t>That’s a lot of decisions!</a:t>
            </a:r>
            <a:endParaRPr sz="1700"/>
          </a:p>
        </p:txBody>
      </p:sp>
      <p:sp>
        <p:nvSpPr>
          <p:cNvPr id="430" name="Google Shape;430;p4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Tally the Decisions</a:t>
            </a:r>
            <a:endParaRPr/>
          </a:p>
        </p:txBody>
      </p:sp>
      <p:sp>
        <p:nvSpPr>
          <p:cNvPr id="431" name="Google Shape;431;p4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32" name="Google Shape;432;p4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433" name="Google Shape;433;p48"/>
          <p:cNvPicPr preferRelativeResize="0"/>
          <p:nvPr/>
        </p:nvPicPr>
        <p:blipFill>
          <a:blip r:embed="rId3">
            <a:alphaModFix/>
          </a:blip>
          <a:stretch>
            <a:fillRect/>
          </a:stretch>
        </p:blipFill>
        <p:spPr>
          <a:xfrm>
            <a:off x="5665425" y="994525"/>
            <a:ext cx="2429650" cy="1769424"/>
          </a:xfrm>
          <a:prstGeom prst="rect">
            <a:avLst/>
          </a:prstGeom>
          <a:noFill/>
          <a:ln cap="flat" cmpd="sng" w="9525">
            <a:solidFill>
              <a:srgbClr val="B7B7B7"/>
            </a:solidFill>
            <a:prstDash val="solid"/>
            <a:round/>
            <a:headEnd len="sm" w="sm" type="none"/>
            <a:tailEnd len="sm" w="sm" type="none"/>
          </a:ln>
        </p:spPr>
      </p:pic>
      <p:pic>
        <p:nvPicPr>
          <p:cNvPr id="434" name="Google Shape;434;p48"/>
          <p:cNvPicPr preferRelativeResize="0"/>
          <p:nvPr/>
        </p:nvPicPr>
        <p:blipFill>
          <a:blip r:embed="rId4">
            <a:alphaModFix/>
          </a:blip>
          <a:stretch>
            <a:fillRect/>
          </a:stretch>
        </p:blipFill>
        <p:spPr>
          <a:xfrm>
            <a:off x="5665425" y="2905569"/>
            <a:ext cx="2429650" cy="1753581"/>
          </a:xfrm>
          <a:prstGeom prst="rect">
            <a:avLst/>
          </a:prstGeom>
          <a:noFill/>
          <a:ln cap="flat" cmpd="sng" w="9525">
            <a:solidFill>
              <a:srgbClr val="B7B7B7"/>
            </a:solidFill>
            <a:prstDash val="solid"/>
            <a:round/>
            <a:headEnd len="sm" w="sm" type="none"/>
            <a:tailEnd len="sm" w="sm" type="none"/>
          </a:ln>
        </p:spPr>
      </p:pic>
      <p:grpSp>
        <p:nvGrpSpPr>
          <p:cNvPr id="435" name="Google Shape;435;p48"/>
          <p:cNvGrpSpPr/>
          <p:nvPr/>
        </p:nvGrpSpPr>
        <p:grpSpPr>
          <a:xfrm>
            <a:off x="7336800" y="168225"/>
            <a:ext cx="927000" cy="927000"/>
            <a:chOff x="916150" y="2075225"/>
            <a:chExt cx="927000" cy="927000"/>
          </a:xfrm>
        </p:grpSpPr>
        <p:sp>
          <p:nvSpPr>
            <p:cNvPr id="436" name="Google Shape;436;p48"/>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437" name="Google Shape;437;p48"/>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49"/>
          <p:cNvSpPr/>
          <p:nvPr/>
        </p:nvSpPr>
        <p:spPr>
          <a:xfrm>
            <a:off x="301350" y="1166050"/>
            <a:ext cx="1443900" cy="26307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Proxima Nova"/>
                <a:ea typeface="Proxima Nova"/>
                <a:cs typeface="Proxima Nova"/>
                <a:sym typeface="Proxima Nova"/>
              </a:rPr>
              <a:t>What to Do</a:t>
            </a:r>
            <a:endParaRPr b="1">
              <a:solidFill>
                <a:schemeClr val="lt2"/>
              </a:solidFill>
              <a:latin typeface="Proxima Nova"/>
              <a:ea typeface="Proxima Nova"/>
              <a:cs typeface="Proxima Nova"/>
              <a:sym typeface="Proxima Nova"/>
            </a:endParaRPr>
          </a:p>
          <a:p>
            <a:pPr indent="-304800" lvl="0" marL="457200" rtl="0" algn="l">
              <a:lnSpc>
                <a:spcPct val="115000"/>
              </a:lnSpc>
              <a:spcBef>
                <a:spcPts val="1000"/>
              </a:spcBef>
              <a:spcAft>
                <a:spcPts val="0"/>
              </a:spcAft>
              <a:buClr>
                <a:srgbClr val="000000"/>
              </a:buClr>
              <a:buSzPts val="1200"/>
              <a:buChar char="●"/>
            </a:pPr>
            <a:r>
              <a:rPr lang="en" sz="1200">
                <a:latin typeface="Proxima Nova"/>
                <a:ea typeface="Proxima Nova"/>
                <a:cs typeface="Proxima Nova"/>
                <a:sym typeface="Proxima Nova"/>
              </a:rPr>
              <a:t>TV</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Display ads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Video</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Mobile ads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Native ads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Audio ads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Blogging</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Content</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Influencer marketing</a:t>
            </a:r>
            <a:endParaRPr sz="1200">
              <a:latin typeface="Proxima Nova"/>
              <a:ea typeface="Proxima Nova"/>
              <a:cs typeface="Proxima Nova"/>
              <a:sym typeface="Proxima Nova"/>
            </a:endParaRPr>
          </a:p>
        </p:txBody>
      </p:sp>
      <p:sp>
        <p:nvSpPr>
          <p:cNvPr id="443" name="Google Shape;443;p49"/>
          <p:cNvSpPr/>
          <p:nvPr/>
        </p:nvSpPr>
        <p:spPr>
          <a:xfrm>
            <a:off x="3468300" y="1166050"/>
            <a:ext cx="1712700" cy="3488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Proxima Nova"/>
                <a:ea typeface="Proxima Nova"/>
                <a:cs typeface="Proxima Nova"/>
                <a:sym typeface="Proxima Nova"/>
              </a:rPr>
              <a:t>Who to Target</a:t>
            </a:r>
            <a:endParaRPr b="1">
              <a:solidFill>
                <a:schemeClr val="lt2"/>
              </a:solidFill>
              <a:latin typeface="Proxima Nova"/>
              <a:ea typeface="Proxima Nova"/>
              <a:cs typeface="Proxima Nova"/>
              <a:sym typeface="Proxima Nova"/>
            </a:endParaRPr>
          </a:p>
          <a:p>
            <a:pPr indent="-304800" lvl="0" marL="457200" rtl="0" algn="l">
              <a:lnSpc>
                <a:spcPct val="115000"/>
              </a:lnSpc>
              <a:spcBef>
                <a:spcPts val="1000"/>
              </a:spcBef>
              <a:spcAft>
                <a:spcPts val="0"/>
              </a:spcAft>
              <a:buClr>
                <a:srgbClr val="000000"/>
              </a:buClr>
              <a:buSzPts val="1200"/>
              <a:buChar char="●"/>
            </a:pPr>
            <a:r>
              <a:rPr lang="en" sz="1200">
                <a:latin typeface="Proxima Nova"/>
                <a:ea typeface="Proxima Nova"/>
                <a:cs typeface="Proxima Nova"/>
                <a:sym typeface="Proxima Nova"/>
              </a:rPr>
              <a:t>Demographics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Psychographics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Time of day</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Day of week</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Behaviors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Contexts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Devices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Locations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Emotions</a:t>
            </a:r>
            <a:endParaRPr sz="1200">
              <a:latin typeface="Proxima Nova"/>
              <a:ea typeface="Proxima Nova"/>
              <a:cs typeface="Proxima Nova"/>
              <a:sym typeface="Proxima Nova"/>
            </a:endParaRPr>
          </a:p>
        </p:txBody>
      </p:sp>
      <p:sp>
        <p:nvSpPr>
          <p:cNvPr id="444" name="Google Shape;444;p49"/>
          <p:cNvSpPr/>
          <p:nvPr/>
        </p:nvSpPr>
        <p:spPr>
          <a:xfrm>
            <a:off x="1838775" y="1166050"/>
            <a:ext cx="1536000" cy="3488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Proxima Nova"/>
                <a:ea typeface="Proxima Nova"/>
                <a:cs typeface="Proxima Nova"/>
                <a:sym typeface="Proxima Nova"/>
              </a:rPr>
              <a:t>Where to Do It</a:t>
            </a:r>
            <a:endParaRPr b="1">
              <a:solidFill>
                <a:schemeClr val="dk2"/>
              </a:solidFill>
              <a:latin typeface="Proxima Nova"/>
              <a:ea typeface="Proxima Nova"/>
              <a:cs typeface="Proxima Nova"/>
              <a:sym typeface="Proxima Nova"/>
            </a:endParaRPr>
          </a:p>
          <a:p>
            <a:pPr indent="-304800" lvl="0" marL="457200" rtl="0" algn="l">
              <a:lnSpc>
                <a:spcPct val="115000"/>
              </a:lnSpc>
              <a:spcBef>
                <a:spcPts val="1000"/>
              </a:spcBef>
              <a:spcAft>
                <a:spcPts val="0"/>
              </a:spcAft>
              <a:buClr>
                <a:srgbClr val="000000"/>
              </a:buClr>
              <a:buSzPts val="1200"/>
              <a:buChar char="●"/>
            </a:pPr>
            <a:r>
              <a:rPr lang="en" sz="1200">
                <a:latin typeface="Proxima Nova"/>
                <a:ea typeface="Proxima Nova"/>
                <a:cs typeface="Proxima Nova"/>
                <a:sym typeface="Proxima Nova"/>
              </a:rPr>
              <a:t>Facebook</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Instagram</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Snapchat</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LinkedIn</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Font typeface="Proxima Nova"/>
              <a:buChar char="●"/>
            </a:pPr>
            <a:r>
              <a:rPr lang="en" sz="1200">
                <a:latin typeface="Proxima Nova"/>
                <a:ea typeface="Proxima Nova"/>
                <a:cs typeface="Proxima Nova"/>
                <a:sym typeface="Proxima Nova"/>
              </a:rPr>
              <a:t>WeChat</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Email</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Websites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Affiliates </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Publishers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TV</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Out of home</a:t>
            </a:r>
            <a:endParaRPr sz="1200">
              <a:latin typeface="Proxima Nova"/>
              <a:ea typeface="Proxima Nova"/>
              <a:cs typeface="Proxima Nova"/>
              <a:sym typeface="Proxima Nova"/>
            </a:endParaRPr>
          </a:p>
        </p:txBody>
      </p:sp>
      <p:sp>
        <p:nvSpPr>
          <p:cNvPr id="445" name="Google Shape;445;p49"/>
          <p:cNvSpPr/>
          <p:nvPr/>
        </p:nvSpPr>
        <p:spPr>
          <a:xfrm>
            <a:off x="5187525" y="1166050"/>
            <a:ext cx="1891500" cy="34884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Proxima Nova"/>
                <a:ea typeface="Proxima Nova"/>
                <a:cs typeface="Proxima Nova"/>
                <a:sym typeface="Proxima Nova"/>
              </a:rPr>
              <a:t>What to Measure</a:t>
            </a:r>
            <a:endParaRPr b="1">
              <a:solidFill>
                <a:schemeClr val="dk2"/>
              </a:solidFill>
              <a:latin typeface="Proxima Nova"/>
              <a:ea typeface="Proxima Nova"/>
              <a:cs typeface="Proxima Nova"/>
              <a:sym typeface="Proxima Nova"/>
            </a:endParaRPr>
          </a:p>
          <a:p>
            <a:pPr indent="-304800" lvl="0" marL="457200" rtl="0" algn="l">
              <a:lnSpc>
                <a:spcPct val="115000"/>
              </a:lnSpc>
              <a:spcBef>
                <a:spcPts val="1000"/>
              </a:spcBef>
              <a:spcAft>
                <a:spcPts val="0"/>
              </a:spcAft>
              <a:buClr>
                <a:srgbClr val="000000"/>
              </a:buClr>
              <a:buSzPts val="1200"/>
              <a:buChar char="●"/>
            </a:pPr>
            <a:r>
              <a:rPr lang="en" sz="1200">
                <a:latin typeface="Proxima Nova"/>
                <a:ea typeface="Proxima Nova"/>
                <a:cs typeface="Proxima Nova"/>
                <a:sym typeface="Proxima Nova"/>
              </a:rPr>
              <a:t>Impressions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Reach</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Frequency</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Views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Clicks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Engagements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Interactions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Time spent</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Repeat visits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Repeat usage</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Conversions</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Revenue</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Efficiency rates</a:t>
            </a:r>
            <a:endParaRPr sz="1200">
              <a:latin typeface="Proxima Nova"/>
              <a:ea typeface="Proxima Nova"/>
              <a:cs typeface="Proxima Nova"/>
              <a:sym typeface="Proxima Nova"/>
            </a:endParaRPr>
          </a:p>
        </p:txBody>
      </p:sp>
      <p:sp>
        <p:nvSpPr>
          <p:cNvPr id="446" name="Google Shape;446;p49"/>
          <p:cNvSpPr/>
          <p:nvPr/>
        </p:nvSpPr>
        <p:spPr>
          <a:xfrm>
            <a:off x="7085550" y="1166050"/>
            <a:ext cx="1757100" cy="2527200"/>
          </a:xfrm>
          <a:prstGeom prst="rect">
            <a:avLst/>
          </a:prstGeom>
          <a:solidFill>
            <a:srgbClr val="FFFFFF"/>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2"/>
                </a:solidFill>
                <a:latin typeface="Proxima Nova"/>
                <a:ea typeface="Proxima Nova"/>
                <a:cs typeface="Proxima Nova"/>
                <a:sym typeface="Proxima Nova"/>
              </a:rPr>
              <a:t>How to Optimize</a:t>
            </a:r>
            <a:endParaRPr b="1">
              <a:solidFill>
                <a:schemeClr val="lt2"/>
              </a:solidFill>
              <a:latin typeface="Proxima Nova"/>
              <a:ea typeface="Proxima Nova"/>
              <a:cs typeface="Proxima Nova"/>
              <a:sym typeface="Proxima Nova"/>
            </a:endParaRPr>
          </a:p>
          <a:p>
            <a:pPr indent="-304800" lvl="0" marL="457200" rtl="0" algn="l">
              <a:lnSpc>
                <a:spcPct val="115000"/>
              </a:lnSpc>
              <a:spcBef>
                <a:spcPts val="1000"/>
              </a:spcBef>
              <a:spcAft>
                <a:spcPts val="0"/>
              </a:spcAft>
              <a:buClr>
                <a:srgbClr val="000000"/>
              </a:buClr>
              <a:buSzPts val="1200"/>
              <a:buChar char="●"/>
            </a:pPr>
            <a:r>
              <a:rPr lang="en" sz="1200">
                <a:latin typeface="Proxima Nova"/>
                <a:ea typeface="Proxima Nova"/>
                <a:cs typeface="Proxima Nova"/>
                <a:sym typeface="Proxima Nova"/>
              </a:rPr>
              <a:t>Adjust targeting</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latin typeface="Proxima Nova"/>
                <a:ea typeface="Proxima Nova"/>
                <a:cs typeface="Proxima Nova"/>
                <a:sym typeface="Proxima Nova"/>
              </a:rPr>
              <a:t>Change messaging</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latin typeface="Proxima Nova"/>
                <a:ea typeface="Proxima Nova"/>
                <a:cs typeface="Proxima Nova"/>
                <a:sym typeface="Proxima Nova"/>
              </a:rPr>
              <a:t>Change creative</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latin typeface="Proxima Nova"/>
                <a:ea typeface="Proxima Nova"/>
                <a:cs typeface="Proxima Nova"/>
                <a:sym typeface="Proxima Nova"/>
              </a:rPr>
              <a:t>A/B test</a:t>
            </a:r>
            <a:endParaRPr sz="1200">
              <a:latin typeface="Proxima Nova"/>
              <a:ea typeface="Proxima Nova"/>
              <a:cs typeface="Proxima Nova"/>
              <a:sym typeface="Proxima Nova"/>
            </a:endParaRPr>
          </a:p>
          <a:p>
            <a:pPr indent="-304800" lvl="0" marL="457200" rtl="0" algn="l">
              <a:lnSpc>
                <a:spcPct val="115000"/>
              </a:lnSpc>
              <a:spcBef>
                <a:spcPts val="0"/>
              </a:spcBef>
              <a:spcAft>
                <a:spcPts val="0"/>
              </a:spcAft>
              <a:buClr>
                <a:srgbClr val="000000"/>
              </a:buClr>
              <a:buSzPts val="1200"/>
              <a:buChar char="●"/>
            </a:pPr>
            <a:r>
              <a:rPr lang="en" sz="1200">
                <a:latin typeface="Proxima Nova"/>
                <a:ea typeface="Proxima Nova"/>
                <a:cs typeface="Proxima Nova"/>
                <a:sym typeface="Proxima Nova"/>
              </a:rPr>
              <a:t>Adjust channel mix</a:t>
            </a:r>
            <a:endParaRPr sz="1200">
              <a:latin typeface="Proxima Nova"/>
              <a:ea typeface="Proxima Nova"/>
              <a:cs typeface="Proxima Nova"/>
              <a:sym typeface="Proxima Nova"/>
            </a:endParaRPr>
          </a:p>
        </p:txBody>
      </p:sp>
      <p:sp>
        <p:nvSpPr>
          <p:cNvPr id="447" name="Google Shape;447;p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Marketers Face Endless Decisions</a:t>
            </a:r>
            <a:endParaRPr/>
          </a:p>
        </p:txBody>
      </p:sp>
      <p:sp>
        <p:nvSpPr>
          <p:cNvPr id="448" name="Google Shape;448;p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49" name="Google Shape;449;p4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cxnSp>
        <p:nvCxnSpPr>
          <p:cNvPr id="454" name="Google Shape;454;p50"/>
          <p:cNvCxnSpPr/>
          <p:nvPr/>
        </p:nvCxnSpPr>
        <p:spPr>
          <a:xfrm rot="10800000">
            <a:off x="1171913" y="2486405"/>
            <a:ext cx="0" cy="287700"/>
          </a:xfrm>
          <a:prstGeom prst="straightConnector1">
            <a:avLst/>
          </a:prstGeom>
          <a:noFill/>
          <a:ln cap="flat" cmpd="sng" w="19050">
            <a:solidFill>
              <a:schemeClr val="dk2"/>
            </a:solidFill>
            <a:prstDash val="solid"/>
            <a:round/>
            <a:headEnd len="med" w="med" type="none"/>
            <a:tailEnd len="med" w="med" type="none"/>
          </a:ln>
        </p:spPr>
      </p:cxnSp>
      <p:cxnSp>
        <p:nvCxnSpPr>
          <p:cNvPr id="455" name="Google Shape;455;p50"/>
          <p:cNvCxnSpPr/>
          <p:nvPr/>
        </p:nvCxnSpPr>
        <p:spPr>
          <a:xfrm rot="10800000">
            <a:off x="2589201" y="2486405"/>
            <a:ext cx="0" cy="287700"/>
          </a:xfrm>
          <a:prstGeom prst="straightConnector1">
            <a:avLst/>
          </a:prstGeom>
          <a:noFill/>
          <a:ln cap="flat" cmpd="sng" w="19050">
            <a:solidFill>
              <a:schemeClr val="dk1"/>
            </a:solidFill>
            <a:prstDash val="solid"/>
            <a:round/>
            <a:headEnd len="med" w="med" type="none"/>
            <a:tailEnd len="med" w="med" type="none"/>
          </a:ln>
        </p:spPr>
      </p:cxnSp>
      <p:sp>
        <p:nvSpPr>
          <p:cNvPr id="456" name="Google Shape;456;p50"/>
          <p:cNvSpPr txBox="1"/>
          <p:nvPr/>
        </p:nvSpPr>
        <p:spPr>
          <a:xfrm>
            <a:off x="3183688" y="2840278"/>
            <a:ext cx="1531500" cy="572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Design </a:t>
            </a:r>
            <a:endParaRPr b="1">
              <a:solidFill>
                <a:schemeClr val="dk1"/>
              </a:solidFill>
              <a:latin typeface="Proxima Nova"/>
              <a:ea typeface="Proxima Nova"/>
              <a:cs typeface="Proxima Nova"/>
              <a:sym typeface="Proxima Nova"/>
            </a:endParaRPr>
          </a:p>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Tactics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457" name="Google Shape;457;p50"/>
          <p:cNvCxnSpPr/>
          <p:nvPr/>
        </p:nvCxnSpPr>
        <p:spPr>
          <a:xfrm rot="10800000">
            <a:off x="5240965" y="2486405"/>
            <a:ext cx="0" cy="287700"/>
          </a:xfrm>
          <a:prstGeom prst="straightConnector1">
            <a:avLst/>
          </a:prstGeom>
          <a:noFill/>
          <a:ln cap="flat" cmpd="sng" w="19050">
            <a:solidFill>
              <a:schemeClr val="accent1"/>
            </a:solidFill>
            <a:prstDash val="solid"/>
            <a:round/>
            <a:headEnd len="med" w="med" type="none"/>
            <a:tailEnd len="med" w="med" type="none"/>
          </a:ln>
        </p:spPr>
      </p:cxnSp>
      <p:sp>
        <p:nvSpPr>
          <p:cNvPr id="458" name="Google Shape;458;p50"/>
          <p:cNvSpPr txBox="1"/>
          <p:nvPr/>
        </p:nvSpPr>
        <p:spPr>
          <a:xfrm>
            <a:off x="4452388" y="2840278"/>
            <a:ext cx="1531500" cy="5727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Execute Campaign</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sp>
        <p:nvSpPr>
          <p:cNvPr id="459" name="Google Shape;459;p50"/>
          <p:cNvSpPr txBox="1"/>
          <p:nvPr/>
        </p:nvSpPr>
        <p:spPr>
          <a:xfrm>
            <a:off x="5823938" y="2840278"/>
            <a:ext cx="1531500" cy="4059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Measure Outcomes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460" name="Google Shape;460;p50"/>
          <p:cNvCxnSpPr/>
          <p:nvPr/>
        </p:nvCxnSpPr>
        <p:spPr>
          <a:xfrm rot="10800000">
            <a:off x="6598822" y="2486405"/>
            <a:ext cx="0" cy="287700"/>
          </a:xfrm>
          <a:prstGeom prst="straightConnector1">
            <a:avLst/>
          </a:prstGeom>
          <a:noFill/>
          <a:ln cap="flat" cmpd="sng" w="19050">
            <a:solidFill>
              <a:schemeClr val="accent2"/>
            </a:solidFill>
            <a:prstDash val="solid"/>
            <a:round/>
            <a:headEnd len="med" w="med" type="none"/>
            <a:tailEnd len="med" w="med" type="none"/>
          </a:ln>
        </p:spPr>
      </p:cxnSp>
      <p:sp>
        <p:nvSpPr>
          <p:cNvPr id="461" name="Google Shape;461;p50"/>
          <p:cNvSpPr txBox="1"/>
          <p:nvPr/>
        </p:nvSpPr>
        <p:spPr>
          <a:xfrm>
            <a:off x="7135588" y="2840278"/>
            <a:ext cx="15315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Optimize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Results</a:t>
            </a:r>
            <a:endParaRPr b="1">
              <a:latin typeface="Proxima Nova"/>
              <a:ea typeface="Proxima Nova"/>
              <a:cs typeface="Proxima Nova"/>
              <a:sym typeface="Proxima Nova"/>
            </a:endParaRPr>
          </a:p>
          <a:p>
            <a:pPr indent="0" lvl="0" marL="0" marR="0" rtl="0" algn="l">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cxnSp>
        <p:nvCxnSpPr>
          <p:cNvPr id="462" name="Google Shape;462;p50"/>
          <p:cNvCxnSpPr/>
          <p:nvPr/>
        </p:nvCxnSpPr>
        <p:spPr>
          <a:xfrm rot="10800000">
            <a:off x="7892703" y="2486405"/>
            <a:ext cx="0" cy="287700"/>
          </a:xfrm>
          <a:prstGeom prst="straightConnector1">
            <a:avLst/>
          </a:prstGeom>
          <a:noFill/>
          <a:ln cap="flat" cmpd="sng" w="19050">
            <a:solidFill>
              <a:schemeClr val="accent4"/>
            </a:solidFill>
            <a:prstDash val="solid"/>
            <a:round/>
            <a:headEnd len="med" w="med" type="none"/>
            <a:tailEnd len="med" w="med" type="none"/>
          </a:ln>
        </p:spPr>
      </p:cxnSp>
      <p:cxnSp>
        <p:nvCxnSpPr>
          <p:cNvPr id="463" name="Google Shape;463;p50"/>
          <p:cNvCxnSpPr/>
          <p:nvPr/>
        </p:nvCxnSpPr>
        <p:spPr>
          <a:xfrm rot="10800000">
            <a:off x="3970301" y="2486405"/>
            <a:ext cx="0" cy="287700"/>
          </a:xfrm>
          <a:prstGeom prst="straightConnector1">
            <a:avLst/>
          </a:prstGeom>
          <a:noFill/>
          <a:ln cap="flat" cmpd="sng" w="19050">
            <a:solidFill>
              <a:srgbClr val="017991"/>
            </a:solidFill>
            <a:prstDash val="solid"/>
            <a:round/>
            <a:headEnd len="med" w="med" type="none"/>
            <a:tailEnd len="med" w="med" type="none"/>
          </a:ln>
        </p:spPr>
      </p:cxnSp>
      <p:sp>
        <p:nvSpPr>
          <p:cNvPr id="464" name="Google Shape;464;p50"/>
          <p:cNvSpPr txBox="1"/>
          <p:nvPr/>
        </p:nvSpPr>
        <p:spPr>
          <a:xfrm>
            <a:off x="486113" y="2804550"/>
            <a:ext cx="13716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Set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Objectives</a:t>
            </a:r>
            <a:endParaRPr b="1" sz="1200">
              <a:latin typeface="Proxima Nova"/>
              <a:ea typeface="Proxima Nova"/>
              <a:cs typeface="Proxima Nova"/>
              <a:sym typeface="Proxima Nova"/>
            </a:endParaRPr>
          </a:p>
        </p:txBody>
      </p:sp>
      <p:sp>
        <p:nvSpPr>
          <p:cNvPr id="465" name="Google Shape;465;p50"/>
          <p:cNvSpPr txBox="1"/>
          <p:nvPr/>
        </p:nvSpPr>
        <p:spPr>
          <a:xfrm>
            <a:off x="1823450" y="2840253"/>
            <a:ext cx="1531500" cy="4494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Define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KPIs</a:t>
            </a:r>
            <a:endParaRPr b="1" sz="1200">
              <a:latin typeface="Proxima Nova"/>
              <a:ea typeface="Proxima Nova"/>
              <a:cs typeface="Proxima Nova"/>
              <a:sym typeface="Proxima Nova"/>
            </a:endParaRPr>
          </a:p>
        </p:txBody>
      </p:sp>
      <p:sp>
        <p:nvSpPr>
          <p:cNvPr id="466" name="Google Shape;466;p50"/>
          <p:cNvSpPr/>
          <p:nvPr/>
        </p:nvSpPr>
        <p:spPr>
          <a:xfrm>
            <a:off x="486113" y="2350155"/>
            <a:ext cx="1371600" cy="28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0"/>
          <p:cNvSpPr/>
          <p:nvPr/>
        </p:nvSpPr>
        <p:spPr>
          <a:xfrm>
            <a:off x="1857701" y="2352047"/>
            <a:ext cx="1371600" cy="28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0"/>
          <p:cNvSpPr/>
          <p:nvPr/>
        </p:nvSpPr>
        <p:spPr>
          <a:xfrm>
            <a:off x="4555165" y="2352047"/>
            <a:ext cx="1371600" cy="2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50"/>
          <p:cNvSpPr/>
          <p:nvPr/>
        </p:nvSpPr>
        <p:spPr>
          <a:xfrm>
            <a:off x="3229347" y="2352047"/>
            <a:ext cx="1371600" cy="2877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50"/>
          <p:cNvSpPr/>
          <p:nvPr/>
        </p:nvSpPr>
        <p:spPr>
          <a:xfrm>
            <a:off x="5913003" y="2352047"/>
            <a:ext cx="1371600" cy="28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1" name="Google Shape;471;p50"/>
          <p:cNvPicPr preferRelativeResize="0"/>
          <p:nvPr/>
        </p:nvPicPr>
        <p:blipFill>
          <a:blip r:embed="rId3">
            <a:alphaModFix/>
          </a:blip>
          <a:stretch>
            <a:fillRect/>
          </a:stretch>
        </p:blipFill>
        <p:spPr>
          <a:xfrm>
            <a:off x="6165672" y="1323975"/>
            <a:ext cx="866323" cy="866357"/>
          </a:xfrm>
          <a:prstGeom prst="rect">
            <a:avLst/>
          </a:prstGeom>
          <a:noFill/>
          <a:ln>
            <a:noFill/>
          </a:ln>
        </p:spPr>
      </p:pic>
      <p:sp>
        <p:nvSpPr>
          <p:cNvPr id="472" name="Google Shape;472;p50"/>
          <p:cNvSpPr/>
          <p:nvPr/>
        </p:nvSpPr>
        <p:spPr>
          <a:xfrm>
            <a:off x="7252603" y="2352047"/>
            <a:ext cx="1371600" cy="287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3" name="Google Shape;473;p50"/>
          <p:cNvPicPr preferRelativeResize="0"/>
          <p:nvPr/>
        </p:nvPicPr>
        <p:blipFill>
          <a:blip r:embed="rId4">
            <a:alphaModFix/>
          </a:blip>
          <a:stretch>
            <a:fillRect/>
          </a:stretch>
        </p:blipFill>
        <p:spPr>
          <a:xfrm>
            <a:off x="4872025" y="1413625"/>
            <a:ext cx="737901" cy="737901"/>
          </a:xfrm>
          <a:prstGeom prst="rect">
            <a:avLst/>
          </a:prstGeom>
          <a:noFill/>
          <a:ln>
            <a:noFill/>
          </a:ln>
        </p:spPr>
      </p:pic>
      <p:sp>
        <p:nvSpPr>
          <p:cNvPr id="474" name="Google Shape;474;p5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000000"/>
                </a:solidFill>
              </a:rPr>
              <a:t>Meet the Objective-First Framework</a:t>
            </a:r>
            <a:endParaRPr sz="2400">
              <a:solidFill>
                <a:srgbClr val="000000"/>
              </a:solidFill>
            </a:endParaRPr>
          </a:p>
          <a:p>
            <a:pPr indent="0" lvl="0" marL="0" rtl="0" algn="l">
              <a:spcBef>
                <a:spcPts val="0"/>
              </a:spcBef>
              <a:spcAft>
                <a:spcPts val="0"/>
              </a:spcAft>
              <a:buClr>
                <a:schemeClr val="dk1"/>
              </a:buClr>
              <a:buSzPts val="1100"/>
              <a:buFont typeface="Arial"/>
              <a:buNone/>
            </a:pPr>
            <a:r>
              <a:t/>
            </a:r>
            <a:endParaRPr sz="2400">
              <a:solidFill>
                <a:srgbClr val="000000"/>
              </a:solidFill>
            </a:endParaRPr>
          </a:p>
        </p:txBody>
      </p:sp>
      <p:sp>
        <p:nvSpPr>
          <p:cNvPr id="475" name="Google Shape;475;p5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476" name="Google Shape;476;p50"/>
          <p:cNvPicPr preferRelativeResize="0"/>
          <p:nvPr/>
        </p:nvPicPr>
        <p:blipFill rotWithShape="1">
          <a:blip r:embed="rId5">
            <a:alphaModFix/>
          </a:blip>
          <a:srcRect b="19483" l="0" r="0" t="19477"/>
          <a:stretch/>
        </p:blipFill>
        <p:spPr>
          <a:xfrm>
            <a:off x="2047300" y="1426370"/>
            <a:ext cx="1083799" cy="661567"/>
          </a:xfrm>
          <a:prstGeom prst="rect">
            <a:avLst/>
          </a:prstGeom>
          <a:noFill/>
          <a:ln>
            <a:noFill/>
          </a:ln>
        </p:spPr>
      </p:pic>
      <p:pic>
        <p:nvPicPr>
          <p:cNvPr id="477" name="Google Shape;477;p50"/>
          <p:cNvPicPr preferRelativeResize="0"/>
          <p:nvPr/>
        </p:nvPicPr>
        <p:blipFill>
          <a:blip r:embed="rId6">
            <a:alphaModFix/>
          </a:blip>
          <a:stretch>
            <a:fillRect/>
          </a:stretch>
        </p:blipFill>
        <p:spPr>
          <a:xfrm>
            <a:off x="7534159" y="1354713"/>
            <a:ext cx="808490" cy="804874"/>
          </a:xfrm>
          <a:prstGeom prst="rect">
            <a:avLst/>
          </a:prstGeom>
          <a:noFill/>
          <a:ln>
            <a:noFill/>
          </a:ln>
        </p:spPr>
      </p:pic>
      <p:pic>
        <p:nvPicPr>
          <p:cNvPr id="478" name="Google Shape;478;p50"/>
          <p:cNvPicPr preferRelativeResize="0"/>
          <p:nvPr/>
        </p:nvPicPr>
        <p:blipFill rotWithShape="1">
          <a:blip r:embed="rId7">
            <a:alphaModFix/>
          </a:blip>
          <a:srcRect b="21857" l="0" r="0" t="19809"/>
          <a:stretch/>
        </p:blipFill>
        <p:spPr>
          <a:xfrm>
            <a:off x="3442637" y="1474775"/>
            <a:ext cx="1055328" cy="615601"/>
          </a:xfrm>
          <a:prstGeom prst="rect">
            <a:avLst/>
          </a:prstGeom>
          <a:noFill/>
          <a:ln>
            <a:noFill/>
          </a:ln>
        </p:spPr>
      </p:pic>
      <p:pic>
        <p:nvPicPr>
          <p:cNvPr id="479" name="Google Shape;479;p50"/>
          <p:cNvPicPr preferRelativeResize="0"/>
          <p:nvPr/>
        </p:nvPicPr>
        <p:blipFill>
          <a:blip r:embed="rId8">
            <a:alphaModFix/>
          </a:blip>
          <a:stretch>
            <a:fillRect/>
          </a:stretch>
        </p:blipFill>
        <p:spPr>
          <a:xfrm>
            <a:off x="802975" y="1388962"/>
            <a:ext cx="737900" cy="736370"/>
          </a:xfrm>
          <a:prstGeom prst="rect">
            <a:avLst/>
          </a:prstGeom>
          <a:noFill/>
          <a:ln>
            <a:noFill/>
          </a:ln>
        </p:spPr>
      </p:pic>
      <p:sp>
        <p:nvSpPr>
          <p:cNvPr id="480" name="Google Shape;480;p50"/>
          <p:cNvSpPr txBox="1"/>
          <p:nvPr/>
        </p:nvSpPr>
        <p:spPr>
          <a:xfrm>
            <a:off x="1317409" y="3645111"/>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Planning</a:t>
            </a:r>
            <a:endParaRPr b="1" sz="1300">
              <a:highlight>
                <a:schemeClr val="accent2"/>
              </a:highlight>
              <a:latin typeface="Proxima Nova"/>
              <a:ea typeface="Proxima Nova"/>
              <a:cs typeface="Proxima Nova"/>
              <a:sym typeface="Proxima Nova"/>
            </a:endParaRPr>
          </a:p>
        </p:txBody>
      </p:sp>
      <p:sp>
        <p:nvSpPr>
          <p:cNvPr id="481" name="Google Shape;481;p50"/>
          <p:cNvSpPr txBox="1"/>
          <p:nvPr/>
        </p:nvSpPr>
        <p:spPr>
          <a:xfrm>
            <a:off x="5502009" y="3645111"/>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Execution</a:t>
            </a:r>
            <a:endParaRPr b="1" sz="1300">
              <a:highlight>
                <a:schemeClr val="accent2"/>
              </a:highlight>
              <a:latin typeface="Proxima Nova"/>
              <a:ea typeface="Proxima Nova"/>
              <a:cs typeface="Proxima Nova"/>
              <a:sym typeface="Proxima Nova"/>
            </a:endParaRPr>
          </a:p>
        </p:txBody>
      </p:sp>
      <p:cxnSp>
        <p:nvCxnSpPr>
          <p:cNvPr id="482" name="Google Shape;482;p50"/>
          <p:cNvCxnSpPr/>
          <p:nvPr/>
        </p:nvCxnSpPr>
        <p:spPr>
          <a:xfrm>
            <a:off x="4591238" y="913475"/>
            <a:ext cx="17400" cy="3126600"/>
          </a:xfrm>
          <a:prstGeom prst="straightConnector1">
            <a:avLst/>
          </a:prstGeom>
          <a:noFill/>
          <a:ln cap="flat" cmpd="sng" w="19050">
            <a:solidFill>
              <a:srgbClr val="656565"/>
            </a:solidFill>
            <a:prstDash val="dash"/>
            <a:round/>
            <a:headEnd len="med" w="med" type="none"/>
            <a:tailEnd len="med" w="med" type="none"/>
          </a:ln>
        </p:spPr>
      </p:cxnSp>
      <p:sp>
        <p:nvSpPr>
          <p:cNvPr id="483" name="Google Shape;483;p5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5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Top</a:t>
            </a:r>
            <a:endParaRPr/>
          </a:p>
        </p:txBody>
      </p:sp>
      <p:sp>
        <p:nvSpPr>
          <p:cNvPr id="489" name="Google Shape;489;p5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490" name="Google Shape;490;p5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cxnSp>
        <p:nvCxnSpPr>
          <p:cNvPr id="491" name="Google Shape;491;p51"/>
          <p:cNvCxnSpPr/>
          <p:nvPr/>
        </p:nvCxnSpPr>
        <p:spPr>
          <a:xfrm rot="10800000">
            <a:off x="1171913" y="2486405"/>
            <a:ext cx="0" cy="287700"/>
          </a:xfrm>
          <a:prstGeom prst="straightConnector1">
            <a:avLst/>
          </a:prstGeom>
          <a:noFill/>
          <a:ln cap="flat" cmpd="sng" w="19050">
            <a:solidFill>
              <a:schemeClr val="dk2"/>
            </a:solidFill>
            <a:prstDash val="solid"/>
            <a:round/>
            <a:headEnd len="med" w="med" type="none"/>
            <a:tailEnd len="med" w="med" type="none"/>
          </a:ln>
        </p:spPr>
      </p:cxnSp>
      <p:cxnSp>
        <p:nvCxnSpPr>
          <p:cNvPr id="492" name="Google Shape;492;p51"/>
          <p:cNvCxnSpPr/>
          <p:nvPr/>
        </p:nvCxnSpPr>
        <p:spPr>
          <a:xfrm rot="10800000">
            <a:off x="2589201" y="2486405"/>
            <a:ext cx="0" cy="287700"/>
          </a:xfrm>
          <a:prstGeom prst="straightConnector1">
            <a:avLst/>
          </a:prstGeom>
          <a:noFill/>
          <a:ln cap="flat" cmpd="sng" w="19050">
            <a:solidFill>
              <a:schemeClr val="dk1"/>
            </a:solidFill>
            <a:prstDash val="solid"/>
            <a:round/>
            <a:headEnd len="med" w="med" type="none"/>
            <a:tailEnd len="med" w="med" type="none"/>
          </a:ln>
        </p:spPr>
      </p:cxnSp>
      <p:sp>
        <p:nvSpPr>
          <p:cNvPr id="493" name="Google Shape;493;p51"/>
          <p:cNvSpPr txBox="1"/>
          <p:nvPr/>
        </p:nvSpPr>
        <p:spPr>
          <a:xfrm>
            <a:off x="3183688" y="2840278"/>
            <a:ext cx="1531500" cy="572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Design </a:t>
            </a:r>
            <a:endParaRPr b="1">
              <a:solidFill>
                <a:schemeClr val="dk1"/>
              </a:solidFill>
              <a:latin typeface="Proxima Nova"/>
              <a:ea typeface="Proxima Nova"/>
              <a:cs typeface="Proxima Nova"/>
              <a:sym typeface="Proxima Nova"/>
            </a:endParaRPr>
          </a:p>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Tactics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494" name="Google Shape;494;p51"/>
          <p:cNvCxnSpPr/>
          <p:nvPr/>
        </p:nvCxnSpPr>
        <p:spPr>
          <a:xfrm rot="10800000">
            <a:off x="5240965" y="2486405"/>
            <a:ext cx="0" cy="287700"/>
          </a:xfrm>
          <a:prstGeom prst="straightConnector1">
            <a:avLst/>
          </a:prstGeom>
          <a:noFill/>
          <a:ln cap="flat" cmpd="sng" w="19050">
            <a:solidFill>
              <a:schemeClr val="accent1"/>
            </a:solidFill>
            <a:prstDash val="solid"/>
            <a:round/>
            <a:headEnd len="med" w="med" type="none"/>
            <a:tailEnd len="med" w="med" type="none"/>
          </a:ln>
        </p:spPr>
      </p:cxnSp>
      <p:sp>
        <p:nvSpPr>
          <p:cNvPr id="495" name="Google Shape;495;p51"/>
          <p:cNvSpPr txBox="1"/>
          <p:nvPr/>
        </p:nvSpPr>
        <p:spPr>
          <a:xfrm>
            <a:off x="4452388" y="2840278"/>
            <a:ext cx="1531500" cy="5727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Execute Campaign</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sp>
        <p:nvSpPr>
          <p:cNvPr id="496" name="Google Shape;496;p51"/>
          <p:cNvSpPr txBox="1"/>
          <p:nvPr/>
        </p:nvSpPr>
        <p:spPr>
          <a:xfrm>
            <a:off x="5823938" y="2840278"/>
            <a:ext cx="1531500" cy="4059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Measure Outcomes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497" name="Google Shape;497;p51"/>
          <p:cNvCxnSpPr/>
          <p:nvPr/>
        </p:nvCxnSpPr>
        <p:spPr>
          <a:xfrm rot="10800000">
            <a:off x="6598822" y="2486405"/>
            <a:ext cx="0" cy="287700"/>
          </a:xfrm>
          <a:prstGeom prst="straightConnector1">
            <a:avLst/>
          </a:prstGeom>
          <a:noFill/>
          <a:ln cap="flat" cmpd="sng" w="19050">
            <a:solidFill>
              <a:schemeClr val="accent2"/>
            </a:solidFill>
            <a:prstDash val="solid"/>
            <a:round/>
            <a:headEnd len="med" w="med" type="none"/>
            <a:tailEnd len="med" w="med" type="none"/>
          </a:ln>
        </p:spPr>
      </p:cxnSp>
      <p:sp>
        <p:nvSpPr>
          <p:cNvPr id="498" name="Google Shape;498;p51"/>
          <p:cNvSpPr txBox="1"/>
          <p:nvPr/>
        </p:nvSpPr>
        <p:spPr>
          <a:xfrm>
            <a:off x="7135588" y="2840278"/>
            <a:ext cx="15315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Optimize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Results</a:t>
            </a:r>
            <a:endParaRPr b="1">
              <a:latin typeface="Proxima Nova"/>
              <a:ea typeface="Proxima Nova"/>
              <a:cs typeface="Proxima Nova"/>
              <a:sym typeface="Proxima Nova"/>
            </a:endParaRPr>
          </a:p>
          <a:p>
            <a:pPr indent="0" lvl="0" marL="0" marR="0" rtl="0" algn="l">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cxnSp>
        <p:nvCxnSpPr>
          <p:cNvPr id="499" name="Google Shape;499;p51"/>
          <p:cNvCxnSpPr/>
          <p:nvPr/>
        </p:nvCxnSpPr>
        <p:spPr>
          <a:xfrm rot="10800000">
            <a:off x="7892703" y="2486405"/>
            <a:ext cx="0" cy="287700"/>
          </a:xfrm>
          <a:prstGeom prst="straightConnector1">
            <a:avLst/>
          </a:prstGeom>
          <a:noFill/>
          <a:ln cap="flat" cmpd="sng" w="19050">
            <a:solidFill>
              <a:schemeClr val="accent4"/>
            </a:solidFill>
            <a:prstDash val="solid"/>
            <a:round/>
            <a:headEnd len="med" w="med" type="none"/>
            <a:tailEnd len="med" w="med" type="none"/>
          </a:ln>
        </p:spPr>
      </p:cxnSp>
      <p:cxnSp>
        <p:nvCxnSpPr>
          <p:cNvPr id="500" name="Google Shape;500;p51"/>
          <p:cNvCxnSpPr/>
          <p:nvPr/>
        </p:nvCxnSpPr>
        <p:spPr>
          <a:xfrm rot="10800000">
            <a:off x="3970301" y="2486405"/>
            <a:ext cx="0" cy="287700"/>
          </a:xfrm>
          <a:prstGeom prst="straightConnector1">
            <a:avLst/>
          </a:prstGeom>
          <a:noFill/>
          <a:ln cap="flat" cmpd="sng" w="19050">
            <a:solidFill>
              <a:srgbClr val="017991"/>
            </a:solidFill>
            <a:prstDash val="solid"/>
            <a:round/>
            <a:headEnd len="med" w="med" type="none"/>
            <a:tailEnd len="med" w="med" type="none"/>
          </a:ln>
        </p:spPr>
      </p:cxnSp>
      <p:sp>
        <p:nvSpPr>
          <p:cNvPr id="501" name="Google Shape;501;p51"/>
          <p:cNvSpPr txBox="1"/>
          <p:nvPr/>
        </p:nvSpPr>
        <p:spPr>
          <a:xfrm>
            <a:off x="486113" y="2804550"/>
            <a:ext cx="13716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Set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Objectives</a:t>
            </a:r>
            <a:endParaRPr b="1" sz="1200">
              <a:latin typeface="Proxima Nova"/>
              <a:ea typeface="Proxima Nova"/>
              <a:cs typeface="Proxima Nova"/>
              <a:sym typeface="Proxima Nova"/>
            </a:endParaRPr>
          </a:p>
        </p:txBody>
      </p:sp>
      <p:sp>
        <p:nvSpPr>
          <p:cNvPr id="502" name="Google Shape;502;p51"/>
          <p:cNvSpPr txBox="1"/>
          <p:nvPr/>
        </p:nvSpPr>
        <p:spPr>
          <a:xfrm>
            <a:off x="1823450" y="2840253"/>
            <a:ext cx="1531500" cy="4494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Define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KPIs</a:t>
            </a:r>
            <a:endParaRPr b="1" sz="1200">
              <a:latin typeface="Proxima Nova"/>
              <a:ea typeface="Proxima Nova"/>
              <a:cs typeface="Proxima Nova"/>
              <a:sym typeface="Proxima Nova"/>
            </a:endParaRPr>
          </a:p>
        </p:txBody>
      </p:sp>
      <p:sp>
        <p:nvSpPr>
          <p:cNvPr id="503" name="Google Shape;503;p51"/>
          <p:cNvSpPr/>
          <p:nvPr/>
        </p:nvSpPr>
        <p:spPr>
          <a:xfrm>
            <a:off x="486113" y="2350155"/>
            <a:ext cx="1371600" cy="28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1"/>
          <p:cNvSpPr/>
          <p:nvPr/>
        </p:nvSpPr>
        <p:spPr>
          <a:xfrm>
            <a:off x="1857701" y="2352047"/>
            <a:ext cx="1371600" cy="28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1"/>
          <p:cNvSpPr/>
          <p:nvPr/>
        </p:nvSpPr>
        <p:spPr>
          <a:xfrm>
            <a:off x="4555165" y="2352047"/>
            <a:ext cx="1371600" cy="2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3229347" y="2352047"/>
            <a:ext cx="1371600" cy="2877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a:off x="5913003" y="2352047"/>
            <a:ext cx="1371600" cy="28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51"/>
          <p:cNvPicPr preferRelativeResize="0"/>
          <p:nvPr/>
        </p:nvPicPr>
        <p:blipFill>
          <a:blip r:embed="rId3">
            <a:alphaModFix/>
          </a:blip>
          <a:stretch>
            <a:fillRect/>
          </a:stretch>
        </p:blipFill>
        <p:spPr>
          <a:xfrm>
            <a:off x="6165672" y="1323975"/>
            <a:ext cx="866323" cy="866357"/>
          </a:xfrm>
          <a:prstGeom prst="rect">
            <a:avLst/>
          </a:prstGeom>
          <a:noFill/>
          <a:ln>
            <a:noFill/>
          </a:ln>
        </p:spPr>
      </p:pic>
      <p:sp>
        <p:nvSpPr>
          <p:cNvPr id="509" name="Google Shape;509;p51"/>
          <p:cNvSpPr/>
          <p:nvPr/>
        </p:nvSpPr>
        <p:spPr>
          <a:xfrm>
            <a:off x="7252603" y="2352047"/>
            <a:ext cx="1371600" cy="287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0" name="Google Shape;510;p51"/>
          <p:cNvPicPr preferRelativeResize="0"/>
          <p:nvPr/>
        </p:nvPicPr>
        <p:blipFill>
          <a:blip r:embed="rId4">
            <a:alphaModFix/>
          </a:blip>
          <a:stretch>
            <a:fillRect/>
          </a:stretch>
        </p:blipFill>
        <p:spPr>
          <a:xfrm>
            <a:off x="4872025" y="1413625"/>
            <a:ext cx="737901" cy="737901"/>
          </a:xfrm>
          <a:prstGeom prst="rect">
            <a:avLst/>
          </a:prstGeom>
          <a:noFill/>
          <a:ln>
            <a:noFill/>
          </a:ln>
        </p:spPr>
      </p:pic>
      <p:pic>
        <p:nvPicPr>
          <p:cNvPr id="511" name="Google Shape;511;p51"/>
          <p:cNvPicPr preferRelativeResize="0"/>
          <p:nvPr/>
        </p:nvPicPr>
        <p:blipFill rotWithShape="1">
          <a:blip r:embed="rId5">
            <a:alphaModFix/>
          </a:blip>
          <a:srcRect b="19483" l="0" r="0" t="19477"/>
          <a:stretch/>
        </p:blipFill>
        <p:spPr>
          <a:xfrm>
            <a:off x="2047300" y="1426370"/>
            <a:ext cx="1083799" cy="661567"/>
          </a:xfrm>
          <a:prstGeom prst="rect">
            <a:avLst/>
          </a:prstGeom>
          <a:noFill/>
          <a:ln>
            <a:noFill/>
          </a:ln>
        </p:spPr>
      </p:pic>
      <p:pic>
        <p:nvPicPr>
          <p:cNvPr id="512" name="Google Shape;512;p51"/>
          <p:cNvPicPr preferRelativeResize="0"/>
          <p:nvPr/>
        </p:nvPicPr>
        <p:blipFill>
          <a:blip r:embed="rId6">
            <a:alphaModFix/>
          </a:blip>
          <a:stretch>
            <a:fillRect/>
          </a:stretch>
        </p:blipFill>
        <p:spPr>
          <a:xfrm>
            <a:off x="7534159" y="1354713"/>
            <a:ext cx="808490" cy="804874"/>
          </a:xfrm>
          <a:prstGeom prst="rect">
            <a:avLst/>
          </a:prstGeom>
          <a:noFill/>
          <a:ln>
            <a:noFill/>
          </a:ln>
        </p:spPr>
      </p:pic>
      <p:pic>
        <p:nvPicPr>
          <p:cNvPr id="513" name="Google Shape;513;p51"/>
          <p:cNvPicPr preferRelativeResize="0"/>
          <p:nvPr/>
        </p:nvPicPr>
        <p:blipFill rotWithShape="1">
          <a:blip r:embed="rId7">
            <a:alphaModFix/>
          </a:blip>
          <a:srcRect b="21857" l="0" r="0" t="19809"/>
          <a:stretch/>
        </p:blipFill>
        <p:spPr>
          <a:xfrm>
            <a:off x="3442637" y="1474775"/>
            <a:ext cx="1055328" cy="615601"/>
          </a:xfrm>
          <a:prstGeom prst="rect">
            <a:avLst/>
          </a:prstGeom>
          <a:noFill/>
          <a:ln>
            <a:noFill/>
          </a:ln>
        </p:spPr>
      </p:pic>
      <p:pic>
        <p:nvPicPr>
          <p:cNvPr id="514" name="Google Shape;514;p51"/>
          <p:cNvPicPr preferRelativeResize="0"/>
          <p:nvPr/>
        </p:nvPicPr>
        <p:blipFill>
          <a:blip r:embed="rId8">
            <a:alphaModFix/>
          </a:blip>
          <a:stretch>
            <a:fillRect/>
          </a:stretch>
        </p:blipFill>
        <p:spPr>
          <a:xfrm>
            <a:off x="802975" y="1388962"/>
            <a:ext cx="737900" cy="736370"/>
          </a:xfrm>
          <a:prstGeom prst="rect">
            <a:avLst/>
          </a:prstGeom>
          <a:noFill/>
          <a:ln>
            <a:noFill/>
          </a:ln>
        </p:spPr>
      </p:pic>
      <p:sp>
        <p:nvSpPr>
          <p:cNvPr id="515" name="Google Shape;515;p51"/>
          <p:cNvSpPr txBox="1"/>
          <p:nvPr/>
        </p:nvSpPr>
        <p:spPr>
          <a:xfrm>
            <a:off x="1317409" y="3645111"/>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Planning</a:t>
            </a:r>
            <a:endParaRPr b="1" sz="1300">
              <a:highlight>
                <a:schemeClr val="accent2"/>
              </a:highlight>
              <a:latin typeface="Proxima Nova"/>
              <a:ea typeface="Proxima Nova"/>
              <a:cs typeface="Proxima Nova"/>
              <a:sym typeface="Proxima Nova"/>
            </a:endParaRPr>
          </a:p>
        </p:txBody>
      </p:sp>
      <p:sp>
        <p:nvSpPr>
          <p:cNvPr id="516" name="Google Shape;516;p51"/>
          <p:cNvSpPr txBox="1"/>
          <p:nvPr/>
        </p:nvSpPr>
        <p:spPr>
          <a:xfrm>
            <a:off x="5502009" y="3645111"/>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Execution</a:t>
            </a:r>
            <a:endParaRPr b="1" sz="1300">
              <a:highlight>
                <a:schemeClr val="accent2"/>
              </a:highlight>
              <a:latin typeface="Proxima Nova"/>
              <a:ea typeface="Proxima Nova"/>
              <a:cs typeface="Proxima Nova"/>
              <a:sym typeface="Proxima Nova"/>
            </a:endParaRPr>
          </a:p>
        </p:txBody>
      </p:sp>
      <p:cxnSp>
        <p:nvCxnSpPr>
          <p:cNvPr id="517" name="Google Shape;517;p51"/>
          <p:cNvCxnSpPr/>
          <p:nvPr/>
        </p:nvCxnSpPr>
        <p:spPr>
          <a:xfrm>
            <a:off x="4591238" y="913475"/>
            <a:ext cx="17400" cy="3126600"/>
          </a:xfrm>
          <a:prstGeom prst="straightConnector1">
            <a:avLst/>
          </a:prstGeom>
          <a:noFill/>
          <a:ln cap="flat" cmpd="sng" w="19050">
            <a:solidFill>
              <a:srgbClr val="656565"/>
            </a:solidFill>
            <a:prstDash val="dash"/>
            <a:round/>
            <a:headEnd len="med" w="med" type="none"/>
            <a:tailEnd len="med" w="med" type="none"/>
          </a:ln>
        </p:spPr>
      </p:cxnSp>
      <p:sp>
        <p:nvSpPr>
          <p:cNvPr id="518" name="Google Shape;518;p51"/>
          <p:cNvSpPr/>
          <p:nvPr/>
        </p:nvSpPr>
        <p:spPr>
          <a:xfrm>
            <a:off x="1857725" y="880175"/>
            <a:ext cx="6809400" cy="2709600"/>
          </a:xfrm>
          <a:prstGeom prst="rect">
            <a:avLst/>
          </a:prstGeom>
          <a:solidFill>
            <a:srgbClr val="FFFFFF">
              <a:alpha val="78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3864200" y="3515900"/>
            <a:ext cx="1685400" cy="736500"/>
          </a:xfrm>
          <a:prstGeom prst="rect">
            <a:avLst/>
          </a:prstGeom>
          <a:solidFill>
            <a:srgbClr val="FFFFFF">
              <a:alpha val="78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1" name="Shape 281"/>
        <p:cNvGrpSpPr/>
        <p:nvPr/>
      </p:nvGrpSpPr>
      <p:grpSpPr>
        <a:xfrm>
          <a:off x="0" y="0"/>
          <a:ext cx="0" cy="0"/>
          <a:chOff x="0" y="0"/>
          <a:chExt cx="0" cy="0"/>
        </a:xfrm>
      </p:grpSpPr>
      <p:sp>
        <p:nvSpPr>
          <p:cNvPr id="282" name="Google Shape;282;p34"/>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Stop Here!</a:t>
            </a:r>
            <a:endParaRPr/>
          </a:p>
        </p:txBody>
      </p:sp>
      <p:sp>
        <p:nvSpPr>
          <p:cNvPr id="283" name="Google Shape;283;p34"/>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a moment to read the </a:t>
            </a:r>
            <a:r>
              <a:rPr lang="en" u="sng">
                <a:solidFill>
                  <a:schemeClr val="hlink"/>
                </a:solidFill>
                <a:hlinkClick r:id="rId3"/>
              </a:rPr>
              <a:t>instructor guide</a:t>
            </a:r>
            <a:r>
              <a:rPr lang="en"/>
              <a:t> and review: </a:t>
            </a:r>
            <a:endParaRPr/>
          </a:p>
          <a:p>
            <a:pPr indent="-342900" lvl="0" marL="457200" rtl="0" algn="l">
              <a:spcBef>
                <a:spcPts val="1600"/>
              </a:spcBef>
              <a:spcAft>
                <a:spcPts val="0"/>
              </a:spcAft>
              <a:buSzPts val="1800"/>
              <a:buChar char="●"/>
            </a:pPr>
            <a:r>
              <a:rPr lang="en"/>
              <a:t>How to customize this deck.</a:t>
            </a:r>
            <a:endParaRPr/>
          </a:p>
          <a:p>
            <a:pPr indent="-342900" lvl="0" marL="457200" rtl="0" algn="l">
              <a:spcBef>
                <a:spcPts val="0"/>
              </a:spcBef>
              <a:spcAft>
                <a:spcPts val="0"/>
              </a:spcAft>
              <a:buSzPts val="1800"/>
              <a:buChar char="●"/>
            </a:pPr>
            <a:r>
              <a:rPr lang="en"/>
              <a:t>What students will complete for the in-class project.</a:t>
            </a:r>
            <a:endParaRPr/>
          </a:p>
          <a:p>
            <a:pPr indent="-342900" lvl="0" marL="457200" rtl="0" algn="l">
              <a:spcBef>
                <a:spcPts val="0"/>
              </a:spcBef>
              <a:spcAft>
                <a:spcPts val="0"/>
              </a:spcAft>
              <a:buSzPts val="1800"/>
              <a:buChar char="●"/>
            </a:pPr>
            <a:r>
              <a:rPr lang="en"/>
              <a:t>How to prepare to teach.</a:t>
            </a:r>
            <a:endParaRPr/>
          </a:p>
        </p:txBody>
      </p:sp>
      <p:sp>
        <p:nvSpPr>
          <p:cNvPr id="284" name="Google Shape;284;p3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5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 wants to run a marathon. </a:t>
            </a:r>
            <a:endParaRPr/>
          </a:p>
          <a:p>
            <a:pPr indent="0" lvl="0" marL="0" rtl="0" algn="l">
              <a:spcBef>
                <a:spcPts val="1600"/>
              </a:spcBef>
              <a:spcAft>
                <a:spcPts val="0"/>
              </a:spcAft>
              <a:buNone/>
            </a:pPr>
            <a:r>
              <a:rPr lang="en"/>
              <a:t>He trains, he changes his diet, and he buys running shoes and other fun running accessories. </a:t>
            </a:r>
            <a:endParaRPr/>
          </a:p>
          <a:p>
            <a:pPr indent="0" lvl="0" marL="0" rtl="0" algn="l">
              <a:spcBef>
                <a:spcPts val="1600"/>
              </a:spcBef>
              <a:spcAft>
                <a:spcPts val="0"/>
              </a:spcAft>
              <a:buNone/>
            </a:pPr>
            <a:r>
              <a:rPr lang="en"/>
              <a:t>Jake signs up for a marathon. Come race day, Jake runs for two-thirds of the race and walks the final third.</a:t>
            </a:r>
            <a:endParaRPr/>
          </a:p>
          <a:p>
            <a:pPr indent="0" lvl="0" marL="0" rtl="0" algn="l">
              <a:spcBef>
                <a:spcPts val="1600"/>
              </a:spcBef>
              <a:spcAft>
                <a:spcPts val="0"/>
              </a:spcAft>
              <a:buNone/>
            </a:pPr>
            <a:r>
              <a:rPr b="1" lang="en"/>
              <a:t>Did Jake achieve his goal?</a:t>
            </a:r>
            <a:endParaRPr/>
          </a:p>
          <a:p>
            <a:pPr indent="0" lvl="0" marL="0" rtl="0" algn="l">
              <a:spcBef>
                <a:spcPts val="1600"/>
              </a:spcBef>
              <a:spcAft>
                <a:spcPts val="1600"/>
              </a:spcAft>
              <a:buNone/>
            </a:pPr>
            <a:r>
              <a:t/>
            </a:r>
            <a:endParaRPr/>
          </a:p>
        </p:txBody>
      </p:sp>
      <p:sp>
        <p:nvSpPr>
          <p:cNvPr id="525" name="Google Shape;525;p5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26" name="Google Shape;526;p5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Jake Wants to Run</a:t>
            </a:r>
            <a:endParaRPr/>
          </a:p>
        </p:txBody>
      </p:sp>
      <p:sp>
        <p:nvSpPr>
          <p:cNvPr id="527" name="Google Shape;527;p5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5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The “Why”</a:t>
            </a:r>
            <a:endParaRPr/>
          </a:p>
        </p:txBody>
      </p:sp>
      <p:sp>
        <p:nvSpPr>
          <p:cNvPr id="533" name="Google Shape;533;p53"/>
          <p:cNvSpPr txBox="1"/>
          <p:nvPr/>
        </p:nvSpPr>
        <p:spPr>
          <a:xfrm>
            <a:off x="457200" y="1143000"/>
            <a:ext cx="8229600" cy="2791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Proxima Nova"/>
                <a:ea typeface="Proxima Nova"/>
                <a:cs typeface="Proxima Nova"/>
                <a:sym typeface="Proxima Nova"/>
              </a:rPr>
              <a:t>Why We Start With </a:t>
            </a:r>
            <a:r>
              <a:rPr b="1" lang="en" sz="1800">
                <a:latin typeface="Proxima Nova"/>
                <a:ea typeface="Proxima Nova"/>
                <a:cs typeface="Proxima Nova"/>
                <a:sym typeface="Proxima Nova"/>
              </a:rPr>
              <a:t>Objectives</a:t>
            </a:r>
            <a:endParaRPr b="1" sz="1800">
              <a:latin typeface="Proxima Nova"/>
              <a:ea typeface="Proxima Nova"/>
              <a:cs typeface="Proxima Nova"/>
              <a:sym typeface="Proxima Nova"/>
            </a:endParaRPr>
          </a:p>
          <a:p>
            <a:pPr indent="-342900" lvl="0" marL="457200" rtl="0" algn="l">
              <a:lnSpc>
                <a:spcPct val="115000"/>
              </a:lnSpc>
              <a:spcBef>
                <a:spcPts val="100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Align the entire team on </a:t>
            </a:r>
            <a:r>
              <a:rPr b="1" lang="en" sz="1800">
                <a:solidFill>
                  <a:srgbClr val="000000"/>
                </a:solidFill>
                <a:highlight>
                  <a:schemeClr val="accent2"/>
                </a:highlight>
                <a:latin typeface="Proxima Nova"/>
                <a:ea typeface="Proxima Nova"/>
                <a:cs typeface="Proxima Nova"/>
                <a:sym typeface="Proxima Nova"/>
              </a:rPr>
              <a:t>a clear and measurable goal</a:t>
            </a:r>
            <a:r>
              <a:rPr lang="en" sz="1800">
                <a:latin typeface="Proxima Nova"/>
                <a:ea typeface="Proxima Nova"/>
                <a:cs typeface="Proxima Nova"/>
                <a:sym typeface="Proxima Nova"/>
              </a:rPr>
              <a:t>.</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Determine the ma</a:t>
            </a:r>
            <a:r>
              <a:rPr lang="en" sz="1800">
                <a:latin typeface="Proxima Nova"/>
                <a:ea typeface="Proxima Nova"/>
                <a:cs typeface="Proxima Nova"/>
                <a:sym typeface="Proxima Nova"/>
              </a:rPr>
              <a:t>rketing</a:t>
            </a:r>
            <a:r>
              <a:rPr lang="en" sz="1800">
                <a:solidFill>
                  <a:srgbClr val="000000"/>
                </a:solidFill>
                <a:latin typeface="Proxima Nova"/>
                <a:ea typeface="Proxima Nova"/>
                <a:cs typeface="Proxima Nova"/>
                <a:sym typeface="Proxima Nova"/>
              </a:rPr>
              <a:t> tactics that best support the objective and </a:t>
            </a:r>
            <a:r>
              <a:rPr b="1" lang="en" sz="1800">
                <a:highlight>
                  <a:schemeClr val="accent2"/>
                </a:highlight>
                <a:latin typeface="Proxima Nova"/>
                <a:ea typeface="Proxima Nova"/>
                <a:cs typeface="Proxima Nova"/>
                <a:sym typeface="Proxima Nova"/>
              </a:rPr>
              <a:t>resonate with</a:t>
            </a:r>
            <a:r>
              <a:rPr b="1" lang="en" sz="1800">
                <a:solidFill>
                  <a:srgbClr val="000000"/>
                </a:solidFill>
                <a:highlight>
                  <a:schemeClr val="accent2"/>
                </a:highlight>
                <a:latin typeface="Proxima Nova"/>
                <a:ea typeface="Proxima Nova"/>
                <a:cs typeface="Proxima Nova"/>
                <a:sym typeface="Proxima Nova"/>
              </a:rPr>
              <a:t> customers</a:t>
            </a:r>
            <a:r>
              <a:rPr lang="en" sz="1800">
                <a:latin typeface="Proxima Nova"/>
                <a:ea typeface="Proxima Nova"/>
                <a:cs typeface="Proxima Nova"/>
                <a:sym typeface="Proxima Nova"/>
              </a:rPr>
              <a:t>.</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1000"/>
              </a:spcBef>
              <a:spcAft>
                <a:spcPts val="100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Enable</a:t>
            </a:r>
            <a:r>
              <a:rPr b="1" lang="en" sz="1800">
                <a:solidFill>
                  <a:srgbClr val="000000"/>
                </a:solidFill>
                <a:latin typeface="Proxima Nova"/>
                <a:ea typeface="Proxima Nova"/>
                <a:cs typeface="Proxima Nova"/>
                <a:sym typeface="Proxima Nova"/>
              </a:rPr>
              <a:t> </a:t>
            </a:r>
            <a:r>
              <a:rPr b="1" lang="en" sz="1800">
                <a:solidFill>
                  <a:srgbClr val="000000"/>
                </a:solidFill>
                <a:highlight>
                  <a:schemeClr val="accent2"/>
                </a:highlight>
                <a:latin typeface="Proxima Nova"/>
                <a:ea typeface="Proxima Nova"/>
                <a:cs typeface="Proxima Nova"/>
                <a:sym typeface="Proxima Nova"/>
              </a:rPr>
              <a:t>insightful decision-making</a:t>
            </a:r>
            <a:r>
              <a:rPr lang="en" sz="1800">
                <a:solidFill>
                  <a:srgbClr val="000000"/>
                </a:solidFill>
                <a:latin typeface="Proxima Nova"/>
                <a:ea typeface="Proxima Nova"/>
                <a:cs typeface="Proxima Nova"/>
                <a:sym typeface="Proxima Nova"/>
              </a:rPr>
              <a:t> based on data and goals.</a:t>
            </a:r>
            <a:endParaRPr sz="1800">
              <a:latin typeface="Proxima Nova"/>
              <a:ea typeface="Proxima Nova"/>
              <a:cs typeface="Proxima Nova"/>
              <a:sym typeface="Proxima Nova"/>
            </a:endParaRPr>
          </a:p>
        </p:txBody>
      </p:sp>
      <p:sp>
        <p:nvSpPr>
          <p:cNvPr id="534" name="Google Shape;534;p5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35" name="Google Shape;535;p5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54"/>
          <p:cNvSpPr/>
          <p:nvPr/>
        </p:nvSpPr>
        <p:spPr>
          <a:xfrm>
            <a:off x="4002500" y="2107074"/>
            <a:ext cx="1333500" cy="1333500"/>
          </a:xfrm>
          <a:prstGeom prst="ellipse">
            <a:avLst/>
          </a:prstGeom>
          <a:solidFill>
            <a:srgbClr val="F3F3F3">
              <a:alpha val="670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1" name="Google Shape;541;p54"/>
          <p:cNvPicPr preferRelativeResize="0"/>
          <p:nvPr/>
        </p:nvPicPr>
        <p:blipFill>
          <a:blip r:embed="rId3">
            <a:alphaModFix/>
          </a:blip>
          <a:stretch>
            <a:fillRect/>
          </a:stretch>
        </p:blipFill>
        <p:spPr>
          <a:xfrm>
            <a:off x="3983450" y="2088024"/>
            <a:ext cx="1371600" cy="1371600"/>
          </a:xfrm>
          <a:prstGeom prst="rect">
            <a:avLst/>
          </a:prstGeom>
          <a:noFill/>
          <a:ln>
            <a:noFill/>
          </a:ln>
        </p:spPr>
      </p:pic>
      <p:sp>
        <p:nvSpPr>
          <p:cNvPr id="542" name="Google Shape;542;p54"/>
          <p:cNvSpPr/>
          <p:nvPr/>
        </p:nvSpPr>
        <p:spPr>
          <a:xfrm>
            <a:off x="6836700" y="2107074"/>
            <a:ext cx="1333500" cy="1333500"/>
          </a:xfrm>
          <a:prstGeom prst="ellipse">
            <a:avLst/>
          </a:prstGeom>
          <a:solidFill>
            <a:srgbClr val="F3F3F3">
              <a:alpha val="67040"/>
            </a:srgbClr>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5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A </a:t>
            </a:r>
            <a:r>
              <a:rPr lang="en" sz="2400">
                <a:solidFill>
                  <a:srgbClr val="000000"/>
                </a:solidFill>
              </a:rPr>
              <a:t>Good</a:t>
            </a:r>
            <a:r>
              <a:rPr lang="en" sz="2400">
                <a:solidFill>
                  <a:srgbClr val="000000"/>
                </a:solidFill>
              </a:rPr>
              <a:t> Objective… </a:t>
            </a:r>
            <a:endParaRPr>
              <a:solidFill>
                <a:srgbClr val="000000"/>
              </a:solidFill>
            </a:endParaRPr>
          </a:p>
        </p:txBody>
      </p:sp>
      <p:pic>
        <p:nvPicPr>
          <p:cNvPr id="544" name="Google Shape;544;p54"/>
          <p:cNvPicPr preferRelativeResize="0"/>
          <p:nvPr/>
        </p:nvPicPr>
        <p:blipFill rotWithShape="1">
          <a:blip r:embed="rId4">
            <a:alphaModFix/>
          </a:blip>
          <a:srcRect b="0" l="15676" r="13516" t="0"/>
          <a:stretch/>
        </p:blipFill>
        <p:spPr>
          <a:xfrm>
            <a:off x="7192163" y="2334175"/>
            <a:ext cx="622563" cy="879301"/>
          </a:xfrm>
          <a:prstGeom prst="rect">
            <a:avLst/>
          </a:prstGeom>
          <a:noFill/>
          <a:ln>
            <a:noFill/>
          </a:ln>
        </p:spPr>
      </p:pic>
      <p:sp>
        <p:nvSpPr>
          <p:cNvPr id="545" name="Google Shape;545;p54"/>
          <p:cNvSpPr txBox="1"/>
          <p:nvPr/>
        </p:nvSpPr>
        <p:spPr>
          <a:xfrm>
            <a:off x="6827175" y="1380600"/>
            <a:ext cx="13716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Ties to the funnel.</a:t>
            </a:r>
            <a:endParaRPr b="1" sz="1800">
              <a:latin typeface="Proxima Nova"/>
              <a:ea typeface="Proxima Nova"/>
              <a:cs typeface="Proxima Nova"/>
              <a:sym typeface="Proxima Nova"/>
            </a:endParaRPr>
          </a:p>
        </p:txBody>
      </p:sp>
      <p:sp>
        <p:nvSpPr>
          <p:cNvPr id="546" name="Google Shape;546;p54"/>
          <p:cNvSpPr txBox="1"/>
          <p:nvPr/>
        </p:nvSpPr>
        <p:spPr>
          <a:xfrm>
            <a:off x="1130174" y="1380600"/>
            <a:ext cx="1441500" cy="53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Ladders</a:t>
            </a:r>
            <a:r>
              <a:rPr b="1" lang="en" sz="1800">
                <a:latin typeface="Proxima Nova"/>
                <a:ea typeface="Proxima Nova"/>
                <a:cs typeface="Proxima Nova"/>
                <a:sym typeface="Proxima Nova"/>
              </a:rPr>
              <a:t> up.</a:t>
            </a:r>
            <a:endParaRPr b="1" sz="1800">
              <a:latin typeface="Proxima Nova"/>
              <a:ea typeface="Proxima Nova"/>
              <a:cs typeface="Proxima Nova"/>
              <a:sym typeface="Proxima Nova"/>
            </a:endParaRPr>
          </a:p>
        </p:txBody>
      </p:sp>
      <p:pic>
        <p:nvPicPr>
          <p:cNvPr id="547" name="Google Shape;547;p54"/>
          <p:cNvPicPr preferRelativeResize="0"/>
          <p:nvPr/>
        </p:nvPicPr>
        <p:blipFill>
          <a:blip r:embed="rId5">
            <a:alphaModFix/>
          </a:blip>
          <a:stretch>
            <a:fillRect/>
          </a:stretch>
        </p:blipFill>
        <p:spPr>
          <a:xfrm>
            <a:off x="1130187" y="2088024"/>
            <a:ext cx="1371600" cy="1371600"/>
          </a:xfrm>
          <a:prstGeom prst="rect">
            <a:avLst/>
          </a:prstGeom>
          <a:noFill/>
          <a:ln>
            <a:noFill/>
          </a:ln>
        </p:spPr>
      </p:pic>
      <p:sp>
        <p:nvSpPr>
          <p:cNvPr id="548" name="Google Shape;548;p5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49" name="Google Shape;549;p5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50" name="Google Shape;550;p54"/>
          <p:cNvSpPr txBox="1"/>
          <p:nvPr/>
        </p:nvSpPr>
        <p:spPr>
          <a:xfrm>
            <a:off x="3973925" y="1380600"/>
            <a:ext cx="1371600" cy="422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Is </a:t>
            </a:r>
            <a:r>
              <a:rPr b="1" lang="en" sz="1800">
                <a:latin typeface="Proxima Nova"/>
                <a:ea typeface="Proxima Nova"/>
                <a:cs typeface="Proxima Nova"/>
                <a:sym typeface="Proxima Nova"/>
              </a:rPr>
              <a:t>SMART.</a:t>
            </a:r>
            <a:endParaRPr b="1" sz="180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55"/>
          <p:cNvSpPr/>
          <p:nvPr/>
        </p:nvSpPr>
        <p:spPr>
          <a:xfrm>
            <a:off x="2921275" y="1438275"/>
            <a:ext cx="5466600" cy="2805900"/>
          </a:xfrm>
          <a:prstGeom prst="rect">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000">
              <a:latin typeface="Proxima Nova"/>
              <a:ea typeface="Proxima Nova"/>
              <a:cs typeface="Proxima Nova"/>
              <a:sym typeface="Proxima Nova"/>
            </a:endParaRPr>
          </a:p>
        </p:txBody>
      </p:sp>
      <p:sp>
        <p:nvSpPr>
          <p:cNvPr id="556" name="Google Shape;556;p55"/>
          <p:cNvSpPr txBox="1"/>
          <p:nvPr/>
        </p:nvSpPr>
        <p:spPr>
          <a:xfrm>
            <a:off x="3580550" y="1619750"/>
            <a:ext cx="4262100" cy="44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Broad, company-wide goals created by senior leadership to guide decisions across the business.</a:t>
            </a:r>
            <a:endParaRPr sz="1200">
              <a:solidFill>
                <a:schemeClr val="dk1"/>
              </a:solidFill>
              <a:latin typeface="Proxima Nova"/>
              <a:ea typeface="Proxima Nova"/>
              <a:cs typeface="Proxima Nova"/>
              <a:sym typeface="Proxima Nova"/>
            </a:endParaRPr>
          </a:p>
        </p:txBody>
      </p:sp>
      <p:sp>
        <p:nvSpPr>
          <p:cNvPr id="557" name="Google Shape;557;p5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Laddering </a:t>
            </a:r>
            <a:r>
              <a:rPr lang="en"/>
              <a:t>Objectives</a:t>
            </a:r>
            <a:endParaRPr/>
          </a:p>
        </p:txBody>
      </p:sp>
      <p:sp>
        <p:nvSpPr>
          <p:cNvPr id="558" name="Google Shape;558;p5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59" name="Google Shape;559;p55"/>
          <p:cNvSpPr txBox="1"/>
          <p:nvPr/>
        </p:nvSpPr>
        <p:spPr>
          <a:xfrm>
            <a:off x="2270725" y="3092912"/>
            <a:ext cx="1202400" cy="6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roxima Nova Semibold"/>
                <a:ea typeface="Proxima Nova Semibold"/>
                <a:cs typeface="Proxima Nova Semibold"/>
                <a:sym typeface="Proxima Nova Semibold"/>
              </a:rPr>
              <a:t>Channel</a:t>
            </a:r>
            <a:endParaRPr>
              <a:solidFill>
                <a:srgbClr val="FFFFFF"/>
              </a:solidFill>
              <a:latin typeface="Proxima Nova Semibold"/>
              <a:ea typeface="Proxima Nova Semibold"/>
              <a:cs typeface="Proxima Nova Semibold"/>
              <a:sym typeface="Proxima Nova Semibold"/>
            </a:endParaRPr>
          </a:p>
        </p:txBody>
      </p:sp>
      <p:sp>
        <p:nvSpPr>
          <p:cNvPr id="560" name="Google Shape;560;p55"/>
          <p:cNvSpPr txBox="1"/>
          <p:nvPr/>
        </p:nvSpPr>
        <p:spPr>
          <a:xfrm>
            <a:off x="4000400" y="2313375"/>
            <a:ext cx="4212600" cy="44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Marketing team goals that directly drive to business objectives and are the measure of success for the team.</a:t>
            </a:r>
            <a:endParaRPr sz="1200">
              <a:latin typeface="Proxima Nova"/>
              <a:ea typeface="Proxima Nova"/>
              <a:cs typeface="Proxima Nova"/>
              <a:sym typeface="Proxima Nova"/>
            </a:endParaRPr>
          </a:p>
        </p:txBody>
      </p:sp>
      <p:sp>
        <p:nvSpPr>
          <p:cNvPr id="561" name="Google Shape;561;p55"/>
          <p:cNvSpPr txBox="1"/>
          <p:nvPr/>
        </p:nvSpPr>
        <p:spPr>
          <a:xfrm>
            <a:off x="4369950" y="3007000"/>
            <a:ext cx="3952200" cy="44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Change a specific perception or behavior of a target audience in a quantified way over a set period of time.</a:t>
            </a:r>
            <a:endParaRPr sz="1200">
              <a:solidFill>
                <a:schemeClr val="dk1"/>
              </a:solidFill>
              <a:latin typeface="Proxima Nova"/>
              <a:ea typeface="Proxima Nova"/>
              <a:cs typeface="Proxima Nova"/>
              <a:sym typeface="Proxima Nova"/>
            </a:endParaRPr>
          </a:p>
        </p:txBody>
      </p:sp>
      <p:sp>
        <p:nvSpPr>
          <p:cNvPr id="562" name="Google Shape;562;p55"/>
          <p:cNvSpPr txBox="1"/>
          <p:nvPr/>
        </p:nvSpPr>
        <p:spPr>
          <a:xfrm>
            <a:off x="4763425" y="3700625"/>
            <a:ext cx="3624300" cy="444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Improve performance of specific channels in support of and separate from specific campaigns.</a:t>
            </a:r>
            <a:endParaRPr sz="1200">
              <a:solidFill>
                <a:schemeClr val="dk1"/>
              </a:solidFill>
              <a:latin typeface="Proxima Nova"/>
              <a:ea typeface="Proxima Nova"/>
              <a:cs typeface="Proxima Nova"/>
              <a:sym typeface="Proxima Nova"/>
            </a:endParaRPr>
          </a:p>
        </p:txBody>
      </p:sp>
      <p:grpSp>
        <p:nvGrpSpPr>
          <p:cNvPr id="563" name="Google Shape;563;p55"/>
          <p:cNvGrpSpPr/>
          <p:nvPr/>
        </p:nvGrpSpPr>
        <p:grpSpPr>
          <a:xfrm>
            <a:off x="1012850" y="1105875"/>
            <a:ext cx="3750558" cy="3227017"/>
            <a:chOff x="3031356" y="1020939"/>
            <a:chExt cx="3081300" cy="3644700"/>
          </a:xfrm>
        </p:grpSpPr>
        <p:sp>
          <p:nvSpPr>
            <p:cNvPr id="564" name="Google Shape;564;p55"/>
            <p:cNvSpPr/>
            <p:nvPr/>
          </p:nvSpPr>
          <p:spPr>
            <a:xfrm>
              <a:off x="3031356" y="1020939"/>
              <a:ext cx="3081300" cy="36447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5"/>
            <p:cNvSpPr/>
            <p:nvPr/>
          </p:nvSpPr>
          <p:spPr>
            <a:xfrm>
              <a:off x="3335352" y="1078850"/>
              <a:ext cx="2473200" cy="2829600"/>
            </a:xfrm>
            <a:prstGeom prst="triangl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5"/>
            <p:cNvSpPr/>
            <p:nvPr/>
          </p:nvSpPr>
          <p:spPr>
            <a:xfrm>
              <a:off x="3684450" y="1020950"/>
              <a:ext cx="1775100" cy="2082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5"/>
            <p:cNvSpPr/>
            <p:nvPr/>
          </p:nvSpPr>
          <p:spPr>
            <a:xfrm>
              <a:off x="4023003" y="1020947"/>
              <a:ext cx="1098000" cy="12879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8" name="Google Shape;568;p55"/>
          <p:cNvSpPr txBox="1"/>
          <p:nvPr/>
        </p:nvSpPr>
        <p:spPr>
          <a:xfrm>
            <a:off x="2322200" y="1638599"/>
            <a:ext cx="1131900" cy="6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Business</a:t>
            </a:r>
            <a:endParaRPr b="1">
              <a:latin typeface="Proxima Nova"/>
              <a:ea typeface="Proxima Nova"/>
              <a:cs typeface="Proxima Nova"/>
              <a:sym typeface="Proxima Nova"/>
            </a:endParaRPr>
          </a:p>
        </p:txBody>
      </p:sp>
      <p:sp>
        <p:nvSpPr>
          <p:cNvPr id="569" name="Google Shape;569;p55"/>
          <p:cNvSpPr txBox="1"/>
          <p:nvPr/>
        </p:nvSpPr>
        <p:spPr>
          <a:xfrm>
            <a:off x="2021000" y="2281825"/>
            <a:ext cx="17343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Marketing</a:t>
            </a:r>
            <a:endParaRPr b="1">
              <a:latin typeface="Proxima Nova"/>
              <a:ea typeface="Proxima Nova"/>
              <a:cs typeface="Proxima Nova"/>
              <a:sym typeface="Proxima Nova"/>
            </a:endParaRPr>
          </a:p>
        </p:txBody>
      </p:sp>
      <p:sp>
        <p:nvSpPr>
          <p:cNvPr id="570" name="Google Shape;570;p55"/>
          <p:cNvSpPr txBox="1"/>
          <p:nvPr/>
        </p:nvSpPr>
        <p:spPr>
          <a:xfrm>
            <a:off x="1731950" y="2941626"/>
            <a:ext cx="2312400" cy="7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FFFFFF"/>
                </a:solidFill>
                <a:latin typeface="Proxima Nova"/>
                <a:ea typeface="Proxima Nova"/>
                <a:cs typeface="Proxima Nova"/>
                <a:sym typeface="Proxima Nova"/>
              </a:rPr>
              <a:t>Campaign</a:t>
            </a:r>
            <a:endParaRPr b="1">
              <a:solidFill>
                <a:srgbClr val="FFFFFF"/>
              </a:solidFill>
              <a:latin typeface="Proxima Nova"/>
              <a:ea typeface="Proxima Nova"/>
              <a:cs typeface="Proxima Nova"/>
              <a:sym typeface="Proxima Nova"/>
            </a:endParaRPr>
          </a:p>
        </p:txBody>
      </p:sp>
      <p:sp>
        <p:nvSpPr>
          <p:cNvPr id="571" name="Google Shape;571;p55"/>
          <p:cNvSpPr txBox="1"/>
          <p:nvPr/>
        </p:nvSpPr>
        <p:spPr>
          <a:xfrm>
            <a:off x="2104250" y="3671375"/>
            <a:ext cx="15678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Channel</a:t>
            </a:r>
            <a:endParaRPr b="1">
              <a:solidFill>
                <a:srgbClr val="FFFFFF"/>
              </a:solidFill>
              <a:latin typeface="Proxima Nova"/>
              <a:ea typeface="Proxima Nova"/>
              <a:cs typeface="Proxima Nova"/>
              <a:sym typeface="Proxima Nova"/>
            </a:endParaRPr>
          </a:p>
        </p:txBody>
      </p:sp>
      <p:sp>
        <p:nvSpPr>
          <p:cNvPr id="572" name="Google Shape;572;p5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73" name="Google Shape;573;p55"/>
          <p:cNvSpPr txBox="1"/>
          <p:nvPr/>
        </p:nvSpPr>
        <p:spPr>
          <a:xfrm>
            <a:off x="276750" y="3847075"/>
            <a:ext cx="753300" cy="281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999999"/>
                </a:solidFill>
                <a:latin typeface="Proxima Nova"/>
                <a:ea typeface="Proxima Nova"/>
                <a:cs typeface="Proxima Nova"/>
                <a:sym typeface="Proxima Nova"/>
              </a:rPr>
              <a:t>Many</a:t>
            </a:r>
            <a:endParaRPr b="1">
              <a:solidFill>
                <a:srgbClr val="999999"/>
              </a:solidFill>
              <a:latin typeface="Proxima Nova"/>
              <a:ea typeface="Proxima Nova"/>
              <a:cs typeface="Proxima Nova"/>
              <a:sym typeface="Proxima Nova"/>
            </a:endParaRPr>
          </a:p>
        </p:txBody>
      </p:sp>
      <p:sp>
        <p:nvSpPr>
          <p:cNvPr id="574" name="Google Shape;574;p55"/>
          <p:cNvSpPr txBox="1"/>
          <p:nvPr/>
        </p:nvSpPr>
        <p:spPr>
          <a:xfrm>
            <a:off x="1927100" y="1049038"/>
            <a:ext cx="5832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999999"/>
                </a:solidFill>
                <a:latin typeface="Proxima Nova"/>
                <a:ea typeface="Proxima Nova"/>
                <a:cs typeface="Proxima Nova"/>
                <a:sym typeface="Proxima Nova"/>
              </a:rPr>
              <a:t>Few</a:t>
            </a:r>
            <a:endParaRPr b="1">
              <a:solidFill>
                <a:srgbClr val="999999"/>
              </a:solidFill>
              <a:latin typeface="Proxima Nova"/>
              <a:ea typeface="Proxima Nova"/>
              <a:cs typeface="Proxima Nova"/>
              <a:sym typeface="Proxima Nova"/>
            </a:endParaRPr>
          </a:p>
        </p:txBody>
      </p:sp>
      <p:cxnSp>
        <p:nvCxnSpPr>
          <p:cNvPr id="575" name="Google Shape;575;p55"/>
          <p:cNvCxnSpPr/>
          <p:nvPr/>
        </p:nvCxnSpPr>
        <p:spPr>
          <a:xfrm flipH="1">
            <a:off x="791875" y="1463812"/>
            <a:ext cx="1411500" cy="2281500"/>
          </a:xfrm>
          <a:prstGeom prst="straightConnector1">
            <a:avLst/>
          </a:prstGeom>
          <a:noFill/>
          <a:ln cap="flat" cmpd="sng" w="9525">
            <a:solidFill>
              <a:srgbClr val="9E9E9E"/>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56"/>
          <p:cNvSpPr/>
          <p:nvPr/>
        </p:nvSpPr>
        <p:spPr>
          <a:xfrm>
            <a:off x="836050" y="1490375"/>
            <a:ext cx="5590200" cy="2805900"/>
          </a:xfrm>
          <a:prstGeom prst="rect">
            <a:avLst/>
          </a:prstGeom>
          <a:solidFill>
            <a:schemeClr val="lt1"/>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t/>
            </a:r>
            <a:endParaRPr sz="1000">
              <a:latin typeface="Proxima Nova"/>
              <a:ea typeface="Proxima Nova"/>
              <a:cs typeface="Proxima Nova"/>
              <a:sym typeface="Proxima Nova"/>
            </a:endParaRPr>
          </a:p>
        </p:txBody>
      </p:sp>
      <p:sp>
        <p:nvSpPr>
          <p:cNvPr id="581" name="Google Shape;581;p56"/>
          <p:cNvSpPr/>
          <p:nvPr/>
        </p:nvSpPr>
        <p:spPr>
          <a:xfrm>
            <a:off x="3110650" y="1043150"/>
            <a:ext cx="1043100" cy="63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6"/>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583" name="Google Shape;583;p56"/>
          <p:cNvSpPr txBox="1"/>
          <p:nvPr>
            <p:ph type="title"/>
          </p:nvPr>
        </p:nvSpPr>
        <p:spPr>
          <a:xfrm>
            <a:off x="908850" y="237038"/>
            <a:ext cx="5009400" cy="4593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en"/>
              <a:t>Barbie: Imagine Possibilities</a:t>
            </a:r>
            <a:endParaRPr/>
          </a:p>
        </p:txBody>
      </p:sp>
      <p:sp>
        <p:nvSpPr>
          <p:cNvPr id="584" name="Google Shape;584;p56"/>
          <p:cNvSpPr txBox="1"/>
          <p:nvPr/>
        </p:nvSpPr>
        <p:spPr>
          <a:xfrm>
            <a:off x="500775" y="3757925"/>
            <a:ext cx="4176600" cy="39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200"/>
              <a:buFont typeface="Arial"/>
              <a:buNone/>
            </a:pPr>
            <a:r>
              <a:rPr lang="en" sz="1200">
                <a:latin typeface="Proxima Nova"/>
                <a:ea typeface="Proxima Nova"/>
                <a:cs typeface="Proxima Nova"/>
                <a:sym typeface="Proxima Nova"/>
              </a:rPr>
              <a:t>Generate 1,000 pieces of user-generated content on Instagram.</a:t>
            </a:r>
            <a:endParaRPr i="0" sz="1200" u="none" cap="none" strike="noStrike">
              <a:solidFill>
                <a:srgbClr val="000000"/>
              </a:solidFill>
              <a:latin typeface="Proxima Nova"/>
              <a:ea typeface="Proxima Nova"/>
              <a:cs typeface="Proxima Nova"/>
              <a:sym typeface="Proxima Nova"/>
            </a:endParaRPr>
          </a:p>
        </p:txBody>
      </p:sp>
      <p:sp>
        <p:nvSpPr>
          <p:cNvPr id="585" name="Google Shape;585;p56"/>
          <p:cNvSpPr txBox="1"/>
          <p:nvPr/>
        </p:nvSpPr>
        <p:spPr>
          <a:xfrm>
            <a:off x="680250" y="1615775"/>
            <a:ext cx="5009400" cy="672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Proxima Nova"/>
                <a:ea typeface="Proxima Nova"/>
                <a:cs typeface="Proxima Nova"/>
                <a:sym typeface="Proxima Nova"/>
              </a:rPr>
              <a:t>Turn around a declining business in a recovering category.</a:t>
            </a:r>
            <a:endParaRPr sz="1200">
              <a:solidFill>
                <a:schemeClr val="dk1"/>
              </a:solidFill>
              <a:latin typeface="Proxima Nova"/>
              <a:ea typeface="Proxima Nova"/>
              <a:cs typeface="Proxima Nova"/>
              <a:sym typeface="Proxima Nova"/>
            </a:endParaRPr>
          </a:p>
        </p:txBody>
      </p:sp>
      <p:sp>
        <p:nvSpPr>
          <p:cNvPr id="586" name="Google Shape;586;p56"/>
          <p:cNvSpPr txBox="1"/>
          <p:nvPr/>
        </p:nvSpPr>
        <p:spPr>
          <a:xfrm>
            <a:off x="836050" y="2293050"/>
            <a:ext cx="4402800" cy="67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Proxima Nova"/>
                <a:ea typeface="Proxima Nova"/>
                <a:cs typeface="Proxima Nova"/>
                <a:sym typeface="Proxima Nova"/>
              </a:rPr>
              <a:t>Shift perception among Barbie purchasers (i.e., millennial moms) to drive reappraisals of the brand.</a:t>
            </a:r>
            <a:endParaRPr sz="1200">
              <a:solidFill>
                <a:schemeClr val="dk1"/>
              </a:solidFill>
              <a:latin typeface="Proxima Nova"/>
              <a:ea typeface="Proxima Nova"/>
              <a:cs typeface="Proxima Nova"/>
              <a:sym typeface="Proxima Nova"/>
            </a:endParaRPr>
          </a:p>
        </p:txBody>
      </p:sp>
      <p:sp>
        <p:nvSpPr>
          <p:cNvPr id="587" name="Google Shape;587;p56"/>
          <p:cNvSpPr txBox="1"/>
          <p:nvPr/>
        </p:nvSpPr>
        <p:spPr>
          <a:xfrm>
            <a:off x="836050" y="3067025"/>
            <a:ext cx="4176600" cy="499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Proxima Nova"/>
                <a:ea typeface="Proxima Nova"/>
                <a:cs typeface="Proxima Nova"/>
                <a:sym typeface="Proxima Nova"/>
              </a:rPr>
              <a:t>Decrease negative social sentiment by 100% this quarter.</a:t>
            </a:r>
            <a:endParaRPr sz="1200">
              <a:solidFill>
                <a:schemeClr val="dk1"/>
              </a:solidFill>
              <a:latin typeface="Proxima Nova"/>
              <a:ea typeface="Proxima Nova"/>
              <a:cs typeface="Proxima Nova"/>
              <a:sym typeface="Proxima Nova"/>
            </a:endParaRPr>
          </a:p>
        </p:txBody>
      </p:sp>
      <p:pic>
        <p:nvPicPr>
          <p:cNvPr id="588" name="Google Shape;588;p56"/>
          <p:cNvPicPr preferRelativeResize="0"/>
          <p:nvPr/>
        </p:nvPicPr>
        <p:blipFill>
          <a:blip r:embed="rId3">
            <a:alphaModFix/>
          </a:blip>
          <a:stretch>
            <a:fillRect/>
          </a:stretch>
        </p:blipFill>
        <p:spPr>
          <a:xfrm>
            <a:off x="3167213" y="1151801"/>
            <a:ext cx="927876" cy="459300"/>
          </a:xfrm>
          <a:prstGeom prst="rect">
            <a:avLst/>
          </a:prstGeom>
          <a:noFill/>
          <a:ln>
            <a:noFill/>
          </a:ln>
        </p:spPr>
      </p:pic>
      <p:sp>
        <p:nvSpPr>
          <p:cNvPr id="589" name="Google Shape;589;p5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590" name="Google Shape;590;p56"/>
          <p:cNvGrpSpPr/>
          <p:nvPr/>
        </p:nvGrpSpPr>
        <p:grpSpPr>
          <a:xfrm>
            <a:off x="7305375" y="116150"/>
            <a:ext cx="927000" cy="927000"/>
            <a:chOff x="916150" y="2075225"/>
            <a:chExt cx="927000" cy="927000"/>
          </a:xfrm>
        </p:grpSpPr>
        <p:sp>
          <p:nvSpPr>
            <p:cNvPr id="591" name="Google Shape;591;p56"/>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592" name="Google Shape;592;p56"/>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grpSp>
        <p:nvGrpSpPr>
          <p:cNvPr id="593" name="Google Shape;593;p56"/>
          <p:cNvGrpSpPr/>
          <p:nvPr/>
        </p:nvGrpSpPr>
        <p:grpSpPr>
          <a:xfrm>
            <a:off x="4542625" y="1158075"/>
            <a:ext cx="3750558" cy="3227017"/>
            <a:chOff x="3031356" y="1020939"/>
            <a:chExt cx="3081300" cy="3644700"/>
          </a:xfrm>
        </p:grpSpPr>
        <p:sp>
          <p:nvSpPr>
            <p:cNvPr id="594" name="Google Shape;594;p56"/>
            <p:cNvSpPr/>
            <p:nvPr/>
          </p:nvSpPr>
          <p:spPr>
            <a:xfrm>
              <a:off x="3031356" y="1020939"/>
              <a:ext cx="3081300" cy="3644700"/>
            </a:xfrm>
            <a:prstGeom prst="triangle">
              <a:avLst>
                <a:gd fmla="val 50000"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6"/>
            <p:cNvSpPr/>
            <p:nvPr/>
          </p:nvSpPr>
          <p:spPr>
            <a:xfrm>
              <a:off x="3335352" y="1078850"/>
              <a:ext cx="2473200" cy="2829600"/>
            </a:xfrm>
            <a:prstGeom prst="triangle">
              <a:avLst>
                <a:gd fmla="val 50000" name="adj"/>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6"/>
            <p:cNvSpPr/>
            <p:nvPr/>
          </p:nvSpPr>
          <p:spPr>
            <a:xfrm>
              <a:off x="3684450" y="1020950"/>
              <a:ext cx="1775100" cy="2082300"/>
            </a:xfrm>
            <a:prstGeom prst="triangl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6"/>
            <p:cNvSpPr/>
            <p:nvPr/>
          </p:nvSpPr>
          <p:spPr>
            <a:xfrm>
              <a:off x="4023003" y="1020947"/>
              <a:ext cx="1098000" cy="12879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56"/>
          <p:cNvSpPr txBox="1"/>
          <p:nvPr/>
        </p:nvSpPr>
        <p:spPr>
          <a:xfrm>
            <a:off x="5851975" y="1690799"/>
            <a:ext cx="1131900" cy="63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Business</a:t>
            </a:r>
            <a:endParaRPr b="1">
              <a:latin typeface="Proxima Nova"/>
              <a:ea typeface="Proxima Nova"/>
              <a:cs typeface="Proxima Nova"/>
              <a:sym typeface="Proxima Nova"/>
            </a:endParaRPr>
          </a:p>
        </p:txBody>
      </p:sp>
      <p:sp>
        <p:nvSpPr>
          <p:cNvPr id="599" name="Google Shape;599;p56"/>
          <p:cNvSpPr txBox="1"/>
          <p:nvPr/>
        </p:nvSpPr>
        <p:spPr>
          <a:xfrm>
            <a:off x="5550775" y="2334025"/>
            <a:ext cx="17343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Marketing</a:t>
            </a:r>
            <a:endParaRPr b="1">
              <a:latin typeface="Proxima Nova"/>
              <a:ea typeface="Proxima Nova"/>
              <a:cs typeface="Proxima Nova"/>
              <a:sym typeface="Proxima Nova"/>
            </a:endParaRPr>
          </a:p>
        </p:txBody>
      </p:sp>
      <p:sp>
        <p:nvSpPr>
          <p:cNvPr id="600" name="Google Shape;600;p56"/>
          <p:cNvSpPr txBox="1"/>
          <p:nvPr/>
        </p:nvSpPr>
        <p:spPr>
          <a:xfrm>
            <a:off x="5261725" y="2993826"/>
            <a:ext cx="2312400" cy="71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FFFFFF"/>
                </a:solidFill>
                <a:latin typeface="Proxima Nova"/>
                <a:ea typeface="Proxima Nova"/>
                <a:cs typeface="Proxima Nova"/>
                <a:sym typeface="Proxima Nova"/>
              </a:rPr>
              <a:t>Campaign</a:t>
            </a:r>
            <a:endParaRPr b="1">
              <a:solidFill>
                <a:srgbClr val="FFFFFF"/>
              </a:solidFill>
              <a:latin typeface="Proxima Nova"/>
              <a:ea typeface="Proxima Nova"/>
              <a:cs typeface="Proxima Nova"/>
              <a:sym typeface="Proxima Nova"/>
            </a:endParaRPr>
          </a:p>
        </p:txBody>
      </p:sp>
      <p:sp>
        <p:nvSpPr>
          <p:cNvPr id="601" name="Google Shape;601;p56"/>
          <p:cNvSpPr txBox="1"/>
          <p:nvPr/>
        </p:nvSpPr>
        <p:spPr>
          <a:xfrm>
            <a:off x="5634025" y="3723575"/>
            <a:ext cx="15678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Channel</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000000"/>
                </a:solidFill>
              </a:rPr>
              <a:t>The SMART Framework</a:t>
            </a:r>
            <a:endParaRPr sz="2400">
              <a:solidFill>
                <a:srgbClr val="000000"/>
              </a:solidFill>
            </a:endParaRPr>
          </a:p>
          <a:p>
            <a:pPr indent="0" lvl="0" marL="0" rtl="0" algn="l">
              <a:spcBef>
                <a:spcPts val="0"/>
              </a:spcBef>
              <a:spcAft>
                <a:spcPts val="0"/>
              </a:spcAft>
              <a:buNone/>
            </a:pPr>
            <a:r>
              <a:t/>
            </a:r>
            <a:endParaRPr sz="2400">
              <a:solidFill>
                <a:srgbClr val="000000"/>
              </a:solidFill>
            </a:endParaRPr>
          </a:p>
        </p:txBody>
      </p:sp>
      <p:sp>
        <p:nvSpPr>
          <p:cNvPr id="607" name="Google Shape;607;p57"/>
          <p:cNvSpPr/>
          <p:nvPr/>
        </p:nvSpPr>
        <p:spPr>
          <a:xfrm>
            <a:off x="722493" y="1487382"/>
            <a:ext cx="1005900" cy="100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latin typeface="Proxima Nova Extrabold"/>
                <a:ea typeface="Proxima Nova Extrabold"/>
                <a:cs typeface="Proxima Nova Extrabold"/>
                <a:sym typeface="Proxima Nova Extrabold"/>
              </a:rPr>
              <a:t>S</a:t>
            </a:r>
            <a:endParaRPr>
              <a:solidFill>
                <a:schemeClr val="dk1"/>
              </a:solidFill>
              <a:latin typeface="Proxima Nova"/>
              <a:ea typeface="Proxima Nova"/>
              <a:cs typeface="Proxima Nova"/>
              <a:sym typeface="Proxima Nova"/>
            </a:endParaRPr>
          </a:p>
        </p:txBody>
      </p:sp>
      <p:sp>
        <p:nvSpPr>
          <p:cNvPr id="608" name="Google Shape;608;p57"/>
          <p:cNvSpPr txBox="1"/>
          <p:nvPr/>
        </p:nvSpPr>
        <p:spPr>
          <a:xfrm>
            <a:off x="352175" y="2554033"/>
            <a:ext cx="1746600" cy="116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Proxima Nova"/>
                <a:ea typeface="Proxima Nova"/>
                <a:cs typeface="Proxima Nova"/>
                <a:sym typeface="Proxima Nova"/>
              </a:rPr>
              <a:t>Specific</a:t>
            </a:r>
            <a:endParaRPr b="1" sz="16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latin typeface="Proxima Nova"/>
                <a:ea typeface="Proxima Nova"/>
                <a:cs typeface="Proxima Nova"/>
                <a:sym typeface="Proxima Nova"/>
              </a:rPr>
              <a:t>Goal is </a:t>
            </a:r>
            <a:br>
              <a:rPr lang="en" sz="1300">
                <a:latin typeface="Proxima Nova"/>
                <a:ea typeface="Proxima Nova"/>
                <a:cs typeface="Proxima Nova"/>
                <a:sym typeface="Proxima Nova"/>
              </a:rPr>
            </a:br>
            <a:r>
              <a:rPr lang="en" sz="1300">
                <a:latin typeface="Proxima Nova"/>
                <a:ea typeface="Proxima Nova"/>
                <a:cs typeface="Proxima Nova"/>
                <a:sym typeface="Proxima Nova"/>
              </a:rPr>
              <a:t>clearly defined.</a:t>
            </a:r>
            <a:endParaRPr sz="1300">
              <a:latin typeface="Proxima Nova"/>
              <a:ea typeface="Proxima Nova"/>
              <a:cs typeface="Proxima Nova"/>
              <a:sym typeface="Proxima Nova"/>
            </a:endParaRPr>
          </a:p>
        </p:txBody>
      </p:sp>
      <p:sp>
        <p:nvSpPr>
          <p:cNvPr id="609" name="Google Shape;609;p57"/>
          <p:cNvSpPr txBox="1"/>
          <p:nvPr/>
        </p:nvSpPr>
        <p:spPr>
          <a:xfrm>
            <a:off x="3711400" y="2554025"/>
            <a:ext cx="1746600" cy="730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latin typeface="Proxima Nova"/>
                <a:ea typeface="Proxima Nova"/>
                <a:cs typeface="Proxima Nova"/>
                <a:sym typeface="Proxima Nova"/>
              </a:rPr>
              <a:t>Attainable</a:t>
            </a:r>
            <a:endParaRPr b="1" sz="1600">
              <a:latin typeface="Proxima Nova"/>
              <a:ea typeface="Proxima Nova"/>
              <a:cs typeface="Proxima Nova"/>
              <a:sym typeface="Proxima Nova"/>
            </a:endParaRPr>
          </a:p>
          <a:p>
            <a:pPr indent="0" lvl="0" marL="0" marR="0" rtl="0" algn="ctr">
              <a:lnSpc>
                <a:spcPct val="115000"/>
              </a:lnSpc>
              <a:spcBef>
                <a:spcPts val="0"/>
              </a:spcBef>
              <a:spcAft>
                <a:spcPts val="0"/>
              </a:spcAft>
              <a:buNone/>
            </a:pPr>
            <a:r>
              <a:rPr lang="en" sz="1300">
                <a:latin typeface="Proxima Nova"/>
                <a:ea typeface="Proxima Nova"/>
                <a:cs typeface="Proxima Nova"/>
                <a:sym typeface="Proxima Nova"/>
              </a:rPr>
              <a:t>Feasible based </a:t>
            </a:r>
            <a:br>
              <a:rPr lang="en" sz="1300">
                <a:latin typeface="Proxima Nova"/>
                <a:ea typeface="Proxima Nova"/>
                <a:cs typeface="Proxima Nova"/>
                <a:sym typeface="Proxima Nova"/>
              </a:rPr>
            </a:br>
            <a:r>
              <a:rPr lang="en" sz="1300">
                <a:latin typeface="Proxima Nova"/>
                <a:ea typeface="Proxima Nova"/>
                <a:cs typeface="Proxima Nova"/>
                <a:sym typeface="Proxima Nova"/>
              </a:rPr>
              <a:t>on historical data </a:t>
            </a:r>
            <a:br>
              <a:rPr lang="en" sz="1300">
                <a:latin typeface="Proxima Nova"/>
                <a:ea typeface="Proxima Nova"/>
                <a:cs typeface="Proxima Nova"/>
                <a:sym typeface="Proxima Nova"/>
              </a:rPr>
            </a:br>
            <a:r>
              <a:rPr lang="en" sz="1300">
                <a:latin typeface="Proxima Nova"/>
                <a:ea typeface="Proxima Nova"/>
                <a:cs typeface="Proxima Nova"/>
                <a:sym typeface="Proxima Nova"/>
              </a:rPr>
              <a:t>and budget.</a:t>
            </a:r>
            <a:endParaRPr sz="1300">
              <a:latin typeface="Proxima Nova"/>
              <a:ea typeface="Proxima Nova"/>
              <a:cs typeface="Proxima Nova"/>
              <a:sym typeface="Proxima Nova"/>
            </a:endParaRPr>
          </a:p>
        </p:txBody>
      </p:sp>
      <p:sp>
        <p:nvSpPr>
          <p:cNvPr id="610" name="Google Shape;610;p57"/>
          <p:cNvSpPr txBox="1"/>
          <p:nvPr/>
        </p:nvSpPr>
        <p:spPr>
          <a:xfrm>
            <a:off x="5349725" y="2549696"/>
            <a:ext cx="1647600" cy="803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b="1" lang="en" sz="1600">
                <a:latin typeface="Proxima Nova"/>
                <a:ea typeface="Proxima Nova"/>
                <a:cs typeface="Proxima Nova"/>
                <a:sym typeface="Proxima Nova"/>
              </a:rPr>
              <a:t>Relevant</a:t>
            </a:r>
            <a:endParaRPr b="1" sz="16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latin typeface="Proxima Nova"/>
                <a:ea typeface="Proxima Nova"/>
                <a:cs typeface="Proxima Nova"/>
                <a:sym typeface="Proxima Nova"/>
              </a:rPr>
              <a:t>Ladders up to an objective above it.</a:t>
            </a:r>
            <a:endParaRPr sz="1300">
              <a:latin typeface="Proxima Nova"/>
              <a:ea typeface="Proxima Nova"/>
              <a:cs typeface="Proxima Nova"/>
              <a:sym typeface="Proxima Nova"/>
            </a:endParaRPr>
          </a:p>
        </p:txBody>
      </p:sp>
      <p:sp>
        <p:nvSpPr>
          <p:cNvPr id="611" name="Google Shape;611;p57"/>
          <p:cNvSpPr txBox="1"/>
          <p:nvPr/>
        </p:nvSpPr>
        <p:spPr>
          <a:xfrm>
            <a:off x="2061225" y="2554033"/>
            <a:ext cx="1647600" cy="908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Proxima Nova"/>
                <a:ea typeface="Proxima Nova"/>
                <a:cs typeface="Proxima Nova"/>
                <a:sym typeface="Proxima Nova"/>
              </a:rPr>
              <a:t>Measurable</a:t>
            </a:r>
            <a:endParaRPr b="1" sz="16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latin typeface="Proxima Nova"/>
                <a:ea typeface="Proxima Nova"/>
                <a:cs typeface="Proxima Nova"/>
                <a:sym typeface="Proxima Nova"/>
              </a:rPr>
              <a:t>KPI is identified and you have access to the necessary data.</a:t>
            </a:r>
            <a:endParaRPr sz="1300">
              <a:latin typeface="Proxima Nova"/>
              <a:ea typeface="Proxima Nova"/>
              <a:cs typeface="Proxima Nova"/>
              <a:sym typeface="Proxima Nova"/>
            </a:endParaRPr>
          </a:p>
        </p:txBody>
      </p:sp>
      <p:sp>
        <p:nvSpPr>
          <p:cNvPr id="612" name="Google Shape;612;p57"/>
          <p:cNvSpPr txBox="1"/>
          <p:nvPr/>
        </p:nvSpPr>
        <p:spPr>
          <a:xfrm>
            <a:off x="7086925" y="2554025"/>
            <a:ext cx="1552500" cy="803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Proxima Nova"/>
                <a:ea typeface="Proxima Nova"/>
                <a:cs typeface="Proxima Nova"/>
                <a:sym typeface="Proxima Nova"/>
              </a:rPr>
              <a:t>Time-Bound</a:t>
            </a:r>
            <a:endParaRPr b="1" sz="16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latin typeface="Proxima Nova"/>
                <a:ea typeface="Proxima Nova"/>
                <a:cs typeface="Proxima Nova"/>
                <a:sym typeface="Proxima Nova"/>
              </a:rPr>
              <a:t>Clear start and end dates for measurement are provided.</a:t>
            </a:r>
            <a:endParaRPr sz="1300">
              <a:latin typeface="Proxima Nova"/>
              <a:ea typeface="Proxima Nova"/>
              <a:cs typeface="Proxima Nova"/>
              <a:sym typeface="Proxima Nova"/>
            </a:endParaRPr>
          </a:p>
        </p:txBody>
      </p:sp>
      <p:sp>
        <p:nvSpPr>
          <p:cNvPr id="613" name="Google Shape;613;p57"/>
          <p:cNvSpPr/>
          <p:nvPr/>
        </p:nvSpPr>
        <p:spPr>
          <a:xfrm>
            <a:off x="2358788" y="1487378"/>
            <a:ext cx="1005900" cy="100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latin typeface="Proxima Nova Extrabold"/>
                <a:ea typeface="Proxima Nova Extrabold"/>
                <a:cs typeface="Proxima Nova Extrabold"/>
                <a:sym typeface="Proxima Nova Extrabold"/>
              </a:rPr>
              <a:t>M</a:t>
            </a:r>
            <a:endParaRPr sz="3000">
              <a:solidFill>
                <a:schemeClr val="dk1"/>
              </a:solidFill>
              <a:latin typeface="Proxima Nova Extrabold"/>
              <a:ea typeface="Proxima Nova Extrabold"/>
              <a:cs typeface="Proxima Nova Extrabold"/>
              <a:sym typeface="Proxima Nova Extrabold"/>
            </a:endParaRPr>
          </a:p>
        </p:txBody>
      </p:sp>
      <p:sp>
        <p:nvSpPr>
          <p:cNvPr id="614" name="Google Shape;614;p57"/>
          <p:cNvSpPr/>
          <p:nvPr/>
        </p:nvSpPr>
        <p:spPr>
          <a:xfrm>
            <a:off x="3983188" y="1491828"/>
            <a:ext cx="1005900" cy="100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latin typeface="Proxima Nova Extrabold"/>
                <a:ea typeface="Proxima Nova Extrabold"/>
                <a:cs typeface="Proxima Nova Extrabold"/>
                <a:sym typeface="Proxima Nova Extrabold"/>
              </a:rPr>
              <a:t>A</a:t>
            </a:r>
            <a:endParaRPr>
              <a:solidFill>
                <a:schemeClr val="dk1"/>
              </a:solidFill>
              <a:latin typeface="Proxima Nova"/>
              <a:ea typeface="Proxima Nova"/>
              <a:cs typeface="Proxima Nova"/>
              <a:sym typeface="Proxima Nova"/>
            </a:endParaRPr>
          </a:p>
        </p:txBody>
      </p:sp>
      <p:sp>
        <p:nvSpPr>
          <p:cNvPr id="615" name="Google Shape;615;p57"/>
          <p:cNvSpPr/>
          <p:nvPr/>
        </p:nvSpPr>
        <p:spPr>
          <a:xfrm>
            <a:off x="5670583" y="1491828"/>
            <a:ext cx="1005900" cy="100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latin typeface="Proxima Nova Extrabold"/>
                <a:ea typeface="Proxima Nova Extrabold"/>
                <a:cs typeface="Proxima Nova Extrabold"/>
                <a:sym typeface="Proxima Nova Extrabold"/>
              </a:rPr>
              <a:t>R</a:t>
            </a:r>
            <a:endParaRPr>
              <a:solidFill>
                <a:schemeClr val="dk1"/>
              </a:solidFill>
              <a:latin typeface="Proxima Nova"/>
              <a:ea typeface="Proxima Nova"/>
              <a:cs typeface="Proxima Nova"/>
              <a:sym typeface="Proxima Nova"/>
            </a:endParaRPr>
          </a:p>
        </p:txBody>
      </p:sp>
      <p:sp>
        <p:nvSpPr>
          <p:cNvPr id="616" name="Google Shape;616;p57"/>
          <p:cNvSpPr/>
          <p:nvPr/>
        </p:nvSpPr>
        <p:spPr>
          <a:xfrm>
            <a:off x="7360220" y="1491828"/>
            <a:ext cx="1005900" cy="10059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latin typeface="Proxima Nova Extrabold"/>
                <a:ea typeface="Proxima Nova Extrabold"/>
                <a:cs typeface="Proxima Nova Extrabold"/>
                <a:sym typeface="Proxima Nova Extrabold"/>
              </a:rPr>
              <a:t>T</a:t>
            </a:r>
            <a:endParaRPr>
              <a:solidFill>
                <a:schemeClr val="dk1"/>
              </a:solidFill>
              <a:latin typeface="Proxima Nova"/>
              <a:ea typeface="Proxima Nova"/>
              <a:cs typeface="Proxima Nova"/>
              <a:sym typeface="Proxima Nova"/>
            </a:endParaRPr>
          </a:p>
        </p:txBody>
      </p:sp>
      <p:sp>
        <p:nvSpPr>
          <p:cNvPr id="617" name="Google Shape;617;p5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18" name="Google Shape;618;p5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5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Outcomes + SMART </a:t>
            </a:r>
            <a:endParaRPr/>
          </a:p>
        </p:txBody>
      </p:sp>
      <p:sp>
        <p:nvSpPr>
          <p:cNvPr id="624" name="Google Shape;624;p58"/>
          <p:cNvSpPr txBox="1"/>
          <p:nvPr/>
        </p:nvSpPr>
        <p:spPr>
          <a:xfrm>
            <a:off x="2541325" y="3162425"/>
            <a:ext cx="4904700" cy="150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latin typeface="Proxima Nova"/>
                <a:ea typeface="Proxima Nova"/>
                <a:cs typeface="Proxima Nova"/>
                <a:sym typeface="Proxima Nova"/>
              </a:rPr>
              <a:t>Historical metrics show that current conversion rates </a:t>
            </a:r>
            <a:br>
              <a:rPr lang="en" sz="1600">
                <a:solidFill>
                  <a:schemeClr val="dk1"/>
                </a:solidFill>
                <a:latin typeface="Proxima Nova"/>
                <a:ea typeface="Proxima Nova"/>
                <a:cs typeface="Proxima Nova"/>
                <a:sym typeface="Proxima Nova"/>
              </a:rPr>
            </a:br>
            <a:r>
              <a:rPr lang="en" sz="1600">
                <a:solidFill>
                  <a:schemeClr val="dk1"/>
                </a:solidFill>
                <a:latin typeface="Proxima Nova"/>
                <a:ea typeface="Proxima Nova"/>
                <a:cs typeface="Proxima Nova"/>
                <a:sym typeface="Proxima Nova"/>
              </a:rPr>
              <a:t>are at 1.8% without segmentation.</a:t>
            </a:r>
            <a:endParaRPr sz="16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600">
                <a:solidFill>
                  <a:schemeClr val="dk1"/>
                </a:solidFill>
                <a:latin typeface="Proxima Nova"/>
                <a:ea typeface="Proxima Nova"/>
                <a:cs typeface="Proxima Nova"/>
                <a:sym typeface="Proxima Nova"/>
              </a:rPr>
              <a:t>Email is an important channel for us, representing </a:t>
            </a:r>
            <a:br>
              <a:rPr lang="en" sz="1600">
                <a:solidFill>
                  <a:schemeClr val="dk1"/>
                </a:solidFill>
                <a:latin typeface="Proxima Nova"/>
                <a:ea typeface="Proxima Nova"/>
                <a:cs typeface="Proxima Nova"/>
                <a:sym typeface="Proxima Nova"/>
              </a:rPr>
            </a:br>
            <a:r>
              <a:rPr lang="en" sz="1600">
                <a:solidFill>
                  <a:schemeClr val="dk1"/>
                </a:solidFill>
                <a:latin typeface="Proxima Nova"/>
                <a:ea typeface="Proxima Nova"/>
                <a:cs typeface="Proxima Nova"/>
                <a:sym typeface="Proxima Nova"/>
              </a:rPr>
              <a:t>20% of all marketing revenue.</a:t>
            </a:r>
            <a:endParaRPr sz="1600">
              <a:solidFill>
                <a:schemeClr val="dk1"/>
              </a:solidFill>
              <a:latin typeface="Proxima Nova"/>
              <a:ea typeface="Proxima Nova"/>
              <a:cs typeface="Proxima Nova"/>
              <a:sym typeface="Proxima Nova"/>
            </a:endParaRPr>
          </a:p>
          <a:p>
            <a:pPr indent="0" lvl="0" marL="0" rtl="0" algn="l">
              <a:lnSpc>
                <a:spcPct val="115000"/>
              </a:lnSpc>
              <a:spcBef>
                <a:spcPts val="1600"/>
              </a:spcBef>
              <a:spcAft>
                <a:spcPts val="1600"/>
              </a:spcAft>
              <a:buNone/>
            </a:pPr>
            <a:r>
              <a:t/>
            </a:r>
            <a:endParaRPr>
              <a:solidFill>
                <a:schemeClr val="dk1"/>
              </a:solidFill>
              <a:latin typeface="Proxima Nova"/>
              <a:ea typeface="Proxima Nova"/>
              <a:cs typeface="Proxima Nova"/>
              <a:sym typeface="Proxima Nova"/>
            </a:endParaRPr>
          </a:p>
        </p:txBody>
      </p:sp>
      <p:sp>
        <p:nvSpPr>
          <p:cNvPr id="625" name="Google Shape;625;p58"/>
          <p:cNvSpPr/>
          <p:nvPr/>
        </p:nvSpPr>
        <p:spPr>
          <a:xfrm>
            <a:off x="2316350" y="1242850"/>
            <a:ext cx="5009400" cy="1686000"/>
          </a:xfrm>
          <a:prstGeom prst="wedgeRoundRectCallout">
            <a:avLst>
              <a:gd fmla="val 55511" name="adj1"/>
              <a:gd fmla="val -21584" name="adj2"/>
              <a:gd fmla="val 0" name="adj3"/>
            </a:avLst>
          </a:prstGeom>
          <a:solidFill>
            <a:srgbClr val="F3F3F3"/>
          </a:solidFill>
          <a:ln>
            <a:noFill/>
          </a:ln>
        </p:spPr>
        <p:txBody>
          <a:bodyPr anchorCtr="0" anchor="ctr" bIns="91425" lIns="228600" spcFirstLastPara="1" rIns="228600" wrap="square" tIns="91425">
            <a:noAutofit/>
          </a:bodyPr>
          <a:lstStyle/>
          <a:p>
            <a:pPr indent="0" lvl="0" marL="0" rtl="0" algn="ctr">
              <a:lnSpc>
                <a:spcPct val="115000"/>
              </a:lnSpc>
              <a:spcBef>
                <a:spcPts val="0"/>
              </a:spcBef>
              <a:spcAft>
                <a:spcPts val="0"/>
              </a:spcAft>
              <a:buNone/>
            </a:pPr>
            <a:r>
              <a:rPr lang="en" sz="1600">
                <a:solidFill>
                  <a:schemeClr val="dk1"/>
                </a:solidFill>
                <a:latin typeface="Proxima Nova"/>
                <a:ea typeface="Proxima Nova"/>
                <a:cs typeface="Proxima Nova"/>
                <a:sym typeface="Proxima Nova"/>
              </a:rPr>
              <a:t>Our goal</a:t>
            </a:r>
            <a:r>
              <a:rPr b="1" lang="en" sz="1600">
                <a:solidFill>
                  <a:schemeClr val="dk1"/>
                </a:solidFill>
                <a:latin typeface="Proxima Nova"/>
                <a:ea typeface="Proxima Nova"/>
                <a:cs typeface="Proxima Nova"/>
                <a:sym typeface="Proxima Nova"/>
              </a:rPr>
              <a:t> this quarter </a:t>
            </a:r>
            <a:r>
              <a:rPr lang="en" sz="1600">
                <a:solidFill>
                  <a:schemeClr val="dk1"/>
                </a:solidFill>
                <a:latin typeface="Proxima Nova"/>
                <a:ea typeface="Proxima Nova"/>
                <a:cs typeface="Proxima Nova"/>
                <a:sym typeface="Proxima Nova"/>
              </a:rPr>
              <a:t>is to drive sales by increasing </a:t>
            </a:r>
            <a:r>
              <a:rPr b="1" lang="en" sz="1600">
                <a:solidFill>
                  <a:schemeClr val="dk1"/>
                </a:solidFill>
                <a:latin typeface="Proxima Nova"/>
                <a:ea typeface="Proxima Nova"/>
                <a:cs typeface="Proxima Nova"/>
                <a:sym typeface="Proxima Nova"/>
              </a:rPr>
              <a:t>email conversion rates </a:t>
            </a:r>
            <a:r>
              <a:rPr lang="en" sz="1600">
                <a:solidFill>
                  <a:schemeClr val="dk1"/>
                </a:solidFill>
                <a:latin typeface="Proxima Nova"/>
                <a:ea typeface="Proxima Nova"/>
                <a:cs typeface="Proxima Nova"/>
                <a:sym typeface="Proxima Nova"/>
              </a:rPr>
              <a:t>to</a:t>
            </a:r>
            <a:r>
              <a:rPr b="1" lang="en" sz="1600">
                <a:solidFill>
                  <a:schemeClr val="dk1"/>
                </a:solidFill>
                <a:latin typeface="Proxima Nova"/>
                <a:ea typeface="Proxima Nova"/>
                <a:cs typeface="Proxima Nova"/>
                <a:sym typeface="Proxima Nova"/>
              </a:rPr>
              <a:t> 2.5% </a:t>
            </a:r>
            <a:r>
              <a:rPr lang="en" sz="1600">
                <a:solidFill>
                  <a:schemeClr val="dk1"/>
                </a:solidFill>
                <a:latin typeface="Proxima Nova"/>
                <a:ea typeface="Proxima Nova"/>
                <a:cs typeface="Proxima Nova"/>
                <a:sym typeface="Proxima Nova"/>
              </a:rPr>
              <a:t>using list segmentation.</a:t>
            </a:r>
            <a:endParaRPr sz="1600">
              <a:latin typeface="Proxima Nova"/>
              <a:ea typeface="Proxima Nova"/>
              <a:cs typeface="Proxima Nova"/>
              <a:sym typeface="Proxima Nova"/>
            </a:endParaRPr>
          </a:p>
        </p:txBody>
      </p:sp>
      <p:sp>
        <p:nvSpPr>
          <p:cNvPr id="626" name="Google Shape;626;p58"/>
          <p:cNvSpPr/>
          <p:nvPr/>
        </p:nvSpPr>
        <p:spPr>
          <a:xfrm>
            <a:off x="1795792" y="2412422"/>
            <a:ext cx="593700" cy="59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Proxima Nova Extrabold"/>
                <a:ea typeface="Proxima Nova Extrabold"/>
                <a:cs typeface="Proxima Nova Extrabold"/>
                <a:sym typeface="Proxima Nova Extrabold"/>
              </a:rPr>
              <a:t>T</a:t>
            </a:r>
            <a:endParaRPr>
              <a:solidFill>
                <a:schemeClr val="dk1"/>
              </a:solidFill>
              <a:latin typeface="Proxima Nova"/>
              <a:ea typeface="Proxima Nova"/>
              <a:cs typeface="Proxima Nova"/>
              <a:sym typeface="Proxima Nova"/>
            </a:endParaRPr>
          </a:p>
        </p:txBody>
      </p:sp>
      <p:sp>
        <p:nvSpPr>
          <p:cNvPr id="627" name="Google Shape;627;p58"/>
          <p:cNvSpPr/>
          <p:nvPr/>
        </p:nvSpPr>
        <p:spPr>
          <a:xfrm>
            <a:off x="1795661" y="1788999"/>
            <a:ext cx="593700" cy="59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Proxima Nova Extrabold"/>
                <a:ea typeface="Proxima Nova Extrabold"/>
                <a:cs typeface="Proxima Nova Extrabold"/>
                <a:sym typeface="Proxima Nova Extrabold"/>
              </a:rPr>
              <a:t>M</a:t>
            </a:r>
            <a:endParaRPr>
              <a:solidFill>
                <a:schemeClr val="dk1"/>
              </a:solidFill>
              <a:latin typeface="Proxima Nova"/>
              <a:ea typeface="Proxima Nova"/>
              <a:cs typeface="Proxima Nova"/>
              <a:sym typeface="Proxima Nova"/>
            </a:endParaRPr>
          </a:p>
        </p:txBody>
      </p:sp>
      <p:sp>
        <p:nvSpPr>
          <p:cNvPr id="628" name="Google Shape;628;p58"/>
          <p:cNvSpPr/>
          <p:nvPr/>
        </p:nvSpPr>
        <p:spPr>
          <a:xfrm>
            <a:off x="1795778" y="1165576"/>
            <a:ext cx="593700" cy="59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Proxima Nova Extrabold"/>
                <a:ea typeface="Proxima Nova Extrabold"/>
                <a:cs typeface="Proxima Nova Extrabold"/>
                <a:sym typeface="Proxima Nova Extrabold"/>
              </a:rPr>
              <a:t>S</a:t>
            </a:r>
            <a:endParaRPr>
              <a:solidFill>
                <a:schemeClr val="dk1"/>
              </a:solidFill>
              <a:latin typeface="Proxima Nova"/>
              <a:ea typeface="Proxima Nova"/>
              <a:cs typeface="Proxima Nova"/>
              <a:sym typeface="Proxima Nova"/>
            </a:endParaRPr>
          </a:p>
        </p:txBody>
      </p:sp>
      <p:sp>
        <p:nvSpPr>
          <p:cNvPr id="629" name="Google Shape;629;p58"/>
          <p:cNvSpPr/>
          <p:nvPr/>
        </p:nvSpPr>
        <p:spPr>
          <a:xfrm>
            <a:off x="1795650" y="3225866"/>
            <a:ext cx="593700" cy="59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Proxima Nova Extrabold"/>
                <a:ea typeface="Proxima Nova Extrabold"/>
                <a:cs typeface="Proxima Nova Extrabold"/>
                <a:sym typeface="Proxima Nova Extrabold"/>
              </a:rPr>
              <a:t>A</a:t>
            </a:r>
            <a:endParaRPr>
              <a:solidFill>
                <a:schemeClr val="dk1"/>
              </a:solidFill>
              <a:latin typeface="Proxima Nova"/>
              <a:ea typeface="Proxima Nova"/>
              <a:cs typeface="Proxima Nova"/>
              <a:sym typeface="Proxima Nova"/>
            </a:endParaRPr>
          </a:p>
        </p:txBody>
      </p:sp>
      <p:sp>
        <p:nvSpPr>
          <p:cNvPr id="630" name="Google Shape;630;p58"/>
          <p:cNvSpPr/>
          <p:nvPr/>
        </p:nvSpPr>
        <p:spPr>
          <a:xfrm>
            <a:off x="1795650" y="3944293"/>
            <a:ext cx="593700" cy="5937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dk1"/>
                </a:solidFill>
                <a:latin typeface="Proxima Nova Extrabold"/>
                <a:ea typeface="Proxima Nova Extrabold"/>
                <a:cs typeface="Proxima Nova Extrabold"/>
                <a:sym typeface="Proxima Nova Extrabold"/>
              </a:rPr>
              <a:t>R</a:t>
            </a:r>
            <a:endParaRPr>
              <a:solidFill>
                <a:schemeClr val="dk1"/>
              </a:solidFill>
              <a:latin typeface="Proxima Nova"/>
              <a:ea typeface="Proxima Nova"/>
              <a:cs typeface="Proxima Nova"/>
              <a:sym typeface="Proxima Nova"/>
            </a:endParaRPr>
          </a:p>
        </p:txBody>
      </p:sp>
      <p:sp>
        <p:nvSpPr>
          <p:cNvPr id="631" name="Google Shape;631;p5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32" name="Google Shape;632;p5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33" name="Google Shape;633;p5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pSp>
        <p:nvGrpSpPr>
          <p:cNvPr id="634" name="Google Shape;634;p58"/>
          <p:cNvGrpSpPr/>
          <p:nvPr/>
        </p:nvGrpSpPr>
        <p:grpSpPr>
          <a:xfrm>
            <a:off x="7301725" y="149875"/>
            <a:ext cx="927000" cy="927000"/>
            <a:chOff x="916150" y="2075225"/>
            <a:chExt cx="927000" cy="927000"/>
          </a:xfrm>
        </p:grpSpPr>
        <p:sp>
          <p:nvSpPr>
            <p:cNvPr id="635" name="Google Shape;635;p58"/>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636" name="Google Shape;636;p58"/>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59"/>
          <p:cNvSpPr/>
          <p:nvPr/>
        </p:nvSpPr>
        <p:spPr>
          <a:xfrm>
            <a:off x="1120500" y="1486800"/>
            <a:ext cx="3248700" cy="2267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Increase the conversion rate for our flagship product by 10% in Q4.</a:t>
            </a:r>
            <a:endParaRPr>
              <a:latin typeface="Proxima Nova Semibold"/>
              <a:ea typeface="Proxima Nova Semibold"/>
              <a:cs typeface="Proxima Nova Semibold"/>
              <a:sym typeface="Proxima Nova Semibold"/>
            </a:endParaRPr>
          </a:p>
        </p:txBody>
      </p:sp>
      <p:sp>
        <p:nvSpPr>
          <p:cNvPr id="642" name="Google Shape;642;p59"/>
          <p:cNvSpPr/>
          <p:nvPr/>
        </p:nvSpPr>
        <p:spPr>
          <a:xfrm>
            <a:off x="4842275" y="1485975"/>
            <a:ext cx="3248700" cy="2296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roxima Nova"/>
                <a:ea typeface="Proxima Nova"/>
                <a:cs typeface="Proxima Nova"/>
                <a:sym typeface="Proxima Nova"/>
              </a:rPr>
              <a:t>Improve conversion </a:t>
            </a:r>
            <a:br>
              <a:rPr b="1" lang="en" sz="1800">
                <a:solidFill>
                  <a:schemeClr val="dk1"/>
                </a:solidFill>
                <a:latin typeface="Proxima Nova"/>
                <a:ea typeface="Proxima Nova"/>
                <a:cs typeface="Proxima Nova"/>
                <a:sym typeface="Proxima Nova"/>
              </a:rPr>
            </a:br>
            <a:r>
              <a:rPr b="1" lang="en" sz="1800">
                <a:solidFill>
                  <a:schemeClr val="dk1"/>
                </a:solidFill>
                <a:latin typeface="Proxima Nova"/>
                <a:ea typeface="Proxima Nova"/>
                <a:cs typeface="Proxima Nova"/>
                <a:sym typeface="Proxima Nova"/>
              </a:rPr>
              <a:t>rates in areas of strategic importance to the </a:t>
            </a:r>
            <a:br>
              <a:rPr b="1" lang="en" sz="1800">
                <a:solidFill>
                  <a:schemeClr val="dk1"/>
                </a:solidFill>
                <a:latin typeface="Proxima Nova"/>
                <a:ea typeface="Proxima Nova"/>
                <a:cs typeface="Proxima Nova"/>
                <a:sym typeface="Proxima Nova"/>
              </a:rPr>
            </a:br>
            <a:r>
              <a:rPr b="1" lang="en" sz="1800">
                <a:solidFill>
                  <a:schemeClr val="dk1"/>
                </a:solidFill>
                <a:latin typeface="Proxima Nova"/>
                <a:ea typeface="Proxima Nova"/>
                <a:cs typeface="Proxima Nova"/>
                <a:sym typeface="Proxima Nova"/>
              </a:rPr>
              <a:t>local business​.</a:t>
            </a:r>
            <a:endParaRPr b="1" sz="1800">
              <a:solidFill>
                <a:schemeClr val="dk1"/>
              </a:solidFill>
              <a:latin typeface="Proxima Nova"/>
              <a:ea typeface="Proxima Nova"/>
              <a:cs typeface="Proxima Nova"/>
              <a:sym typeface="Proxima Nova"/>
            </a:endParaRPr>
          </a:p>
        </p:txBody>
      </p:sp>
      <p:sp>
        <p:nvSpPr>
          <p:cNvPr id="643" name="Google Shape;643;p59"/>
          <p:cNvSpPr/>
          <p:nvPr/>
        </p:nvSpPr>
        <p:spPr>
          <a:xfrm>
            <a:off x="2378100" y="1176550"/>
            <a:ext cx="609600" cy="609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400">
                <a:solidFill>
                  <a:srgbClr val="000000"/>
                </a:solidFill>
                <a:latin typeface="Proxima Nova Extrabold"/>
                <a:ea typeface="Proxima Nova Extrabold"/>
                <a:cs typeface="Proxima Nova Extrabold"/>
                <a:sym typeface="Proxima Nova Extrabold"/>
              </a:rPr>
              <a:t>1</a:t>
            </a:r>
            <a:endParaRPr sz="2400">
              <a:latin typeface="Proxima Nova"/>
              <a:ea typeface="Proxima Nova"/>
              <a:cs typeface="Proxima Nova"/>
              <a:sym typeface="Proxima Nova"/>
            </a:endParaRPr>
          </a:p>
        </p:txBody>
      </p:sp>
      <p:sp>
        <p:nvSpPr>
          <p:cNvPr id="644" name="Google Shape;644;p59"/>
          <p:cNvSpPr/>
          <p:nvPr/>
        </p:nvSpPr>
        <p:spPr>
          <a:xfrm>
            <a:off x="6161825" y="1176550"/>
            <a:ext cx="609600" cy="609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2400">
                <a:latin typeface="Proxima Nova Extrabold"/>
                <a:ea typeface="Proxima Nova Extrabold"/>
                <a:cs typeface="Proxima Nova Extrabold"/>
                <a:sym typeface="Proxima Nova Extrabold"/>
              </a:rPr>
              <a:t>2</a:t>
            </a:r>
            <a:endParaRPr sz="2400">
              <a:latin typeface="Proxima Nova"/>
              <a:ea typeface="Proxima Nova"/>
              <a:cs typeface="Proxima Nova"/>
              <a:sym typeface="Proxima Nova"/>
            </a:endParaRPr>
          </a:p>
        </p:txBody>
      </p:sp>
      <p:sp>
        <p:nvSpPr>
          <p:cNvPr id="645" name="Google Shape;645;p5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46" name="Google Shape;646;p5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Is SMART?</a:t>
            </a:r>
            <a:endParaRPr/>
          </a:p>
        </p:txBody>
      </p:sp>
      <p:sp>
        <p:nvSpPr>
          <p:cNvPr id="647" name="Google Shape;647;p5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That Pesky “A”</a:t>
            </a:r>
            <a:endParaRPr/>
          </a:p>
        </p:txBody>
      </p:sp>
      <p:sp>
        <p:nvSpPr>
          <p:cNvPr id="653" name="Google Shape;653;p60"/>
          <p:cNvSpPr txBox="1"/>
          <p:nvPr/>
        </p:nvSpPr>
        <p:spPr>
          <a:xfrm>
            <a:off x="409600" y="978213"/>
            <a:ext cx="4778100" cy="440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800">
                <a:latin typeface="Proxima Nova"/>
                <a:ea typeface="Proxima Nova"/>
                <a:cs typeface="Proxima Nova"/>
                <a:sym typeface="Proxima Nova"/>
              </a:rPr>
              <a:t>How do we know if it’s </a:t>
            </a:r>
            <a:r>
              <a:rPr b="1" lang="en" sz="1800">
                <a:latin typeface="Proxima Nova"/>
                <a:ea typeface="Proxima Nova"/>
                <a:cs typeface="Proxima Nova"/>
                <a:sym typeface="Proxima Nova"/>
              </a:rPr>
              <a:t>“attainable” </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654" name="Google Shape;654;p60"/>
          <p:cNvSpPr/>
          <p:nvPr/>
        </p:nvSpPr>
        <p:spPr>
          <a:xfrm>
            <a:off x="4644350" y="1758875"/>
            <a:ext cx="3235500" cy="563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Your historical data.</a:t>
            </a:r>
            <a:endParaRPr b="1">
              <a:solidFill>
                <a:srgbClr val="FFFFFF"/>
              </a:solidFill>
              <a:latin typeface="Proxima Nova"/>
              <a:ea typeface="Proxima Nova"/>
              <a:cs typeface="Proxima Nova"/>
              <a:sym typeface="Proxima Nova"/>
            </a:endParaRPr>
          </a:p>
        </p:txBody>
      </p:sp>
      <p:sp>
        <p:nvSpPr>
          <p:cNvPr id="655" name="Google Shape;655;p60"/>
          <p:cNvSpPr/>
          <p:nvPr/>
        </p:nvSpPr>
        <p:spPr>
          <a:xfrm>
            <a:off x="4644350" y="2437875"/>
            <a:ext cx="3235500" cy="563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Benchmarks</a:t>
            </a:r>
            <a:r>
              <a:rPr b="1" lang="en">
                <a:solidFill>
                  <a:srgbClr val="FFFFFF"/>
                </a:solidFill>
                <a:latin typeface="Proxima Nova"/>
                <a:ea typeface="Proxima Nova"/>
                <a:cs typeface="Proxima Nova"/>
                <a:sym typeface="Proxima Nova"/>
              </a:rPr>
              <a:t> from your industry.</a:t>
            </a:r>
            <a:endParaRPr b="1">
              <a:solidFill>
                <a:srgbClr val="FFFFFF"/>
              </a:solidFill>
              <a:latin typeface="Proxima Nova"/>
              <a:ea typeface="Proxima Nova"/>
              <a:cs typeface="Proxima Nova"/>
              <a:sym typeface="Proxima Nova"/>
            </a:endParaRPr>
          </a:p>
        </p:txBody>
      </p:sp>
      <p:sp>
        <p:nvSpPr>
          <p:cNvPr id="656" name="Google Shape;656;p60"/>
          <p:cNvSpPr/>
          <p:nvPr/>
        </p:nvSpPr>
        <p:spPr>
          <a:xfrm>
            <a:off x="4644346" y="3116858"/>
            <a:ext cx="3235500" cy="563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Absolute business needs.</a:t>
            </a:r>
            <a:endParaRPr b="1">
              <a:solidFill>
                <a:srgbClr val="FFFFFF"/>
              </a:solidFill>
              <a:latin typeface="Proxima Nova"/>
              <a:ea typeface="Proxima Nova"/>
              <a:cs typeface="Proxima Nova"/>
              <a:sym typeface="Proxima Nova"/>
            </a:endParaRPr>
          </a:p>
        </p:txBody>
      </p:sp>
      <p:sp>
        <p:nvSpPr>
          <p:cNvPr id="657" name="Google Shape;657;p60"/>
          <p:cNvSpPr/>
          <p:nvPr/>
        </p:nvSpPr>
        <p:spPr>
          <a:xfrm>
            <a:off x="1155515" y="2107438"/>
            <a:ext cx="3235500" cy="5637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Shooting low to start.</a:t>
            </a:r>
            <a:endParaRPr b="1">
              <a:solidFill>
                <a:srgbClr val="FFFFFF"/>
              </a:solidFill>
              <a:latin typeface="Proxima Nova"/>
              <a:ea typeface="Proxima Nova"/>
              <a:cs typeface="Proxima Nova"/>
              <a:sym typeface="Proxima Nova"/>
            </a:endParaRPr>
          </a:p>
        </p:txBody>
      </p:sp>
      <p:sp>
        <p:nvSpPr>
          <p:cNvPr id="658" name="Google Shape;658;p60"/>
          <p:cNvSpPr/>
          <p:nvPr/>
        </p:nvSpPr>
        <p:spPr>
          <a:xfrm>
            <a:off x="1155515" y="2758824"/>
            <a:ext cx="3235500" cy="5637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Current events and climate.</a:t>
            </a:r>
            <a:endParaRPr b="1">
              <a:solidFill>
                <a:srgbClr val="FFFFFF"/>
              </a:solidFill>
              <a:latin typeface="Proxima Nova"/>
              <a:ea typeface="Proxima Nova"/>
              <a:cs typeface="Proxima Nova"/>
              <a:sym typeface="Proxima Nova"/>
            </a:endParaRPr>
          </a:p>
        </p:txBody>
      </p:sp>
      <p:sp>
        <p:nvSpPr>
          <p:cNvPr id="659" name="Google Shape;659;p6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60" name="Google Shape;660;p6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61"/>
          <p:cNvSpPr txBox="1"/>
          <p:nvPr>
            <p:ph idx="4294967295"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“Our objective this [time frame] is to drive [specific and tied to business model] from [X] to [Y].”</a:t>
            </a:r>
            <a:endParaRPr/>
          </a:p>
          <a:p>
            <a:pPr indent="-342900" lvl="0" marL="457200" rtl="0" algn="l">
              <a:spcBef>
                <a:spcPts val="1600"/>
              </a:spcBef>
              <a:spcAft>
                <a:spcPts val="0"/>
              </a:spcAft>
              <a:buSzPts val="1800"/>
              <a:buChar char="●"/>
            </a:pPr>
            <a:r>
              <a:rPr lang="en"/>
              <a:t>Raise brand awareness this </a:t>
            </a:r>
            <a:r>
              <a:rPr lang="en"/>
              <a:t>month</a:t>
            </a:r>
            <a:r>
              <a:rPr lang="en"/>
              <a:t> by driving 10,000 new unique visitors to the website. </a:t>
            </a:r>
            <a:endParaRPr/>
          </a:p>
          <a:p>
            <a:pPr indent="-342900" lvl="0" marL="457200" rtl="0" algn="l">
              <a:spcBef>
                <a:spcPts val="1000"/>
              </a:spcBef>
              <a:spcAft>
                <a:spcPts val="0"/>
              </a:spcAft>
              <a:buSzPts val="1800"/>
              <a:buChar char="●"/>
            </a:pPr>
            <a:r>
              <a:rPr lang="en"/>
              <a:t>Get 1,000 free online demo sign-ups by education companies this quarter. </a:t>
            </a:r>
            <a:endParaRPr/>
          </a:p>
          <a:p>
            <a:pPr indent="-342900" lvl="0" marL="457200" rtl="0" algn="l">
              <a:spcBef>
                <a:spcPts val="1000"/>
              </a:spcBef>
              <a:spcAft>
                <a:spcPts val="1000"/>
              </a:spcAft>
              <a:buSzPts val="1800"/>
              <a:buChar char="●"/>
            </a:pPr>
            <a:r>
              <a:rPr lang="en"/>
              <a:t>Our objective this </a:t>
            </a:r>
            <a:r>
              <a:rPr lang="en">
                <a:solidFill>
                  <a:schemeClr val="dk1"/>
                </a:solidFill>
              </a:rPr>
              <a:t>financial </a:t>
            </a:r>
            <a:r>
              <a:rPr lang="en"/>
              <a:t>year is to acquire 500 new customers.  </a:t>
            </a:r>
            <a:endParaRPr/>
          </a:p>
        </p:txBody>
      </p:sp>
      <p:sp>
        <p:nvSpPr>
          <p:cNvPr id="666" name="Google Shape;666;p6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Objective Mad Libs</a:t>
            </a:r>
            <a:endParaRPr/>
          </a:p>
        </p:txBody>
      </p:sp>
      <p:sp>
        <p:nvSpPr>
          <p:cNvPr id="667" name="Google Shape;667;p6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68" name="Google Shape;668;p6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8" name="Shape 288"/>
        <p:cNvGrpSpPr/>
        <p:nvPr/>
      </p:nvGrpSpPr>
      <p:grpSpPr>
        <a:xfrm>
          <a:off x="0" y="0"/>
          <a:ext cx="0" cy="0"/>
          <a:chOff x="0" y="0"/>
          <a:chExt cx="0" cy="0"/>
        </a:xfrm>
      </p:grpSpPr>
      <p:sp>
        <p:nvSpPr>
          <p:cNvPr id="289" name="Google Shape;289;p35"/>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Program Schedule</a:t>
            </a:r>
            <a:endParaRPr sz="2400"/>
          </a:p>
        </p:txBody>
      </p:sp>
      <p:graphicFrame>
        <p:nvGraphicFramePr>
          <p:cNvPr id="290" name="Google Shape;290;p35"/>
          <p:cNvGraphicFramePr/>
          <p:nvPr/>
        </p:nvGraphicFramePr>
        <p:xfrm>
          <a:off x="2150309" y="985189"/>
          <a:ext cx="3000000" cy="3000000"/>
        </p:xfrm>
        <a:graphic>
          <a:graphicData uri="http://schemas.openxmlformats.org/drawingml/2006/table">
            <a:tbl>
              <a:tblPr>
                <a:noFill/>
                <a:tableStyleId>{3E5F0873-9FDC-48FD-86AD-EA4BB69750CC}</a:tableStyleId>
              </a:tblPr>
              <a:tblGrid>
                <a:gridCol w="1700775"/>
                <a:gridCol w="3096625"/>
              </a:tblGrid>
              <a:tr h="361950">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Day 1</a:t>
                      </a:r>
                      <a:endParaRPr b="1">
                        <a:solidFill>
                          <a:srgbClr val="FFFFFF"/>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lt2"/>
                    </a:solidFill>
                  </a:tcPr>
                </a:tc>
                <a:tc hMerge="1"/>
              </a:tr>
              <a:tr h="361950">
                <a:tc>
                  <a:txBody>
                    <a:bodyPr/>
                    <a:lstStyle/>
                    <a:p>
                      <a:pPr indent="0" lvl="0" marL="0" rtl="0" algn="ctr">
                        <a:spcBef>
                          <a:spcPts val="0"/>
                        </a:spcBef>
                        <a:spcAft>
                          <a:spcPts val="0"/>
                        </a:spcAft>
                        <a:buNone/>
                      </a:pPr>
                      <a:r>
                        <a:rPr lang="en" sz="1200">
                          <a:latin typeface="Proxima Nova"/>
                          <a:ea typeface="Proxima Nova"/>
                          <a:cs typeface="Proxima Nova"/>
                          <a:sym typeface="Proxima Nova"/>
                        </a:rPr>
                        <a:t>10</a:t>
                      </a:r>
                      <a:r>
                        <a:rPr lang="en" sz="1200">
                          <a:solidFill>
                            <a:schemeClr val="dk1"/>
                          </a:solidFill>
                          <a:latin typeface="Proxima Nova"/>
                          <a:ea typeface="Proxima Nova"/>
                          <a:cs typeface="Proxima Nova"/>
                          <a:sym typeface="Proxima Nova"/>
                        </a:rPr>
                        <a:t>– </a:t>
                      </a:r>
                      <a:r>
                        <a:rPr lang="en" sz="1200">
                          <a:latin typeface="Proxima Nova"/>
                          <a:ea typeface="Proxima Nova"/>
                          <a:cs typeface="Proxima Nova"/>
                          <a:sym typeface="Proxima Nova"/>
                        </a:rPr>
                        <a:t>10:30 a.m</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Welcome and Warm-Up</a:t>
                      </a:r>
                      <a:endParaRPr b="1" sz="1200">
                        <a:solidFill>
                          <a:srgbClr val="FF0000"/>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None/>
                      </a:pPr>
                      <a:r>
                        <a:rPr lang="en" sz="1200">
                          <a:latin typeface="Proxima Nova"/>
                          <a:ea typeface="Proxima Nova"/>
                          <a:cs typeface="Proxima Nova"/>
                          <a:sym typeface="Proxima Nova"/>
                        </a:rPr>
                        <a:t>10:30 a.m.–11:30 a.m</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Objective-First Marketing</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None/>
                      </a:pPr>
                      <a:r>
                        <a:rPr lang="en" sz="1200">
                          <a:latin typeface="Proxima Nova"/>
                          <a:ea typeface="Proxima Nova"/>
                          <a:cs typeface="Proxima Nova"/>
                          <a:sym typeface="Proxima Nova"/>
                        </a:rPr>
                        <a:t>11:30 a.m.–12:30 p.m</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The ABCs of KPIs</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12:30</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1</a:t>
                      </a:r>
                      <a:r>
                        <a:rPr lang="en" sz="1200">
                          <a:latin typeface="Proxima Nova"/>
                          <a:ea typeface="Proxima Nova"/>
                          <a:cs typeface="Proxima Nova"/>
                          <a:sym typeface="Proxima Nova"/>
                        </a:rPr>
                        <a:t> p.m</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Channels &amp; Design Tactics, Part 1</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1</a:t>
                      </a:r>
                      <a:r>
                        <a:rPr lang="en" sz="1200">
                          <a:latin typeface="Proxima Nova"/>
                          <a:ea typeface="Proxima Nova"/>
                          <a:cs typeface="Proxima Nova"/>
                          <a:sym typeface="Proxima Nova"/>
                        </a:rPr>
                        <a:t>–</a:t>
                      </a:r>
                      <a:r>
                        <a:rPr lang="en" sz="1200">
                          <a:latin typeface="Proxima Nova"/>
                          <a:ea typeface="Proxima Nova"/>
                          <a:cs typeface="Proxima Nova"/>
                          <a:sym typeface="Proxima Nova"/>
                        </a:rPr>
                        <a:t>2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Lunch</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2</a:t>
                      </a:r>
                      <a:r>
                        <a:rPr lang="en" sz="1200">
                          <a:solidFill>
                            <a:schemeClr val="dk1"/>
                          </a:solidFill>
                          <a:latin typeface="Proxima Nova"/>
                          <a:ea typeface="Proxima Nova"/>
                          <a:cs typeface="Proxima Nova"/>
                          <a:sym typeface="Proxima Nova"/>
                        </a:rPr>
                        <a:t>–</a:t>
                      </a:r>
                      <a:r>
                        <a:rPr lang="en" sz="1200">
                          <a:solidFill>
                            <a:schemeClr val="dk1"/>
                          </a:solidFill>
                          <a:latin typeface="Proxima Nova"/>
                          <a:ea typeface="Proxima Nova"/>
                          <a:cs typeface="Proxima Nova"/>
                          <a:sym typeface="Proxima Nova"/>
                        </a:rPr>
                        <a:t>4 p.m.</a:t>
                      </a:r>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Channels &amp; Design Tactics, Part 2</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4</a:t>
                      </a:r>
                      <a:r>
                        <a:rPr lang="en" sz="1200">
                          <a:solidFill>
                            <a:schemeClr val="dk1"/>
                          </a:solidFill>
                          <a:latin typeface="Proxima Nova"/>
                          <a:ea typeface="Proxima Nova"/>
                          <a:cs typeface="Proxima Nova"/>
                          <a:sym typeface="Proxima Nova"/>
                        </a:rPr>
                        <a:t>–</a:t>
                      </a:r>
                      <a:r>
                        <a:rPr lang="en" sz="1200">
                          <a:solidFill>
                            <a:schemeClr val="dk1"/>
                          </a:solidFill>
                          <a:latin typeface="Proxima Nova"/>
                          <a:ea typeface="Proxima Nova"/>
                          <a:cs typeface="Proxima Nova"/>
                          <a:sym typeface="Proxima Nova"/>
                        </a:rPr>
                        <a:t>4:45 p.m.</a:t>
                      </a:r>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 sz="1200">
                          <a:latin typeface="Proxima Nova"/>
                          <a:ea typeface="Proxima Nova"/>
                          <a:cs typeface="Proxima Nova"/>
                          <a:sym typeface="Proxima Nova"/>
                        </a:rPr>
                        <a:t>Optimization </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None/>
                      </a:pPr>
                      <a:r>
                        <a:rPr lang="en" sz="1200">
                          <a:latin typeface="Proxima Nova"/>
                          <a:ea typeface="Proxima Nova"/>
                          <a:cs typeface="Proxima Nova"/>
                          <a:sym typeface="Proxima Nova"/>
                        </a:rPr>
                        <a:t>4:45</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5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b="1" lang="en" sz="1200">
                          <a:latin typeface="Proxima Nova"/>
                          <a:ea typeface="Proxima Nova"/>
                          <a:cs typeface="Proxima Nova"/>
                          <a:sym typeface="Proxima Nova"/>
                        </a:rPr>
                        <a:t>Bring It Home</a:t>
                      </a:r>
                      <a:endParaRPr b="1"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bl>
          </a:graphicData>
        </a:graphic>
      </p:graphicFrame>
      <p:sp>
        <p:nvSpPr>
          <p:cNvPr id="291" name="Google Shape;291;p3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6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Rewrite These to Be SMART-er</a:t>
            </a:r>
            <a:endParaRPr/>
          </a:p>
        </p:txBody>
      </p:sp>
      <p:sp>
        <p:nvSpPr>
          <p:cNvPr id="674" name="Google Shape;674;p6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Increase followers by the end of this quarter. </a:t>
            </a:r>
            <a:endParaRPr/>
          </a:p>
          <a:p>
            <a:pPr indent="-342900" lvl="0" marL="457200" rtl="0" algn="l">
              <a:spcBef>
                <a:spcPts val="1000"/>
              </a:spcBef>
              <a:spcAft>
                <a:spcPts val="0"/>
              </a:spcAft>
              <a:buSzPts val="1800"/>
              <a:buAutoNum type="arabicPeriod"/>
            </a:pPr>
            <a:r>
              <a:rPr lang="en"/>
              <a:t>Raise brand </a:t>
            </a:r>
            <a:r>
              <a:rPr lang="en"/>
              <a:t>awareness</a:t>
            </a:r>
            <a:r>
              <a:rPr lang="en"/>
              <a:t> by giving users trial versions of education software. </a:t>
            </a:r>
            <a:endParaRPr/>
          </a:p>
          <a:p>
            <a:pPr indent="-342900" lvl="0" marL="457200" rtl="0" algn="l">
              <a:spcBef>
                <a:spcPts val="1000"/>
              </a:spcBef>
              <a:spcAft>
                <a:spcPts val="0"/>
              </a:spcAft>
              <a:buSzPts val="1800"/>
              <a:buAutoNum type="arabicPeriod"/>
            </a:pPr>
            <a:r>
              <a:rPr lang="en"/>
              <a:t>Have new customers by the end of this quarter. </a:t>
            </a:r>
            <a:endParaRPr/>
          </a:p>
          <a:p>
            <a:pPr indent="-342900" lvl="0" marL="457200" rtl="0" algn="l">
              <a:spcBef>
                <a:spcPts val="1000"/>
              </a:spcBef>
              <a:spcAft>
                <a:spcPts val="1000"/>
              </a:spcAft>
              <a:buSzPts val="1800"/>
              <a:buAutoNum type="arabicPeriod"/>
            </a:pPr>
            <a:r>
              <a:rPr lang="en"/>
              <a:t>Grow our client base. </a:t>
            </a:r>
            <a:endParaRPr/>
          </a:p>
        </p:txBody>
      </p:sp>
      <p:sp>
        <p:nvSpPr>
          <p:cNvPr id="675" name="Google Shape;675;p6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76" name="Google Shape;676;p6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77" name="Google Shape;677;p6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grpSp>
        <p:nvGrpSpPr>
          <p:cNvPr id="678" name="Google Shape;678;p62"/>
          <p:cNvGrpSpPr/>
          <p:nvPr/>
        </p:nvGrpSpPr>
        <p:grpSpPr>
          <a:xfrm>
            <a:off x="6949950" y="131550"/>
            <a:ext cx="927000" cy="927000"/>
            <a:chOff x="916150" y="2075225"/>
            <a:chExt cx="927000" cy="927000"/>
          </a:xfrm>
        </p:grpSpPr>
        <p:sp>
          <p:nvSpPr>
            <p:cNvPr id="679" name="Google Shape;679;p62"/>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680" name="Google Shape;680;p62"/>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63"/>
          <p:cNvSpPr/>
          <p:nvPr/>
        </p:nvSpPr>
        <p:spPr>
          <a:xfrm>
            <a:off x="6621398" y="3552411"/>
            <a:ext cx="1300500" cy="659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686" name="Google Shape;686;p63"/>
          <p:cNvSpPr txBox="1"/>
          <p:nvPr/>
        </p:nvSpPr>
        <p:spPr>
          <a:xfrm>
            <a:off x="6173875" y="3552400"/>
            <a:ext cx="2195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Retention</a:t>
            </a:r>
            <a:endParaRPr b="1" sz="1800">
              <a:solidFill>
                <a:srgbClr val="FFFFFF"/>
              </a:solidFill>
              <a:latin typeface="Proxima Nova"/>
              <a:ea typeface="Proxima Nova"/>
              <a:cs typeface="Proxima Nova"/>
              <a:sym typeface="Proxima Nova"/>
            </a:endParaRPr>
          </a:p>
        </p:txBody>
      </p:sp>
      <p:sp>
        <p:nvSpPr>
          <p:cNvPr id="687" name="Google Shape;687;p6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a:t>
            </a:r>
            <a:r>
              <a:rPr lang="en"/>
              <a:t>bjectives Are Based on the Funnel</a:t>
            </a:r>
            <a:endParaRPr sz="2400"/>
          </a:p>
        </p:txBody>
      </p:sp>
      <p:sp>
        <p:nvSpPr>
          <p:cNvPr id="688" name="Google Shape;688;p63"/>
          <p:cNvSpPr txBox="1"/>
          <p:nvPr>
            <p:ph idx="4294967295" type="body"/>
          </p:nvPr>
        </p:nvSpPr>
        <p:spPr>
          <a:xfrm>
            <a:off x="457200" y="1143000"/>
            <a:ext cx="49257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Arial"/>
              <a:buChar char="●"/>
            </a:pPr>
            <a:r>
              <a:rPr b="1" lang="en"/>
              <a:t>Brand marketing</a:t>
            </a:r>
            <a:r>
              <a:rPr lang="en"/>
              <a:t>:“I want to make people aware and excited about what we have to offer!”</a:t>
            </a:r>
            <a:endParaRPr/>
          </a:p>
          <a:p>
            <a:pPr indent="-342900" lvl="0" marL="457200" rtl="0" algn="l">
              <a:spcBef>
                <a:spcPts val="1000"/>
              </a:spcBef>
              <a:spcAft>
                <a:spcPts val="0"/>
              </a:spcAft>
              <a:buClr>
                <a:schemeClr val="dk1"/>
              </a:buClr>
              <a:buSzPts val="1800"/>
              <a:buFont typeface="Arial"/>
              <a:buChar char="●"/>
            </a:pPr>
            <a:r>
              <a:rPr b="1" lang="en"/>
              <a:t>Customer acquisition</a:t>
            </a:r>
            <a:r>
              <a:rPr lang="en"/>
              <a:t>: “I want to grow my bottom line by gaining new customers.” </a:t>
            </a:r>
            <a:endParaRPr/>
          </a:p>
          <a:p>
            <a:pPr indent="-342900" lvl="0" marL="457200" rtl="0" algn="l">
              <a:spcBef>
                <a:spcPts val="1000"/>
              </a:spcBef>
              <a:spcAft>
                <a:spcPts val="0"/>
              </a:spcAft>
              <a:buClr>
                <a:schemeClr val="dk1"/>
              </a:buClr>
              <a:buSzPts val="1800"/>
              <a:buFont typeface="Arial"/>
              <a:buChar char="●"/>
            </a:pPr>
            <a:r>
              <a:rPr b="1" lang="en"/>
              <a:t>Retention and loyalty</a:t>
            </a:r>
            <a:r>
              <a:rPr lang="en"/>
              <a:t>: “I want to engage my customers and get them to buy more!”</a:t>
            </a:r>
            <a:endParaRPr/>
          </a:p>
          <a:p>
            <a:pPr indent="0" lvl="0" marL="0" rtl="0" algn="l">
              <a:spcBef>
                <a:spcPts val="1000"/>
              </a:spcBef>
              <a:spcAft>
                <a:spcPts val="1000"/>
              </a:spcAft>
              <a:buNone/>
            </a:pPr>
            <a:r>
              <a:t/>
            </a:r>
            <a:endParaRPr/>
          </a:p>
        </p:txBody>
      </p:sp>
      <p:sp>
        <p:nvSpPr>
          <p:cNvPr id="689" name="Google Shape;689;p6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690" name="Google Shape;690;p6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91" name="Google Shape;691;p63"/>
          <p:cNvSpPr/>
          <p:nvPr/>
        </p:nvSpPr>
        <p:spPr>
          <a:xfrm flipH="1" rot="10800000">
            <a:off x="5715000" y="1273772"/>
            <a:ext cx="3182100" cy="661500"/>
          </a:xfrm>
          <a:prstGeom prst="trapezoid">
            <a:avLst>
              <a:gd fmla="val 59285" name="adj"/>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Proxima Nova Semibold"/>
              <a:ea typeface="Proxima Nova Semibold"/>
              <a:cs typeface="Proxima Nova Semibold"/>
              <a:sym typeface="Proxima Nova Semibold"/>
            </a:endParaRPr>
          </a:p>
        </p:txBody>
      </p:sp>
      <p:sp>
        <p:nvSpPr>
          <p:cNvPr id="692" name="Google Shape;692;p63"/>
          <p:cNvSpPr/>
          <p:nvPr/>
        </p:nvSpPr>
        <p:spPr>
          <a:xfrm flipH="1" rot="10800000">
            <a:off x="6064375" y="2036238"/>
            <a:ext cx="2455200" cy="661500"/>
          </a:xfrm>
          <a:prstGeom prst="trapezoid">
            <a:avLst>
              <a:gd fmla="val 5893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Semibold"/>
              <a:ea typeface="Proxima Nova Semibold"/>
              <a:cs typeface="Proxima Nova Semibold"/>
              <a:sym typeface="Proxima Nova Semibold"/>
            </a:endParaRPr>
          </a:p>
        </p:txBody>
      </p:sp>
      <p:sp>
        <p:nvSpPr>
          <p:cNvPr id="693" name="Google Shape;693;p63"/>
          <p:cNvSpPr txBox="1"/>
          <p:nvPr/>
        </p:nvSpPr>
        <p:spPr>
          <a:xfrm>
            <a:off x="6173875" y="1273774"/>
            <a:ext cx="2195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Awareness</a:t>
            </a:r>
            <a:endParaRPr b="1" sz="1800">
              <a:solidFill>
                <a:srgbClr val="FFFFFF"/>
              </a:solidFill>
              <a:latin typeface="Proxima Nova"/>
              <a:ea typeface="Proxima Nova"/>
              <a:cs typeface="Proxima Nova"/>
              <a:sym typeface="Proxima Nova"/>
            </a:endParaRPr>
          </a:p>
        </p:txBody>
      </p:sp>
      <p:sp>
        <p:nvSpPr>
          <p:cNvPr id="694" name="Google Shape;694;p63"/>
          <p:cNvSpPr txBox="1"/>
          <p:nvPr/>
        </p:nvSpPr>
        <p:spPr>
          <a:xfrm>
            <a:off x="6173875" y="2036250"/>
            <a:ext cx="21954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Consideration</a:t>
            </a:r>
            <a:endParaRPr b="1" sz="1800">
              <a:latin typeface="Proxima Nova"/>
              <a:ea typeface="Proxima Nova"/>
              <a:cs typeface="Proxima Nova"/>
              <a:sym typeface="Proxima Nova"/>
            </a:endParaRPr>
          </a:p>
        </p:txBody>
      </p:sp>
      <p:sp>
        <p:nvSpPr>
          <p:cNvPr id="695" name="Google Shape;695;p63"/>
          <p:cNvSpPr/>
          <p:nvPr/>
        </p:nvSpPr>
        <p:spPr>
          <a:xfrm flipH="1" rot="10800000">
            <a:off x="6401128" y="2802590"/>
            <a:ext cx="1753500" cy="661500"/>
          </a:xfrm>
          <a:prstGeom prst="trapezoid">
            <a:avLst>
              <a:gd fmla="val 41045"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Semibold"/>
              <a:ea typeface="Proxima Nova Semibold"/>
              <a:cs typeface="Proxima Nova Semibold"/>
              <a:sym typeface="Proxima Nova Semibold"/>
            </a:endParaRPr>
          </a:p>
        </p:txBody>
      </p:sp>
      <p:sp>
        <p:nvSpPr>
          <p:cNvPr id="696" name="Google Shape;696;p63"/>
          <p:cNvSpPr txBox="1"/>
          <p:nvPr/>
        </p:nvSpPr>
        <p:spPr>
          <a:xfrm>
            <a:off x="6194275" y="2871125"/>
            <a:ext cx="2195400" cy="50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Conversion</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0" name="Shape 700"/>
        <p:cNvGrpSpPr/>
        <p:nvPr/>
      </p:nvGrpSpPr>
      <p:grpSpPr>
        <a:xfrm>
          <a:off x="0" y="0"/>
          <a:ext cx="0" cy="0"/>
          <a:chOff x="0" y="0"/>
          <a:chExt cx="0" cy="0"/>
        </a:xfrm>
      </p:grpSpPr>
      <p:sp>
        <p:nvSpPr>
          <p:cNvPr id="701" name="Google Shape;701;p64"/>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Campaign Objective</a:t>
            </a:r>
            <a:endParaRPr/>
          </a:p>
        </p:txBody>
      </p:sp>
      <p:sp>
        <p:nvSpPr>
          <p:cNvPr id="702" name="Google Shape;702;p64"/>
          <p:cNvSpPr txBox="1"/>
          <p:nvPr>
            <p:ph idx="1" type="body"/>
          </p:nvPr>
        </p:nvSpPr>
        <p:spPr>
          <a:xfrm>
            <a:off x="979500" y="1078375"/>
            <a:ext cx="7107000" cy="369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300">
                <a:solidFill>
                  <a:schemeClr val="dk1"/>
                </a:solidFill>
              </a:rPr>
              <a:t>Activity</a:t>
            </a:r>
            <a:endParaRPr b="1"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Give participants </a:t>
            </a:r>
            <a:r>
              <a:rPr b="1" lang="en" sz="1300">
                <a:solidFill>
                  <a:schemeClr val="dk1"/>
                </a:solidFill>
              </a:rPr>
              <a:t>10 minutes</a:t>
            </a:r>
            <a:r>
              <a:rPr lang="en" sz="1300">
                <a:solidFill>
                  <a:schemeClr val="dk1"/>
                </a:solidFill>
              </a:rPr>
              <a:t> to work through the campaign objective. Intervene with any teams/individuals that seem to be stuck, but give them the full 10 minutes if they are working some things out.</a:t>
            </a:r>
            <a:endParaRPr sz="1300">
              <a:solidFill>
                <a:schemeClr val="dk1"/>
              </a:solidFill>
            </a:endParaRPr>
          </a:p>
          <a:p>
            <a:pPr indent="0" lvl="0" marL="0" rtl="0" algn="l">
              <a:spcBef>
                <a:spcPts val="1600"/>
              </a:spcBef>
              <a:spcAft>
                <a:spcPts val="0"/>
              </a:spcAft>
              <a:buClr>
                <a:schemeClr val="dk1"/>
              </a:buClr>
              <a:buSzPts val="1100"/>
              <a:buFont typeface="Arial"/>
              <a:buNone/>
            </a:pPr>
            <a:r>
              <a:rPr i="1" lang="en" sz="1200">
                <a:solidFill>
                  <a:schemeClr val="dk1"/>
                </a:solidFill>
              </a:rPr>
              <a:t>Note: We expect students to struggle with the “attainable” element, considering they likely don’t have industry benchmarks or historical data. Coach students as you see fit but be sure to emphasize to them that it’s OK if they don’t have a perfect “A” right now.</a:t>
            </a:r>
            <a:endParaRPr i="1" sz="1200">
              <a:solidFill>
                <a:schemeClr val="dk1"/>
              </a:solidFill>
            </a:endParaRPr>
          </a:p>
          <a:p>
            <a:pPr indent="0" lvl="0" marL="0" rtl="0" algn="l">
              <a:spcBef>
                <a:spcPts val="1600"/>
              </a:spcBef>
              <a:spcAft>
                <a:spcPts val="0"/>
              </a:spcAft>
              <a:buClr>
                <a:schemeClr val="dk1"/>
              </a:buClr>
              <a:buSzPts val="1100"/>
              <a:buFont typeface="Arial"/>
              <a:buNone/>
            </a:pPr>
            <a:r>
              <a:rPr b="1" lang="en" sz="1300">
                <a:solidFill>
                  <a:schemeClr val="dk1"/>
                </a:solidFill>
              </a:rPr>
              <a:t>Debrief</a:t>
            </a:r>
            <a:endParaRPr b="1" sz="1300">
              <a:solidFill>
                <a:schemeClr val="dk1"/>
              </a:solidFill>
            </a:endParaRPr>
          </a:p>
          <a:p>
            <a:pPr indent="0" lvl="0" marL="0" rtl="0" algn="l">
              <a:spcBef>
                <a:spcPts val="0"/>
              </a:spcBef>
              <a:spcAft>
                <a:spcPts val="0"/>
              </a:spcAft>
              <a:buClr>
                <a:schemeClr val="dk1"/>
              </a:buClr>
              <a:buSzPts val="1100"/>
              <a:buFont typeface="Arial"/>
              <a:buNone/>
            </a:pPr>
            <a:r>
              <a:rPr lang="en" sz="1300">
                <a:solidFill>
                  <a:schemeClr val="dk1"/>
                </a:solidFill>
              </a:rPr>
              <a:t>You will have about </a:t>
            </a:r>
            <a:r>
              <a:rPr b="1" lang="en" sz="1300">
                <a:solidFill>
                  <a:schemeClr val="dk1"/>
                </a:solidFill>
              </a:rPr>
              <a:t>5 minutes</a:t>
            </a:r>
            <a:r>
              <a:rPr lang="en" sz="1300">
                <a:solidFill>
                  <a:schemeClr val="dk1"/>
                </a:solidFill>
              </a:rPr>
              <a:t> to debrief this activity:</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Have all students share their objective in Slack. This way you can spot-check everyone’s, regardless of whether or not they volunteer for the next step.</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Ask a few students to volunteer to share their objective for “critique.”</a:t>
            </a:r>
            <a:endParaRPr sz="1300">
              <a:solidFill>
                <a:schemeClr val="dk1"/>
              </a:solidFill>
            </a:endParaRPr>
          </a:p>
          <a:p>
            <a:pPr indent="-311150" lvl="0" marL="457200" rtl="0" algn="l">
              <a:spcBef>
                <a:spcPts val="0"/>
              </a:spcBef>
              <a:spcAft>
                <a:spcPts val="0"/>
              </a:spcAft>
              <a:buClr>
                <a:schemeClr val="dk1"/>
              </a:buClr>
              <a:buSzPts val="1300"/>
              <a:buAutoNum type="arabicPeriod"/>
            </a:pPr>
            <a:r>
              <a:rPr lang="en" sz="1300">
                <a:solidFill>
                  <a:schemeClr val="dk1"/>
                </a:solidFill>
              </a:rPr>
              <a:t>Write “SMART” on a whiteboard (or shared screen, if remote) and take some notes that demonstrate each characteristic as each student shares.</a:t>
            </a:r>
            <a:endParaRPr sz="1300">
              <a:solidFill>
                <a:schemeClr val="dk1"/>
              </a:solidFill>
            </a:endParaRPr>
          </a:p>
          <a:p>
            <a:pPr indent="0" lvl="0" marL="0" rtl="0" algn="l">
              <a:spcBef>
                <a:spcPts val="1600"/>
              </a:spcBef>
              <a:spcAft>
                <a:spcPts val="1600"/>
              </a:spcAft>
              <a:buNone/>
            </a:pPr>
            <a:r>
              <a:t/>
            </a:r>
            <a:endParaRPr sz="1300">
              <a:solidFill>
                <a:schemeClr val="dk1"/>
              </a:solidFill>
            </a:endParaRPr>
          </a:p>
        </p:txBody>
      </p:sp>
      <p:sp>
        <p:nvSpPr>
          <p:cNvPr id="703" name="Google Shape;703;p64"/>
          <p:cNvSpPr/>
          <p:nvPr/>
        </p:nvSpPr>
        <p:spPr>
          <a:xfrm>
            <a:off x="7336800" y="295625"/>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6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 Campaign Objective</a:t>
            </a:r>
            <a:endParaRPr/>
          </a:p>
        </p:txBody>
      </p:sp>
      <p:sp>
        <p:nvSpPr>
          <p:cNvPr id="709" name="Google Shape;709;p65"/>
          <p:cNvSpPr txBox="1"/>
          <p:nvPr>
            <p:ph idx="1" type="body"/>
          </p:nvPr>
        </p:nvSpPr>
        <p:spPr>
          <a:xfrm>
            <a:off x="457200" y="1143000"/>
            <a:ext cx="47070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a SMART objective for your </a:t>
            </a:r>
            <a:r>
              <a:rPr lang="en"/>
              <a:t>campaign based on the scenario you’ve chosen.</a:t>
            </a:r>
            <a:endParaRPr/>
          </a:p>
          <a:p>
            <a:pPr indent="0" lvl="0" marL="0" rtl="0" algn="l">
              <a:spcBef>
                <a:spcPts val="1600"/>
              </a:spcBef>
              <a:spcAft>
                <a:spcPts val="0"/>
              </a:spcAft>
              <a:buNone/>
            </a:pPr>
            <a:r>
              <a:t/>
            </a:r>
            <a:endParaRPr/>
          </a:p>
          <a:p>
            <a:pPr indent="0" lvl="0" marL="0" rtl="0" algn="l">
              <a:spcBef>
                <a:spcPts val="1600"/>
              </a:spcBef>
              <a:spcAft>
                <a:spcPts val="0"/>
              </a:spcAft>
              <a:buClr>
                <a:schemeClr val="dk1"/>
              </a:buClr>
              <a:buSzPts val="1100"/>
              <a:buFont typeface="Arial"/>
              <a:buNone/>
            </a:pPr>
            <a:r>
              <a:rPr b="1" lang="en" sz="1600">
                <a:solidFill>
                  <a:schemeClr val="dk1"/>
                </a:solidFill>
                <a:highlight>
                  <a:schemeClr val="accent2"/>
                </a:highlight>
              </a:rPr>
              <a:t>Be prepared to share your work with the class when you’re done!</a:t>
            </a:r>
            <a:endParaRPr sz="1600">
              <a:solidFill>
                <a:schemeClr val="dk1"/>
              </a:solidFill>
              <a:highlight>
                <a:schemeClr val="accent2"/>
              </a:highlight>
            </a:endParaRPr>
          </a:p>
          <a:p>
            <a:pPr indent="0" lvl="0" marL="0" rtl="0" algn="l">
              <a:spcBef>
                <a:spcPts val="1000"/>
              </a:spcBef>
              <a:spcAft>
                <a:spcPts val="1600"/>
              </a:spcAft>
              <a:buNone/>
            </a:pPr>
            <a:r>
              <a:t/>
            </a:r>
            <a:endParaRPr/>
          </a:p>
        </p:txBody>
      </p:sp>
      <p:sp>
        <p:nvSpPr>
          <p:cNvPr id="710" name="Google Shape;710;p6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
        <p:nvSpPr>
          <p:cNvPr id="711" name="Google Shape;711;p6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12" name="Google Shape;712;p65"/>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13" name="Google Shape;713;p65"/>
          <p:cNvSpPr/>
          <p:nvPr/>
        </p:nvSpPr>
        <p:spPr>
          <a:xfrm>
            <a:off x="7307950" y="800100"/>
            <a:ext cx="1836000" cy="5289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5"/>
          <p:cNvSpPr txBox="1"/>
          <p:nvPr/>
        </p:nvSpPr>
        <p:spPr>
          <a:xfrm>
            <a:off x="7643975" y="800100"/>
            <a:ext cx="15000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Campaign Plan Worksheet</a:t>
            </a:r>
            <a:endParaRPr b="1" sz="1000">
              <a:latin typeface="Proxima Nova"/>
              <a:ea typeface="Proxima Nova"/>
              <a:cs typeface="Proxima Nova"/>
              <a:sym typeface="Proxima Nova"/>
            </a:endParaRPr>
          </a:p>
        </p:txBody>
      </p:sp>
      <p:pic>
        <p:nvPicPr>
          <p:cNvPr id="715" name="Google Shape;715;p65"/>
          <p:cNvPicPr preferRelativeResize="0"/>
          <p:nvPr/>
        </p:nvPicPr>
        <p:blipFill>
          <a:blip r:embed="rId3">
            <a:alphaModFix/>
          </a:blip>
          <a:stretch>
            <a:fillRect/>
          </a:stretch>
        </p:blipFill>
        <p:spPr>
          <a:xfrm>
            <a:off x="7358160" y="900149"/>
            <a:ext cx="335813" cy="328800"/>
          </a:xfrm>
          <a:prstGeom prst="rect">
            <a:avLst/>
          </a:prstGeom>
          <a:noFill/>
          <a:ln>
            <a:noFill/>
          </a:ln>
        </p:spPr>
      </p:pic>
      <p:sp>
        <p:nvSpPr>
          <p:cNvPr id="716" name="Google Shape;716;p6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17" name="Google Shape;717;p65"/>
          <p:cNvPicPr preferRelativeResize="0"/>
          <p:nvPr/>
        </p:nvPicPr>
        <p:blipFill>
          <a:blip r:embed="rId4">
            <a:alphaModFix/>
          </a:blip>
          <a:stretch>
            <a:fillRect/>
          </a:stretch>
        </p:blipFill>
        <p:spPr>
          <a:xfrm>
            <a:off x="5725825" y="1328988"/>
            <a:ext cx="2614175" cy="3393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66"/>
          <p:cNvSpPr txBox="1"/>
          <p:nvPr>
            <p:ph type="title"/>
          </p:nvPr>
        </p:nvSpPr>
        <p:spPr>
          <a:xfrm>
            <a:off x="457200" y="1975100"/>
            <a:ext cx="2931000" cy="197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Break</a:t>
            </a:r>
            <a:endParaRPr/>
          </a:p>
        </p:txBody>
      </p:sp>
      <p:sp>
        <p:nvSpPr>
          <p:cNvPr id="723" name="Google Shape;723;p6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724" name="Google Shape;724;p66"/>
          <p:cNvPicPr preferRelativeResize="0"/>
          <p:nvPr/>
        </p:nvPicPr>
        <p:blipFill>
          <a:blip r:embed="rId3">
            <a:alphaModFix/>
          </a:blip>
          <a:stretch>
            <a:fillRect/>
          </a:stretch>
        </p:blipFill>
        <p:spPr>
          <a:xfrm>
            <a:off x="3084750" y="1096625"/>
            <a:ext cx="3844867" cy="2883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7"/>
          <p:cNvSpPr txBox="1"/>
          <p:nvPr>
            <p:ph type="title"/>
          </p:nvPr>
        </p:nvSpPr>
        <p:spPr>
          <a:xfrm>
            <a:off x="455225"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ABCs of KPIs</a:t>
            </a:r>
            <a:endParaRPr/>
          </a:p>
        </p:txBody>
      </p:sp>
      <p:sp>
        <p:nvSpPr>
          <p:cNvPr id="730" name="Google Shape;730;p67"/>
          <p:cNvSpPr txBox="1"/>
          <p:nvPr>
            <p:ph idx="4294967295"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Digital Marketing Bootcamp</a:t>
            </a:r>
            <a:endParaRPr>
              <a:solidFill>
                <a:srgbClr val="FFFFFF"/>
              </a:solidFill>
            </a:endParaRPr>
          </a:p>
        </p:txBody>
      </p:sp>
      <p:sp>
        <p:nvSpPr>
          <p:cNvPr id="731" name="Google Shape;731;p67"/>
          <p:cNvSpPr txBox="1"/>
          <p:nvPr/>
        </p:nvSpPr>
        <p:spPr>
          <a:xfrm>
            <a:off x="232350" y="3675450"/>
            <a:ext cx="15954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Objective-First Marketing</a:t>
            </a:r>
            <a:endParaRPr>
              <a:solidFill>
                <a:srgbClr val="FFFFFF"/>
              </a:solidFill>
              <a:latin typeface="Proxima Nova"/>
              <a:ea typeface="Proxima Nova"/>
              <a:cs typeface="Proxima Nova"/>
              <a:sym typeface="Proxima Nova"/>
            </a:endParaRPr>
          </a:p>
        </p:txBody>
      </p:sp>
      <p:sp>
        <p:nvSpPr>
          <p:cNvPr id="732" name="Google Shape;732;p67"/>
          <p:cNvSpPr/>
          <p:nvPr/>
        </p:nvSpPr>
        <p:spPr>
          <a:xfrm>
            <a:off x="914400" y="3354363"/>
            <a:ext cx="231300" cy="231300"/>
          </a:xfrm>
          <a:prstGeom prst="ellipse">
            <a:avLst/>
          </a:prstGeom>
          <a:solidFill>
            <a:schemeClr val="accent1"/>
          </a:solidFill>
          <a:ln cap="flat" cmpd="sng" w="9525">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7"/>
          <p:cNvSpPr/>
          <p:nvPr/>
        </p:nvSpPr>
        <p:spPr>
          <a:xfrm>
            <a:off x="3263648" y="3354363"/>
            <a:ext cx="231300" cy="231300"/>
          </a:xfrm>
          <a:prstGeom prst="ellipse">
            <a:avLst/>
          </a:prstGeom>
          <a:solidFill>
            <a:schemeClr val="accent2"/>
          </a:solidFill>
          <a:ln cap="flat" cmpd="sng" w="7620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7"/>
          <p:cNvSpPr/>
          <p:nvPr/>
        </p:nvSpPr>
        <p:spPr>
          <a:xfrm>
            <a:off x="5612896"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7"/>
          <p:cNvSpPr/>
          <p:nvPr/>
        </p:nvSpPr>
        <p:spPr>
          <a:xfrm>
            <a:off x="7962144"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7"/>
          <p:cNvSpPr txBox="1"/>
          <p:nvPr/>
        </p:nvSpPr>
        <p:spPr>
          <a:xfrm>
            <a:off x="4985850" y="3675450"/>
            <a:ext cx="14376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Channels and </a:t>
            </a:r>
            <a:endParaRPr>
              <a:solidFill>
                <a:schemeClr val="lt1"/>
              </a:solidFill>
              <a:latin typeface="Proxima Nova"/>
              <a:ea typeface="Proxima Nova"/>
              <a:cs typeface="Proxima Nova"/>
              <a:sym typeface="Proxima Nova"/>
            </a:endParaRPr>
          </a:p>
          <a:p>
            <a:pPr indent="0" lvl="0" marL="0" rtl="0" algn="ctr">
              <a:spcBef>
                <a:spcPts val="0"/>
              </a:spcBef>
              <a:spcAft>
                <a:spcPts val="0"/>
              </a:spcAft>
              <a:buNone/>
            </a:pPr>
            <a:r>
              <a:rPr lang="en">
                <a:solidFill>
                  <a:schemeClr val="lt1"/>
                </a:solidFill>
                <a:latin typeface="Proxima Nova"/>
                <a:ea typeface="Proxima Nova"/>
                <a:cs typeface="Proxima Nova"/>
                <a:sym typeface="Proxima Nova"/>
              </a:rPr>
              <a:t>Design Tactics</a:t>
            </a:r>
            <a:endParaRPr>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1600"/>
              </a:spcAft>
              <a:buNone/>
            </a:pPr>
            <a:r>
              <a:t/>
            </a:r>
            <a:endParaRPr>
              <a:solidFill>
                <a:srgbClr val="FFFFFF"/>
              </a:solidFill>
              <a:latin typeface="Proxima Nova"/>
              <a:ea typeface="Proxima Nova"/>
              <a:cs typeface="Proxima Nova"/>
              <a:sym typeface="Proxima Nova"/>
            </a:endParaRPr>
          </a:p>
        </p:txBody>
      </p:sp>
      <p:sp>
        <p:nvSpPr>
          <p:cNvPr id="737" name="Google Shape;737;p67"/>
          <p:cNvSpPr txBox="1"/>
          <p:nvPr/>
        </p:nvSpPr>
        <p:spPr>
          <a:xfrm>
            <a:off x="746879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1000">
              <a:solidFill>
                <a:srgbClr val="FFFFFF"/>
              </a:solidFill>
              <a:latin typeface="Proxima Nova"/>
              <a:ea typeface="Proxima Nova"/>
              <a:cs typeface="Proxima Nova"/>
              <a:sym typeface="Proxima Nova"/>
            </a:endParaRPr>
          </a:p>
        </p:txBody>
      </p:sp>
      <p:cxnSp>
        <p:nvCxnSpPr>
          <p:cNvPr id="738" name="Google Shape;738;p67"/>
          <p:cNvCxnSpPr>
            <a:stCxn id="732" idx="6"/>
            <a:endCxn id="733" idx="2"/>
          </p:cNvCxnSpPr>
          <p:nvPr/>
        </p:nvCxnSpPr>
        <p:spPr>
          <a:xfrm>
            <a:off x="1145700"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739" name="Google Shape;739;p67"/>
          <p:cNvCxnSpPr>
            <a:stCxn id="733" idx="6"/>
            <a:endCxn id="734" idx="2"/>
          </p:cNvCxnSpPr>
          <p:nvPr/>
        </p:nvCxnSpPr>
        <p:spPr>
          <a:xfrm>
            <a:off x="3494948"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740" name="Google Shape;740;p67"/>
          <p:cNvCxnSpPr>
            <a:stCxn id="734" idx="6"/>
            <a:endCxn id="735" idx="2"/>
          </p:cNvCxnSpPr>
          <p:nvPr/>
        </p:nvCxnSpPr>
        <p:spPr>
          <a:xfrm>
            <a:off x="5844196" y="3470013"/>
            <a:ext cx="2118000" cy="0"/>
          </a:xfrm>
          <a:prstGeom prst="straightConnector1">
            <a:avLst/>
          </a:prstGeom>
          <a:noFill/>
          <a:ln cap="flat" cmpd="sng" w="38100">
            <a:solidFill>
              <a:srgbClr val="00A7BD"/>
            </a:solidFill>
            <a:prstDash val="solid"/>
            <a:round/>
            <a:headEnd len="med" w="med" type="none"/>
            <a:tailEnd len="med" w="med" type="none"/>
          </a:ln>
        </p:spPr>
      </p:cxnSp>
      <p:sp>
        <p:nvSpPr>
          <p:cNvPr id="741" name="Google Shape;741;p67"/>
          <p:cNvSpPr txBox="1"/>
          <p:nvPr/>
        </p:nvSpPr>
        <p:spPr>
          <a:xfrm>
            <a:off x="2797801"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The ABCs of KPIs</a:t>
            </a:r>
            <a:endParaRPr b="1">
              <a:solidFill>
                <a:schemeClr val="lt1"/>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b="1">
              <a:solidFill>
                <a:srgbClr val="FFFFFF"/>
              </a:solidFill>
              <a:latin typeface="Proxima Nova"/>
              <a:ea typeface="Proxima Nova"/>
              <a:cs typeface="Proxima Nova"/>
              <a:sym typeface="Proxima Nova"/>
            </a:endParaRPr>
          </a:p>
        </p:txBody>
      </p:sp>
      <p:sp>
        <p:nvSpPr>
          <p:cNvPr id="742" name="Google Shape;742;p67"/>
          <p:cNvSpPr txBox="1"/>
          <p:nvPr/>
        </p:nvSpPr>
        <p:spPr>
          <a:xfrm>
            <a:off x="7468790" y="3707663"/>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Optimization</a:t>
            </a:r>
            <a:endParaRPr>
              <a:solidFill>
                <a:srgbClr val="FFFFFF"/>
              </a:solidFill>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Where We’re Going</a:t>
            </a:r>
            <a:endParaRPr/>
          </a:p>
        </p:txBody>
      </p:sp>
      <p:pic>
        <p:nvPicPr>
          <p:cNvPr id="748" name="Google Shape;748;p68"/>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749" name="Google Shape;749;p68"/>
          <p:cNvSpPr txBox="1"/>
          <p:nvPr>
            <p:ph idx="4294967295" type="body"/>
          </p:nvPr>
        </p:nvSpPr>
        <p:spPr>
          <a:xfrm>
            <a:off x="457200" y="13716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roxima Nova"/>
              <a:buChar char="●"/>
            </a:pPr>
            <a:r>
              <a:rPr lang="en">
                <a:solidFill>
                  <a:schemeClr val="dk1"/>
                </a:solidFill>
              </a:rPr>
              <a:t>Differentiate between KPIs and metrics.</a:t>
            </a:r>
            <a:endParaRPr>
              <a:solidFill>
                <a:schemeClr val="dk1"/>
              </a:solidFill>
            </a:endParaRPr>
          </a:p>
          <a:p>
            <a:pPr indent="-342900" lvl="0" marL="457200" rtl="0" algn="l">
              <a:spcBef>
                <a:spcPts val="1000"/>
              </a:spcBef>
              <a:spcAft>
                <a:spcPts val="0"/>
              </a:spcAft>
              <a:buClr>
                <a:schemeClr val="dk1"/>
              </a:buClr>
              <a:buSzPts val="1800"/>
              <a:buFont typeface="Proxima Nova"/>
              <a:buChar char="●"/>
            </a:pPr>
            <a:r>
              <a:rPr lang="en">
                <a:solidFill>
                  <a:schemeClr val="dk1"/>
                </a:solidFill>
              </a:rPr>
              <a:t>Choose the right KPI and actionable metrics for your campaign.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0"/>
              </a:spcAft>
              <a:buNone/>
            </a:pPr>
            <a:r>
              <a:t/>
            </a:r>
            <a:endParaRPr>
              <a:solidFill>
                <a:schemeClr val="dk1"/>
              </a:solidFill>
            </a:endParaRPr>
          </a:p>
          <a:p>
            <a:pPr indent="0" lvl="0" marL="0" rtl="0" algn="l">
              <a:spcBef>
                <a:spcPts val="1000"/>
              </a:spcBef>
              <a:spcAft>
                <a:spcPts val="1600"/>
              </a:spcAft>
              <a:buNone/>
            </a:pPr>
            <a:r>
              <a:t/>
            </a:r>
            <a:endParaRPr b="1"/>
          </a:p>
        </p:txBody>
      </p:sp>
      <p:sp>
        <p:nvSpPr>
          <p:cNvPr id="750" name="Google Shape;750;p6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51" name="Google Shape;751;p6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Are We?</a:t>
            </a:r>
            <a:endParaRPr/>
          </a:p>
        </p:txBody>
      </p:sp>
      <p:sp>
        <p:nvSpPr>
          <p:cNvPr id="757" name="Google Shape;757;p6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58" name="Google Shape;758;p6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cxnSp>
        <p:nvCxnSpPr>
          <p:cNvPr id="759" name="Google Shape;759;p69"/>
          <p:cNvCxnSpPr/>
          <p:nvPr/>
        </p:nvCxnSpPr>
        <p:spPr>
          <a:xfrm rot="10800000">
            <a:off x="1171913" y="2486405"/>
            <a:ext cx="0" cy="287700"/>
          </a:xfrm>
          <a:prstGeom prst="straightConnector1">
            <a:avLst/>
          </a:prstGeom>
          <a:noFill/>
          <a:ln cap="flat" cmpd="sng" w="19050">
            <a:solidFill>
              <a:schemeClr val="dk2"/>
            </a:solidFill>
            <a:prstDash val="solid"/>
            <a:round/>
            <a:headEnd len="med" w="med" type="none"/>
            <a:tailEnd len="med" w="med" type="none"/>
          </a:ln>
        </p:spPr>
      </p:cxnSp>
      <p:cxnSp>
        <p:nvCxnSpPr>
          <p:cNvPr id="760" name="Google Shape;760;p69"/>
          <p:cNvCxnSpPr/>
          <p:nvPr/>
        </p:nvCxnSpPr>
        <p:spPr>
          <a:xfrm rot="10800000">
            <a:off x="2589201" y="2486405"/>
            <a:ext cx="0" cy="287700"/>
          </a:xfrm>
          <a:prstGeom prst="straightConnector1">
            <a:avLst/>
          </a:prstGeom>
          <a:noFill/>
          <a:ln cap="flat" cmpd="sng" w="19050">
            <a:solidFill>
              <a:schemeClr val="dk1"/>
            </a:solidFill>
            <a:prstDash val="solid"/>
            <a:round/>
            <a:headEnd len="med" w="med" type="none"/>
            <a:tailEnd len="med" w="med" type="none"/>
          </a:ln>
        </p:spPr>
      </p:cxnSp>
      <p:sp>
        <p:nvSpPr>
          <p:cNvPr id="761" name="Google Shape;761;p69"/>
          <p:cNvSpPr txBox="1"/>
          <p:nvPr/>
        </p:nvSpPr>
        <p:spPr>
          <a:xfrm>
            <a:off x="3183688" y="2840278"/>
            <a:ext cx="1531500" cy="572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Design </a:t>
            </a:r>
            <a:endParaRPr b="1">
              <a:solidFill>
                <a:schemeClr val="dk1"/>
              </a:solidFill>
              <a:latin typeface="Proxima Nova"/>
              <a:ea typeface="Proxima Nova"/>
              <a:cs typeface="Proxima Nova"/>
              <a:sym typeface="Proxima Nova"/>
            </a:endParaRPr>
          </a:p>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Tactics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762" name="Google Shape;762;p69"/>
          <p:cNvCxnSpPr/>
          <p:nvPr/>
        </p:nvCxnSpPr>
        <p:spPr>
          <a:xfrm rot="10800000">
            <a:off x="5240965" y="2486405"/>
            <a:ext cx="0" cy="287700"/>
          </a:xfrm>
          <a:prstGeom prst="straightConnector1">
            <a:avLst/>
          </a:prstGeom>
          <a:noFill/>
          <a:ln cap="flat" cmpd="sng" w="19050">
            <a:solidFill>
              <a:schemeClr val="accent1"/>
            </a:solidFill>
            <a:prstDash val="solid"/>
            <a:round/>
            <a:headEnd len="med" w="med" type="none"/>
            <a:tailEnd len="med" w="med" type="none"/>
          </a:ln>
        </p:spPr>
      </p:cxnSp>
      <p:sp>
        <p:nvSpPr>
          <p:cNvPr id="763" name="Google Shape;763;p69"/>
          <p:cNvSpPr txBox="1"/>
          <p:nvPr/>
        </p:nvSpPr>
        <p:spPr>
          <a:xfrm>
            <a:off x="4452388" y="2840278"/>
            <a:ext cx="1531500" cy="5727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Execute Campaign</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sp>
        <p:nvSpPr>
          <p:cNvPr id="764" name="Google Shape;764;p69"/>
          <p:cNvSpPr txBox="1"/>
          <p:nvPr/>
        </p:nvSpPr>
        <p:spPr>
          <a:xfrm>
            <a:off x="5823938" y="2840278"/>
            <a:ext cx="1531500" cy="4059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Measure Outcomes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765" name="Google Shape;765;p69"/>
          <p:cNvCxnSpPr/>
          <p:nvPr/>
        </p:nvCxnSpPr>
        <p:spPr>
          <a:xfrm rot="10800000">
            <a:off x="6598822" y="2486405"/>
            <a:ext cx="0" cy="287700"/>
          </a:xfrm>
          <a:prstGeom prst="straightConnector1">
            <a:avLst/>
          </a:prstGeom>
          <a:noFill/>
          <a:ln cap="flat" cmpd="sng" w="19050">
            <a:solidFill>
              <a:schemeClr val="accent2"/>
            </a:solidFill>
            <a:prstDash val="solid"/>
            <a:round/>
            <a:headEnd len="med" w="med" type="none"/>
            <a:tailEnd len="med" w="med" type="none"/>
          </a:ln>
        </p:spPr>
      </p:cxnSp>
      <p:sp>
        <p:nvSpPr>
          <p:cNvPr id="766" name="Google Shape;766;p69"/>
          <p:cNvSpPr txBox="1"/>
          <p:nvPr/>
        </p:nvSpPr>
        <p:spPr>
          <a:xfrm>
            <a:off x="7135588" y="2840278"/>
            <a:ext cx="15315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Optimize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Results</a:t>
            </a:r>
            <a:endParaRPr b="1">
              <a:latin typeface="Proxima Nova"/>
              <a:ea typeface="Proxima Nova"/>
              <a:cs typeface="Proxima Nova"/>
              <a:sym typeface="Proxima Nova"/>
            </a:endParaRPr>
          </a:p>
          <a:p>
            <a:pPr indent="0" lvl="0" marL="0" marR="0" rtl="0" algn="l">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cxnSp>
        <p:nvCxnSpPr>
          <p:cNvPr id="767" name="Google Shape;767;p69"/>
          <p:cNvCxnSpPr/>
          <p:nvPr/>
        </p:nvCxnSpPr>
        <p:spPr>
          <a:xfrm rot="10800000">
            <a:off x="3970301" y="2486405"/>
            <a:ext cx="0" cy="287700"/>
          </a:xfrm>
          <a:prstGeom prst="straightConnector1">
            <a:avLst/>
          </a:prstGeom>
          <a:noFill/>
          <a:ln cap="flat" cmpd="sng" w="19050">
            <a:solidFill>
              <a:srgbClr val="017991"/>
            </a:solidFill>
            <a:prstDash val="solid"/>
            <a:round/>
            <a:headEnd len="med" w="med" type="none"/>
            <a:tailEnd len="med" w="med" type="none"/>
          </a:ln>
        </p:spPr>
      </p:cxnSp>
      <p:sp>
        <p:nvSpPr>
          <p:cNvPr id="768" name="Google Shape;768;p69"/>
          <p:cNvSpPr txBox="1"/>
          <p:nvPr/>
        </p:nvSpPr>
        <p:spPr>
          <a:xfrm>
            <a:off x="486113" y="2804550"/>
            <a:ext cx="13716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Set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Objectives</a:t>
            </a:r>
            <a:endParaRPr b="1" sz="1200">
              <a:latin typeface="Proxima Nova"/>
              <a:ea typeface="Proxima Nova"/>
              <a:cs typeface="Proxima Nova"/>
              <a:sym typeface="Proxima Nova"/>
            </a:endParaRPr>
          </a:p>
        </p:txBody>
      </p:sp>
      <p:sp>
        <p:nvSpPr>
          <p:cNvPr id="769" name="Google Shape;769;p69"/>
          <p:cNvSpPr txBox="1"/>
          <p:nvPr/>
        </p:nvSpPr>
        <p:spPr>
          <a:xfrm>
            <a:off x="1823450" y="2840253"/>
            <a:ext cx="1531500" cy="4494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Define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KPIs</a:t>
            </a:r>
            <a:endParaRPr b="1" sz="1200">
              <a:latin typeface="Proxima Nova"/>
              <a:ea typeface="Proxima Nova"/>
              <a:cs typeface="Proxima Nova"/>
              <a:sym typeface="Proxima Nova"/>
            </a:endParaRPr>
          </a:p>
        </p:txBody>
      </p:sp>
      <p:sp>
        <p:nvSpPr>
          <p:cNvPr id="770" name="Google Shape;770;p69"/>
          <p:cNvSpPr/>
          <p:nvPr/>
        </p:nvSpPr>
        <p:spPr>
          <a:xfrm>
            <a:off x="486113" y="2350155"/>
            <a:ext cx="1371600" cy="28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9"/>
          <p:cNvSpPr/>
          <p:nvPr/>
        </p:nvSpPr>
        <p:spPr>
          <a:xfrm>
            <a:off x="1857701" y="2352047"/>
            <a:ext cx="1371600" cy="28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9"/>
          <p:cNvSpPr/>
          <p:nvPr/>
        </p:nvSpPr>
        <p:spPr>
          <a:xfrm>
            <a:off x="4555165" y="2352047"/>
            <a:ext cx="1371600" cy="2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9"/>
          <p:cNvSpPr/>
          <p:nvPr/>
        </p:nvSpPr>
        <p:spPr>
          <a:xfrm>
            <a:off x="3229347" y="2352047"/>
            <a:ext cx="1371600" cy="2877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9"/>
          <p:cNvSpPr/>
          <p:nvPr/>
        </p:nvSpPr>
        <p:spPr>
          <a:xfrm>
            <a:off x="5913003" y="2352047"/>
            <a:ext cx="1371600" cy="28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5" name="Google Shape;775;p69"/>
          <p:cNvPicPr preferRelativeResize="0"/>
          <p:nvPr/>
        </p:nvPicPr>
        <p:blipFill>
          <a:blip r:embed="rId3">
            <a:alphaModFix/>
          </a:blip>
          <a:stretch>
            <a:fillRect/>
          </a:stretch>
        </p:blipFill>
        <p:spPr>
          <a:xfrm>
            <a:off x="6165672" y="1323975"/>
            <a:ext cx="866323" cy="866357"/>
          </a:xfrm>
          <a:prstGeom prst="rect">
            <a:avLst/>
          </a:prstGeom>
          <a:noFill/>
          <a:ln>
            <a:noFill/>
          </a:ln>
        </p:spPr>
      </p:pic>
      <p:sp>
        <p:nvSpPr>
          <p:cNvPr id="776" name="Google Shape;776;p69"/>
          <p:cNvSpPr/>
          <p:nvPr/>
        </p:nvSpPr>
        <p:spPr>
          <a:xfrm>
            <a:off x="7252603" y="2352047"/>
            <a:ext cx="1371600" cy="287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7" name="Google Shape;777;p69"/>
          <p:cNvPicPr preferRelativeResize="0"/>
          <p:nvPr/>
        </p:nvPicPr>
        <p:blipFill>
          <a:blip r:embed="rId4">
            <a:alphaModFix/>
          </a:blip>
          <a:stretch>
            <a:fillRect/>
          </a:stretch>
        </p:blipFill>
        <p:spPr>
          <a:xfrm>
            <a:off x="4872025" y="1413625"/>
            <a:ext cx="737901" cy="737901"/>
          </a:xfrm>
          <a:prstGeom prst="rect">
            <a:avLst/>
          </a:prstGeom>
          <a:noFill/>
          <a:ln>
            <a:noFill/>
          </a:ln>
        </p:spPr>
      </p:pic>
      <p:pic>
        <p:nvPicPr>
          <p:cNvPr id="778" name="Google Shape;778;p69"/>
          <p:cNvPicPr preferRelativeResize="0"/>
          <p:nvPr/>
        </p:nvPicPr>
        <p:blipFill rotWithShape="1">
          <a:blip r:embed="rId5">
            <a:alphaModFix/>
          </a:blip>
          <a:srcRect b="19483" l="0" r="0" t="19477"/>
          <a:stretch/>
        </p:blipFill>
        <p:spPr>
          <a:xfrm>
            <a:off x="2047300" y="1426370"/>
            <a:ext cx="1083799" cy="661567"/>
          </a:xfrm>
          <a:prstGeom prst="rect">
            <a:avLst/>
          </a:prstGeom>
          <a:noFill/>
          <a:ln>
            <a:noFill/>
          </a:ln>
        </p:spPr>
      </p:pic>
      <p:pic>
        <p:nvPicPr>
          <p:cNvPr id="779" name="Google Shape;779;p69"/>
          <p:cNvPicPr preferRelativeResize="0"/>
          <p:nvPr/>
        </p:nvPicPr>
        <p:blipFill>
          <a:blip r:embed="rId6">
            <a:alphaModFix/>
          </a:blip>
          <a:stretch>
            <a:fillRect/>
          </a:stretch>
        </p:blipFill>
        <p:spPr>
          <a:xfrm>
            <a:off x="7534159" y="1354713"/>
            <a:ext cx="808490" cy="804874"/>
          </a:xfrm>
          <a:prstGeom prst="rect">
            <a:avLst/>
          </a:prstGeom>
          <a:noFill/>
          <a:ln>
            <a:noFill/>
          </a:ln>
        </p:spPr>
      </p:pic>
      <p:pic>
        <p:nvPicPr>
          <p:cNvPr id="780" name="Google Shape;780;p69"/>
          <p:cNvPicPr preferRelativeResize="0"/>
          <p:nvPr/>
        </p:nvPicPr>
        <p:blipFill rotWithShape="1">
          <a:blip r:embed="rId7">
            <a:alphaModFix/>
          </a:blip>
          <a:srcRect b="21857" l="0" r="0" t="19809"/>
          <a:stretch/>
        </p:blipFill>
        <p:spPr>
          <a:xfrm>
            <a:off x="3442637" y="1474775"/>
            <a:ext cx="1055328" cy="615601"/>
          </a:xfrm>
          <a:prstGeom prst="rect">
            <a:avLst/>
          </a:prstGeom>
          <a:noFill/>
          <a:ln>
            <a:noFill/>
          </a:ln>
        </p:spPr>
      </p:pic>
      <p:pic>
        <p:nvPicPr>
          <p:cNvPr id="781" name="Google Shape;781;p69"/>
          <p:cNvPicPr preferRelativeResize="0"/>
          <p:nvPr/>
        </p:nvPicPr>
        <p:blipFill>
          <a:blip r:embed="rId8">
            <a:alphaModFix/>
          </a:blip>
          <a:stretch>
            <a:fillRect/>
          </a:stretch>
        </p:blipFill>
        <p:spPr>
          <a:xfrm>
            <a:off x="802975" y="1388962"/>
            <a:ext cx="737900" cy="736370"/>
          </a:xfrm>
          <a:prstGeom prst="rect">
            <a:avLst/>
          </a:prstGeom>
          <a:noFill/>
          <a:ln>
            <a:noFill/>
          </a:ln>
        </p:spPr>
      </p:pic>
      <p:sp>
        <p:nvSpPr>
          <p:cNvPr id="782" name="Google Shape;782;p69"/>
          <p:cNvSpPr txBox="1"/>
          <p:nvPr/>
        </p:nvSpPr>
        <p:spPr>
          <a:xfrm>
            <a:off x="1317409" y="3645111"/>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Planning</a:t>
            </a:r>
            <a:endParaRPr b="1" sz="1300">
              <a:highlight>
                <a:schemeClr val="accent2"/>
              </a:highlight>
              <a:latin typeface="Proxima Nova"/>
              <a:ea typeface="Proxima Nova"/>
              <a:cs typeface="Proxima Nova"/>
              <a:sym typeface="Proxima Nova"/>
            </a:endParaRPr>
          </a:p>
        </p:txBody>
      </p:sp>
      <p:sp>
        <p:nvSpPr>
          <p:cNvPr id="783" name="Google Shape;783;p69"/>
          <p:cNvSpPr txBox="1"/>
          <p:nvPr/>
        </p:nvSpPr>
        <p:spPr>
          <a:xfrm>
            <a:off x="5502009" y="3645111"/>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Execution</a:t>
            </a:r>
            <a:endParaRPr b="1" sz="1300">
              <a:highlight>
                <a:schemeClr val="accent2"/>
              </a:highlight>
              <a:latin typeface="Proxima Nova"/>
              <a:ea typeface="Proxima Nova"/>
              <a:cs typeface="Proxima Nova"/>
              <a:sym typeface="Proxima Nova"/>
            </a:endParaRPr>
          </a:p>
        </p:txBody>
      </p:sp>
      <p:cxnSp>
        <p:nvCxnSpPr>
          <p:cNvPr id="784" name="Google Shape;784;p69"/>
          <p:cNvCxnSpPr/>
          <p:nvPr/>
        </p:nvCxnSpPr>
        <p:spPr>
          <a:xfrm>
            <a:off x="4591238" y="913475"/>
            <a:ext cx="17400" cy="3126600"/>
          </a:xfrm>
          <a:prstGeom prst="straightConnector1">
            <a:avLst/>
          </a:prstGeom>
          <a:noFill/>
          <a:ln cap="flat" cmpd="sng" w="19050">
            <a:solidFill>
              <a:srgbClr val="656565"/>
            </a:solidFill>
            <a:prstDash val="dash"/>
            <a:round/>
            <a:headEnd len="med" w="med" type="none"/>
            <a:tailEnd len="med" w="med" type="none"/>
          </a:ln>
        </p:spPr>
      </p:cxnSp>
      <p:sp>
        <p:nvSpPr>
          <p:cNvPr id="785" name="Google Shape;785;p69"/>
          <p:cNvSpPr/>
          <p:nvPr/>
        </p:nvSpPr>
        <p:spPr>
          <a:xfrm>
            <a:off x="3229350" y="880175"/>
            <a:ext cx="5437800" cy="2709600"/>
          </a:xfrm>
          <a:prstGeom prst="rect">
            <a:avLst/>
          </a:prstGeom>
          <a:solidFill>
            <a:srgbClr val="FFFFFF">
              <a:alpha val="78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9"/>
          <p:cNvSpPr/>
          <p:nvPr/>
        </p:nvSpPr>
        <p:spPr>
          <a:xfrm>
            <a:off x="3864200" y="3515900"/>
            <a:ext cx="1685400" cy="736500"/>
          </a:xfrm>
          <a:prstGeom prst="rect">
            <a:avLst/>
          </a:prstGeom>
          <a:solidFill>
            <a:srgbClr val="FFFFFF">
              <a:alpha val="78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9"/>
          <p:cNvSpPr/>
          <p:nvPr/>
        </p:nvSpPr>
        <p:spPr>
          <a:xfrm>
            <a:off x="457200" y="880175"/>
            <a:ext cx="1400400" cy="2709600"/>
          </a:xfrm>
          <a:prstGeom prst="rect">
            <a:avLst/>
          </a:prstGeom>
          <a:solidFill>
            <a:srgbClr val="FFFFFF">
              <a:alpha val="78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7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What’s a Key Performance Indicator?</a:t>
            </a:r>
            <a:endParaRPr sz="2400">
              <a:solidFill>
                <a:srgbClr val="000000"/>
              </a:solidFill>
            </a:endParaRPr>
          </a:p>
        </p:txBody>
      </p:sp>
      <p:sp>
        <p:nvSpPr>
          <p:cNvPr id="793" name="Google Shape;793;p70"/>
          <p:cNvSpPr txBox="1"/>
          <p:nvPr>
            <p:ph idx="4294967295" type="body"/>
          </p:nvPr>
        </p:nvSpPr>
        <p:spPr>
          <a:xfrm>
            <a:off x="457200" y="1143000"/>
            <a:ext cx="3558000" cy="29379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lt2"/>
                </a:solidFill>
              </a:rPr>
              <a:t>Metric:</a:t>
            </a:r>
            <a:r>
              <a:rPr b="1" lang="en"/>
              <a:t> </a:t>
            </a:r>
            <a:r>
              <a:rPr lang="en"/>
              <a:t>Any measurement.</a:t>
            </a:r>
            <a:endParaRPr/>
          </a:p>
          <a:p>
            <a:pPr indent="0" lvl="0" marL="0" rtl="0" algn="l">
              <a:lnSpc>
                <a:spcPct val="115000"/>
              </a:lnSpc>
              <a:spcBef>
                <a:spcPts val="1000"/>
              </a:spcBef>
              <a:spcAft>
                <a:spcPts val="1000"/>
              </a:spcAft>
              <a:buNone/>
            </a:pPr>
            <a:r>
              <a:rPr b="1" lang="en">
                <a:solidFill>
                  <a:schemeClr val="dk2"/>
                </a:solidFill>
              </a:rPr>
              <a:t>Key performance indicator (KPI): </a:t>
            </a:r>
            <a:br>
              <a:rPr b="1" lang="en"/>
            </a:br>
            <a:r>
              <a:rPr lang="en"/>
              <a:t>A specific metric that determines whether or not you’ve successfully met your objective.</a:t>
            </a:r>
            <a:endParaRPr/>
          </a:p>
        </p:txBody>
      </p:sp>
      <p:sp>
        <p:nvSpPr>
          <p:cNvPr id="794" name="Google Shape;794;p7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795" name="Google Shape;795;p70"/>
          <p:cNvSpPr/>
          <p:nvPr/>
        </p:nvSpPr>
        <p:spPr>
          <a:xfrm>
            <a:off x="4362625" y="1289450"/>
            <a:ext cx="4309500" cy="2670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3000">
              <a:solidFill>
                <a:srgbClr val="FFFFFF"/>
              </a:solidFill>
              <a:latin typeface="Proxima Nova"/>
              <a:ea typeface="Proxima Nova"/>
              <a:cs typeface="Proxima Nova"/>
              <a:sym typeface="Proxima Nova"/>
            </a:endParaRPr>
          </a:p>
        </p:txBody>
      </p:sp>
      <p:sp>
        <p:nvSpPr>
          <p:cNvPr id="796" name="Google Shape;796;p70"/>
          <p:cNvSpPr/>
          <p:nvPr/>
        </p:nvSpPr>
        <p:spPr>
          <a:xfrm>
            <a:off x="6446725" y="2055350"/>
            <a:ext cx="1433700" cy="11385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3000">
              <a:latin typeface="Proxima Nova"/>
              <a:ea typeface="Proxima Nova"/>
              <a:cs typeface="Proxima Nova"/>
              <a:sym typeface="Proxima Nova"/>
            </a:endParaRPr>
          </a:p>
        </p:txBody>
      </p:sp>
      <p:sp>
        <p:nvSpPr>
          <p:cNvPr id="797" name="Google Shape;797;p70"/>
          <p:cNvSpPr txBox="1"/>
          <p:nvPr/>
        </p:nvSpPr>
        <p:spPr>
          <a:xfrm>
            <a:off x="4362625" y="2325600"/>
            <a:ext cx="2084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Proxima Nova"/>
                <a:ea typeface="Proxima Nova"/>
                <a:cs typeface="Proxima Nova"/>
                <a:sym typeface="Proxima Nova"/>
              </a:rPr>
              <a:t>Metric</a:t>
            </a:r>
            <a:endParaRPr b="1" sz="2200">
              <a:solidFill>
                <a:srgbClr val="FFFFFF"/>
              </a:solidFill>
              <a:latin typeface="Proxima Nova"/>
              <a:ea typeface="Proxima Nova"/>
              <a:cs typeface="Proxima Nova"/>
              <a:sym typeface="Proxima Nova"/>
            </a:endParaRPr>
          </a:p>
        </p:txBody>
      </p:sp>
      <p:sp>
        <p:nvSpPr>
          <p:cNvPr id="798" name="Google Shape;798;p70"/>
          <p:cNvSpPr txBox="1"/>
          <p:nvPr/>
        </p:nvSpPr>
        <p:spPr>
          <a:xfrm>
            <a:off x="6446725" y="2325600"/>
            <a:ext cx="14337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FFFFFF"/>
                </a:solidFill>
                <a:latin typeface="Proxima Nova"/>
                <a:ea typeface="Proxima Nova"/>
                <a:cs typeface="Proxima Nova"/>
                <a:sym typeface="Proxima Nova"/>
              </a:rPr>
              <a:t>KPIs</a:t>
            </a:r>
            <a:endParaRPr b="1" sz="2200">
              <a:solidFill>
                <a:srgbClr val="FFFFFF"/>
              </a:solidFill>
              <a:latin typeface="Proxima Nova"/>
              <a:ea typeface="Proxima Nova"/>
              <a:cs typeface="Proxima Nova"/>
              <a:sym typeface="Proxima Nova"/>
            </a:endParaRPr>
          </a:p>
        </p:txBody>
      </p:sp>
      <p:sp>
        <p:nvSpPr>
          <p:cNvPr id="799" name="Google Shape;799;p7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7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Common M</a:t>
            </a:r>
            <a:r>
              <a:rPr lang="en">
                <a:solidFill>
                  <a:srgbClr val="000000"/>
                </a:solidFill>
              </a:rPr>
              <a:t>etrics</a:t>
            </a:r>
            <a:r>
              <a:rPr lang="en">
                <a:solidFill>
                  <a:srgbClr val="000000"/>
                </a:solidFill>
              </a:rPr>
              <a:t>: Awareness </a:t>
            </a:r>
            <a:endParaRPr sz="2400">
              <a:solidFill>
                <a:srgbClr val="000000"/>
              </a:solidFill>
            </a:endParaRPr>
          </a:p>
        </p:txBody>
      </p:sp>
      <p:sp>
        <p:nvSpPr>
          <p:cNvPr id="805" name="Google Shape;805;p71"/>
          <p:cNvSpPr/>
          <p:nvPr/>
        </p:nvSpPr>
        <p:spPr>
          <a:xfrm flipH="1" rot="10800000">
            <a:off x="457200" y="1273772"/>
            <a:ext cx="3182100" cy="661500"/>
          </a:xfrm>
          <a:prstGeom prst="trapezoid">
            <a:avLst>
              <a:gd fmla="val 59285" name="adj"/>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Proxima Nova Semibold"/>
              <a:ea typeface="Proxima Nova Semibold"/>
              <a:cs typeface="Proxima Nova Semibold"/>
              <a:sym typeface="Proxima Nova Semibold"/>
            </a:endParaRPr>
          </a:p>
        </p:txBody>
      </p:sp>
      <p:sp>
        <p:nvSpPr>
          <p:cNvPr id="806" name="Google Shape;806;p71"/>
          <p:cNvSpPr/>
          <p:nvPr/>
        </p:nvSpPr>
        <p:spPr>
          <a:xfrm flipH="1" rot="10800000">
            <a:off x="806575" y="2036238"/>
            <a:ext cx="2455200" cy="661500"/>
          </a:xfrm>
          <a:prstGeom prst="trapezoid">
            <a:avLst>
              <a:gd fmla="val 58934"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Semibold"/>
              <a:ea typeface="Proxima Nova Semibold"/>
              <a:cs typeface="Proxima Nova Semibold"/>
              <a:sym typeface="Proxima Nova Semibold"/>
            </a:endParaRPr>
          </a:p>
        </p:txBody>
      </p:sp>
      <p:sp>
        <p:nvSpPr>
          <p:cNvPr id="807" name="Google Shape;807;p71"/>
          <p:cNvSpPr/>
          <p:nvPr/>
        </p:nvSpPr>
        <p:spPr>
          <a:xfrm flipH="1" rot="10800000">
            <a:off x="1143328" y="2802590"/>
            <a:ext cx="1753500" cy="661500"/>
          </a:xfrm>
          <a:prstGeom prst="trapezoid">
            <a:avLst>
              <a:gd fmla="val 41045"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Semibold"/>
              <a:ea typeface="Proxima Nova Semibold"/>
              <a:cs typeface="Proxima Nova Semibold"/>
              <a:sym typeface="Proxima Nova Semibold"/>
            </a:endParaRPr>
          </a:p>
        </p:txBody>
      </p:sp>
      <p:sp>
        <p:nvSpPr>
          <p:cNvPr id="808" name="Google Shape;808;p71"/>
          <p:cNvSpPr/>
          <p:nvPr/>
        </p:nvSpPr>
        <p:spPr>
          <a:xfrm>
            <a:off x="1363598" y="3552411"/>
            <a:ext cx="1300500" cy="659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09" name="Google Shape;809;p71"/>
          <p:cNvSpPr txBox="1"/>
          <p:nvPr/>
        </p:nvSpPr>
        <p:spPr>
          <a:xfrm>
            <a:off x="916075" y="1273774"/>
            <a:ext cx="2195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Awareness</a:t>
            </a:r>
            <a:endParaRPr b="1" sz="1800">
              <a:solidFill>
                <a:srgbClr val="FFFFFF"/>
              </a:solidFill>
              <a:latin typeface="Proxima Nova"/>
              <a:ea typeface="Proxima Nova"/>
              <a:cs typeface="Proxima Nova"/>
              <a:sym typeface="Proxima Nova"/>
            </a:endParaRPr>
          </a:p>
        </p:txBody>
      </p:sp>
      <p:sp>
        <p:nvSpPr>
          <p:cNvPr id="810" name="Google Shape;810;p71"/>
          <p:cNvSpPr txBox="1"/>
          <p:nvPr/>
        </p:nvSpPr>
        <p:spPr>
          <a:xfrm>
            <a:off x="916075" y="2036250"/>
            <a:ext cx="21954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Consideration</a:t>
            </a:r>
            <a:endParaRPr sz="1800">
              <a:latin typeface="Proxima Nova"/>
              <a:ea typeface="Proxima Nova"/>
              <a:cs typeface="Proxima Nova"/>
              <a:sym typeface="Proxima Nova"/>
            </a:endParaRPr>
          </a:p>
        </p:txBody>
      </p:sp>
      <p:sp>
        <p:nvSpPr>
          <p:cNvPr id="811" name="Google Shape;811;p71"/>
          <p:cNvSpPr txBox="1"/>
          <p:nvPr/>
        </p:nvSpPr>
        <p:spPr>
          <a:xfrm>
            <a:off x="916075" y="2802600"/>
            <a:ext cx="21954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Conversion</a:t>
            </a:r>
            <a:endParaRPr sz="1800">
              <a:latin typeface="Proxima Nova"/>
              <a:ea typeface="Proxima Nova"/>
              <a:cs typeface="Proxima Nova"/>
              <a:sym typeface="Proxima Nova"/>
            </a:endParaRPr>
          </a:p>
        </p:txBody>
      </p:sp>
      <p:sp>
        <p:nvSpPr>
          <p:cNvPr id="812" name="Google Shape;812;p71"/>
          <p:cNvSpPr txBox="1"/>
          <p:nvPr/>
        </p:nvSpPr>
        <p:spPr>
          <a:xfrm>
            <a:off x="916075" y="3552399"/>
            <a:ext cx="21954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Retention</a:t>
            </a:r>
            <a:endParaRPr sz="1800">
              <a:latin typeface="Proxima Nova"/>
              <a:ea typeface="Proxima Nova"/>
              <a:cs typeface="Proxima Nova"/>
              <a:sym typeface="Proxima Nova"/>
            </a:endParaRPr>
          </a:p>
        </p:txBody>
      </p:sp>
      <p:graphicFrame>
        <p:nvGraphicFramePr>
          <p:cNvPr id="813" name="Google Shape;813;p71"/>
          <p:cNvGraphicFramePr/>
          <p:nvPr/>
        </p:nvGraphicFramePr>
        <p:xfrm>
          <a:off x="3963750" y="1519138"/>
          <a:ext cx="3000000" cy="3000000"/>
        </p:xfrm>
        <a:graphic>
          <a:graphicData uri="http://schemas.openxmlformats.org/drawingml/2006/table">
            <a:tbl>
              <a:tblPr>
                <a:noFill/>
                <a:tableStyleId>{FFFBB15C-70BD-4FCC-ADCB-F8F55E840271}</a:tableStyleId>
              </a:tblPr>
              <a:tblGrid>
                <a:gridCol w="2194575"/>
                <a:gridCol w="2286400"/>
              </a:tblGrid>
              <a:tr h="375925">
                <a:tc>
                  <a:txBody>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Scale Metrics</a:t>
                      </a:r>
                      <a:endParaRPr b="1" sz="1600">
                        <a:solidFill>
                          <a:srgbClr val="FFFFFF"/>
                        </a:solidFill>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1600">
                          <a:latin typeface="Proxima Nova"/>
                          <a:ea typeface="Proxima Nova"/>
                          <a:cs typeface="Proxima Nova"/>
                          <a:sym typeface="Proxima Nova"/>
                        </a:rPr>
                        <a:t>Efficiency Metrics</a:t>
                      </a:r>
                      <a:endParaRPr b="1" sz="1600">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375925">
                <a:tc rowSpan="6">
                  <a:txBody>
                    <a:bodyPr/>
                    <a:lstStyle/>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Reach</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Impressions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Frequency </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Video views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Brand mentions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Brand favorability</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1000"/>
                        </a:spcAft>
                        <a:buNone/>
                      </a:pPr>
                      <a:r>
                        <a:rPr lang="en" sz="1300">
                          <a:solidFill>
                            <a:schemeClr val="dk1"/>
                          </a:solidFill>
                          <a:latin typeface="Proxima Nova"/>
                          <a:ea typeface="Proxima Nova"/>
                          <a:cs typeface="Proxima Nova"/>
                          <a:sym typeface="Proxima Nova"/>
                        </a:rPr>
                        <a:t>Ad recall</a:t>
                      </a:r>
                      <a:endParaRPr sz="1300">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rowSpan="6">
                  <a:txBody>
                    <a:bodyPr/>
                    <a:lstStyle/>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Cost per 1,000 impressions (CPM)</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Cost per view (CPV)</a:t>
                      </a:r>
                      <a:endParaRPr sz="1300">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r>
              <a:tr h="375925">
                <a:tc vMerge="1"/>
                <a:tc vMerge="1"/>
              </a:tr>
              <a:tr h="375925">
                <a:tc vMerge="1"/>
                <a:tc vMerge="1"/>
              </a:tr>
              <a:tr h="375925">
                <a:tc vMerge="1"/>
                <a:tc vMerge="1"/>
              </a:tr>
              <a:tr h="375925">
                <a:tc vMerge="1"/>
                <a:tc vMerge="1"/>
              </a:tr>
              <a:tr h="375925">
                <a:tc vMerge="1"/>
                <a:tc vMerge="1"/>
              </a:tr>
            </a:tbl>
          </a:graphicData>
        </a:graphic>
      </p:graphicFrame>
      <p:sp>
        <p:nvSpPr>
          <p:cNvPr id="814" name="Google Shape;814;p7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15" name="Google Shape;815;p7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6"/>
          <p:cNvSpPr txBox="1"/>
          <p:nvPr>
            <p:ph type="title"/>
          </p:nvPr>
        </p:nvSpPr>
        <p:spPr>
          <a:xfrm>
            <a:off x="457200" y="1777050"/>
            <a:ext cx="7287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Digital Marketing Bootcamp</a:t>
            </a:r>
            <a:endParaRPr/>
          </a:p>
        </p:txBody>
      </p:sp>
      <p:sp>
        <p:nvSpPr>
          <p:cNvPr id="297" name="Google Shape;297;p3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 Assembly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7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Common Metrics: Consideration</a:t>
            </a:r>
            <a:endParaRPr sz="2400">
              <a:solidFill>
                <a:srgbClr val="000000"/>
              </a:solidFill>
            </a:endParaRPr>
          </a:p>
        </p:txBody>
      </p:sp>
      <p:sp>
        <p:nvSpPr>
          <p:cNvPr id="821" name="Google Shape;821;p7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22" name="Google Shape;822;p72"/>
          <p:cNvSpPr/>
          <p:nvPr/>
        </p:nvSpPr>
        <p:spPr>
          <a:xfrm flipH="1" rot="10800000">
            <a:off x="457200" y="1273772"/>
            <a:ext cx="3182100" cy="661500"/>
          </a:xfrm>
          <a:prstGeom prst="trapezoid">
            <a:avLst>
              <a:gd fmla="val 59285"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Proxima Nova Semibold"/>
              <a:ea typeface="Proxima Nova Semibold"/>
              <a:cs typeface="Proxima Nova Semibold"/>
              <a:sym typeface="Proxima Nova Semibold"/>
            </a:endParaRPr>
          </a:p>
        </p:txBody>
      </p:sp>
      <p:sp>
        <p:nvSpPr>
          <p:cNvPr id="823" name="Google Shape;823;p72"/>
          <p:cNvSpPr/>
          <p:nvPr/>
        </p:nvSpPr>
        <p:spPr>
          <a:xfrm flipH="1" rot="10800000">
            <a:off x="806575" y="2036238"/>
            <a:ext cx="2455200" cy="661500"/>
          </a:xfrm>
          <a:prstGeom prst="trapezoid">
            <a:avLst>
              <a:gd fmla="val 58934" name="adj"/>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Semibold"/>
              <a:ea typeface="Proxima Nova Semibold"/>
              <a:cs typeface="Proxima Nova Semibold"/>
              <a:sym typeface="Proxima Nova Semibold"/>
            </a:endParaRPr>
          </a:p>
        </p:txBody>
      </p:sp>
      <p:sp>
        <p:nvSpPr>
          <p:cNvPr id="824" name="Google Shape;824;p72"/>
          <p:cNvSpPr/>
          <p:nvPr/>
        </p:nvSpPr>
        <p:spPr>
          <a:xfrm flipH="1" rot="10800000">
            <a:off x="1143328" y="2802590"/>
            <a:ext cx="1753500" cy="661500"/>
          </a:xfrm>
          <a:prstGeom prst="trapezoid">
            <a:avLst>
              <a:gd fmla="val 41045"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Semibold"/>
              <a:ea typeface="Proxima Nova Semibold"/>
              <a:cs typeface="Proxima Nova Semibold"/>
              <a:sym typeface="Proxima Nova Semibold"/>
            </a:endParaRPr>
          </a:p>
        </p:txBody>
      </p:sp>
      <p:sp>
        <p:nvSpPr>
          <p:cNvPr id="825" name="Google Shape;825;p72"/>
          <p:cNvSpPr/>
          <p:nvPr/>
        </p:nvSpPr>
        <p:spPr>
          <a:xfrm>
            <a:off x="1363598" y="3552411"/>
            <a:ext cx="1300500" cy="659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26" name="Google Shape;826;p72"/>
          <p:cNvSpPr txBox="1"/>
          <p:nvPr/>
        </p:nvSpPr>
        <p:spPr>
          <a:xfrm>
            <a:off x="916075" y="1273774"/>
            <a:ext cx="2195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Awareness</a:t>
            </a:r>
            <a:endParaRPr sz="1800">
              <a:latin typeface="Proxima Nova"/>
              <a:ea typeface="Proxima Nova"/>
              <a:cs typeface="Proxima Nova"/>
              <a:sym typeface="Proxima Nova"/>
            </a:endParaRPr>
          </a:p>
        </p:txBody>
      </p:sp>
      <p:sp>
        <p:nvSpPr>
          <p:cNvPr id="827" name="Google Shape;827;p72"/>
          <p:cNvSpPr txBox="1"/>
          <p:nvPr/>
        </p:nvSpPr>
        <p:spPr>
          <a:xfrm>
            <a:off x="916075" y="2036250"/>
            <a:ext cx="21954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Consideration</a:t>
            </a:r>
            <a:endParaRPr b="1" sz="1800">
              <a:latin typeface="Proxima Nova"/>
              <a:ea typeface="Proxima Nova"/>
              <a:cs typeface="Proxima Nova"/>
              <a:sym typeface="Proxima Nova"/>
            </a:endParaRPr>
          </a:p>
        </p:txBody>
      </p:sp>
      <p:sp>
        <p:nvSpPr>
          <p:cNvPr id="828" name="Google Shape;828;p72"/>
          <p:cNvSpPr txBox="1"/>
          <p:nvPr/>
        </p:nvSpPr>
        <p:spPr>
          <a:xfrm>
            <a:off x="916075" y="2802600"/>
            <a:ext cx="21954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Conversion</a:t>
            </a:r>
            <a:endParaRPr sz="1800">
              <a:latin typeface="Proxima Nova"/>
              <a:ea typeface="Proxima Nova"/>
              <a:cs typeface="Proxima Nova"/>
              <a:sym typeface="Proxima Nova"/>
            </a:endParaRPr>
          </a:p>
        </p:txBody>
      </p:sp>
      <p:sp>
        <p:nvSpPr>
          <p:cNvPr id="829" name="Google Shape;829;p72"/>
          <p:cNvSpPr txBox="1"/>
          <p:nvPr/>
        </p:nvSpPr>
        <p:spPr>
          <a:xfrm>
            <a:off x="916075" y="3552399"/>
            <a:ext cx="21954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Retention</a:t>
            </a:r>
            <a:endParaRPr sz="1800">
              <a:latin typeface="Proxima Nova"/>
              <a:ea typeface="Proxima Nova"/>
              <a:cs typeface="Proxima Nova"/>
              <a:sym typeface="Proxima Nova"/>
            </a:endParaRPr>
          </a:p>
        </p:txBody>
      </p:sp>
      <p:graphicFrame>
        <p:nvGraphicFramePr>
          <p:cNvPr id="830" name="Google Shape;830;p72"/>
          <p:cNvGraphicFramePr/>
          <p:nvPr/>
        </p:nvGraphicFramePr>
        <p:xfrm>
          <a:off x="3963750" y="1519138"/>
          <a:ext cx="3000000" cy="3000000"/>
        </p:xfrm>
        <a:graphic>
          <a:graphicData uri="http://schemas.openxmlformats.org/drawingml/2006/table">
            <a:tbl>
              <a:tblPr>
                <a:noFill/>
                <a:tableStyleId>{FFFBB15C-70BD-4FCC-ADCB-F8F55E840271}</a:tableStyleId>
              </a:tblPr>
              <a:tblGrid>
                <a:gridCol w="2194575"/>
                <a:gridCol w="2286400"/>
              </a:tblGrid>
              <a:tr h="375925">
                <a:tc>
                  <a:txBody>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Scale Metrics</a:t>
                      </a:r>
                      <a:endParaRPr b="1" sz="1600">
                        <a:solidFill>
                          <a:srgbClr val="FFFFFF"/>
                        </a:solidFill>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600">
                          <a:latin typeface="Proxima Nova"/>
                          <a:ea typeface="Proxima Nova"/>
                          <a:cs typeface="Proxima Nova"/>
                          <a:sym typeface="Proxima Nova"/>
                        </a:rPr>
                        <a:t>Efficiency Metrics</a:t>
                      </a:r>
                      <a:endParaRPr b="1" sz="1600">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375925">
                <a:tc rowSpan="6">
                  <a:txBody>
                    <a:bodyPr/>
                    <a:lstStyle/>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Engagement </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(likes, comments, follows)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Clicks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Visits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Repeat visits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Shares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Completed views </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Time on page</a:t>
                      </a:r>
                      <a:endParaRPr sz="1200">
                        <a:solidFill>
                          <a:schemeClr val="dk1"/>
                        </a:solidFill>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rowSpan="6">
                  <a:txBody>
                    <a:bodyPr/>
                    <a:lstStyle/>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Click-through</a:t>
                      </a:r>
                      <a:r>
                        <a:rPr lang="en" sz="1300">
                          <a:solidFill>
                            <a:schemeClr val="dk1"/>
                          </a:solidFill>
                          <a:latin typeface="Proxima Nova"/>
                          <a:ea typeface="Proxima Nova"/>
                          <a:cs typeface="Proxima Nova"/>
                          <a:sym typeface="Proxima Nova"/>
                        </a:rPr>
                        <a:t> rate</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Cost per click</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View-through rate</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Cost per view </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Engagement rate</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Cost per engagement </a:t>
                      </a:r>
                      <a:endParaRPr sz="1200">
                        <a:solidFill>
                          <a:schemeClr val="dk1"/>
                        </a:solidFill>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r>
              <a:tr h="375925">
                <a:tc vMerge="1"/>
                <a:tc vMerge="1"/>
              </a:tr>
              <a:tr h="375925">
                <a:tc vMerge="1"/>
                <a:tc vMerge="1"/>
              </a:tr>
              <a:tr h="375925">
                <a:tc vMerge="1"/>
                <a:tc vMerge="1"/>
              </a:tr>
              <a:tr h="375925">
                <a:tc vMerge="1"/>
                <a:tc vMerge="1"/>
              </a:tr>
              <a:tr h="375925">
                <a:tc vMerge="1"/>
                <a:tc vMerge="1"/>
              </a:tr>
            </a:tbl>
          </a:graphicData>
        </a:graphic>
      </p:graphicFrame>
      <p:sp>
        <p:nvSpPr>
          <p:cNvPr id="831" name="Google Shape;831;p7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73"/>
          <p:cNvSpPr/>
          <p:nvPr/>
        </p:nvSpPr>
        <p:spPr>
          <a:xfrm flipH="1" rot="10800000">
            <a:off x="1143328" y="2802590"/>
            <a:ext cx="1753500" cy="661500"/>
          </a:xfrm>
          <a:prstGeom prst="trapezoid">
            <a:avLst>
              <a:gd fmla="val 41045"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Semibold"/>
              <a:ea typeface="Proxima Nova Semibold"/>
              <a:cs typeface="Proxima Nova Semibold"/>
              <a:sym typeface="Proxima Nova Semibold"/>
            </a:endParaRPr>
          </a:p>
        </p:txBody>
      </p:sp>
      <p:sp>
        <p:nvSpPr>
          <p:cNvPr id="837" name="Google Shape;837;p73"/>
          <p:cNvSpPr txBox="1"/>
          <p:nvPr/>
        </p:nvSpPr>
        <p:spPr>
          <a:xfrm>
            <a:off x="1146025" y="2795225"/>
            <a:ext cx="17481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Conversion</a:t>
            </a:r>
            <a:endParaRPr b="1" sz="1800">
              <a:solidFill>
                <a:srgbClr val="FFFFFF"/>
              </a:solidFill>
              <a:latin typeface="Proxima Nova"/>
              <a:ea typeface="Proxima Nova"/>
              <a:cs typeface="Proxima Nova"/>
              <a:sym typeface="Proxima Nova"/>
            </a:endParaRPr>
          </a:p>
        </p:txBody>
      </p:sp>
      <p:sp>
        <p:nvSpPr>
          <p:cNvPr id="838" name="Google Shape;838;p7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Common M</a:t>
            </a:r>
            <a:r>
              <a:rPr lang="en"/>
              <a:t>etrics</a:t>
            </a:r>
            <a:r>
              <a:rPr lang="en"/>
              <a:t>: Conversion</a:t>
            </a:r>
            <a:endParaRPr sz="2400">
              <a:solidFill>
                <a:srgbClr val="000000"/>
              </a:solidFill>
            </a:endParaRPr>
          </a:p>
        </p:txBody>
      </p:sp>
      <p:sp>
        <p:nvSpPr>
          <p:cNvPr id="839" name="Google Shape;839;p7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40" name="Google Shape;840;p73"/>
          <p:cNvSpPr/>
          <p:nvPr/>
        </p:nvSpPr>
        <p:spPr>
          <a:xfrm flipH="1" rot="10800000">
            <a:off x="457200" y="1273772"/>
            <a:ext cx="3182100" cy="661500"/>
          </a:xfrm>
          <a:prstGeom prst="trapezoid">
            <a:avLst>
              <a:gd fmla="val 59285"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Proxima Nova Semibold"/>
              <a:ea typeface="Proxima Nova Semibold"/>
              <a:cs typeface="Proxima Nova Semibold"/>
              <a:sym typeface="Proxima Nova Semibold"/>
            </a:endParaRPr>
          </a:p>
        </p:txBody>
      </p:sp>
      <p:sp>
        <p:nvSpPr>
          <p:cNvPr id="841" name="Google Shape;841;p73"/>
          <p:cNvSpPr/>
          <p:nvPr/>
        </p:nvSpPr>
        <p:spPr>
          <a:xfrm flipH="1" rot="10800000">
            <a:off x="806575" y="2036238"/>
            <a:ext cx="2455200" cy="661500"/>
          </a:xfrm>
          <a:prstGeom prst="trapezoid">
            <a:avLst>
              <a:gd fmla="val 58934"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Semibold"/>
              <a:ea typeface="Proxima Nova Semibold"/>
              <a:cs typeface="Proxima Nova Semibold"/>
              <a:sym typeface="Proxima Nova Semibold"/>
            </a:endParaRPr>
          </a:p>
        </p:txBody>
      </p:sp>
      <p:sp>
        <p:nvSpPr>
          <p:cNvPr id="842" name="Google Shape;842;p73"/>
          <p:cNvSpPr/>
          <p:nvPr/>
        </p:nvSpPr>
        <p:spPr>
          <a:xfrm>
            <a:off x="1363598" y="3552411"/>
            <a:ext cx="1300500" cy="6597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43" name="Google Shape;843;p73"/>
          <p:cNvSpPr txBox="1"/>
          <p:nvPr/>
        </p:nvSpPr>
        <p:spPr>
          <a:xfrm>
            <a:off x="916075" y="1273774"/>
            <a:ext cx="2195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Awareness</a:t>
            </a:r>
            <a:endParaRPr sz="1800">
              <a:latin typeface="Proxima Nova"/>
              <a:ea typeface="Proxima Nova"/>
              <a:cs typeface="Proxima Nova"/>
              <a:sym typeface="Proxima Nova"/>
            </a:endParaRPr>
          </a:p>
        </p:txBody>
      </p:sp>
      <p:sp>
        <p:nvSpPr>
          <p:cNvPr id="844" name="Google Shape;844;p73"/>
          <p:cNvSpPr txBox="1"/>
          <p:nvPr/>
        </p:nvSpPr>
        <p:spPr>
          <a:xfrm>
            <a:off x="916075" y="2036250"/>
            <a:ext cx="21954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Consideration</a:t>
            </a:r>
            <a:endParaRPr sz="1800">
              <a:latin typeface="Proxima Nova"/>
              <a:ea typeface="Proxima Nova"/>
              <a:cs typeface="Proxima Nova"/>
              <a:sym typeface="Proxima Nova"/>
            </a:endParaRPr>
          </a:p>
        </p:txBody>
      </p:sp>
      <p:sp>
        <p:nvSpPr>
          <p:cNvPr id="845" name="Google Shape;845;p73"/>
          <p:cNvSpPr txBox="1"/>
          <p:nvPr/>
        </p:nvSpPr>
        <p:spPr>
          <a:xfrm>
            <a:off x="916075" y="3552399"/>
            <a:ext cx="21954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Retention</a:t>
            </a:r>
            <a:endParaRPr sz="1800">
              <a:latin typeface="Proxima Nova"/>
              <a:ea typeface="Proxima Nova"/>
              <a:cs typeface="Proxima Nova"/>
              <a:sym typeface="Proxima Nova"/>
            </a:endParaRPr>
          </a:p>
        </p:txBody>
      </p:sp>
      <p:graphicFrame>
        <p:nvGraphicFramePr>
          <p:cNvPr id="846" name="Google Shape;846;p73"/>
          <p:cNvGraphicFramePr/>
          <p:nvPr/>
        </p:nvGraphicFramePr>
        <p:xfrm>
          <a:off x="3963750" y="1519138"/>
          <a:ext cx="3000000" cy="3000000"/>
        </p:xfrm>
        <a:graphic>
          <a:graphicData uri="http://schemas.openxmlformats.org/drawingml/2006/table">
            <a:tbl>
              <a:tblPr>
                <a:noFill/>
                <a:tableStyleId>{FFFBB15C-70BD-4FCC-ADCB-F8F55E840271}</a:tableStyleId>
              </a:tblPr>
              <a:tblGrid>
                <a:gridCol w="2194575"/>
                <a:gridCol w="2286400"/>
              </a:tblGrid>
              <a:tr h="375925">
                <a:tc>
                  <a:txBody>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Scale Metrics</a:t>
                      </a:r>
                      <a:endParaRPr b="1" sz="1600">
                        <a:solidFill>
                          <a:srgbClr val="FFFFFF"/>
                        </a:solidFill>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600">
                          <a:latin typeface="Proxima Nova"/>
                          <a:ea typeface="Proxima Nova"/>
                          <a:cs typeface="Proxima Nova"/>
                          <a:sym typeface="Proxima Nova"/>
                        </a:rPr>
                        <a:t>Efficiency Metrics</a:t>
                      </a:r>
                      <a:endParaRPr b="1" sz="1600">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375925">
                <a:tc rowSpan="6">
                  <a:txBody>
                    <a:bodyPr/>
                    <a:lstStyle/>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Leads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Downloads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Orders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New customer acquisitions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Time to purchase</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1000"/>
                        </a:spcAft>
                        <a:buNone/>
                      </a:pPr>
                      <a:r>
                        <a:rPr lang="en" sz="1300">
                          <a:solidFill>
                            <a:schemeClr val="dk1"/>
                          </a:solidFill>
                          <a:latin typeface="Proxima Nova"/>
                          <a:ea typeface="Proxima Nova"/>
                          <a:cs typeface="Proxima Nova"/>
                          <a:sym typeface="Proxima Nova"/>
                        </a:rPr>
                        <a:t>Purchases</a:t>
                      </a:r>
                      <a:endParaRPr sz="1300">
                        <a:solidFill>
                          <a:schemeClr val="dk1"/>
                        </a:solidFill>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rowSpan="6">
                  <a:txBody>
                    <a:bodyPr/>
                    <a:lstStyle/>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Cost per lead </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Conversion r</a:t>
                      </a:r>
                      <a:r>
                        <a:rPr lang="en" sz="1300">
                          <a:solidFill>
                            <a:schemeClr val="dk1"/>
                          </a:solidFill>
                          <a:latin typeface="Proxima Nova"/>
                          <a:ea typeface="Proxima Nova"/>
                          <a:cs typeface="Proxima Nova"/>
                          <a:sym typeface="Proxima Nova"/>
                        </a:rPr>
                        <a:t>ate</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Cost per acquisition </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Average order value </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ROI</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Return on ad spend </a:t>
                      </a:r>
                      <a:endParaRPr sz="1300">
                        <a:solidFill>
                          <a:schemeClr val="dk1"/>
                        </a:solidFill>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r>
              <a:tr h="375925">
                <a:tc vMerge="1"/>
                <a:tc vMerge="1"/>
              </a:tr>
              <a:tr h="375925">
                <a:tc vMerge="1"/>
                <a:tc vMerge="1"/>
              </a:tr>
              <a:tr h="375925">
                <a:tc vMerge="1"/>
                <a:tc vMerge="1"/>
              </a:tr>
              <a:tr h="375925">
                <a:tc vMerge="1"/>
                <a:tc vMerge="1"/>
              </a:tr>
              <a:tr h="375925">
                <a:tc vMerge="1"/>
                <a:tc vMerge="1"/>
              </a:tr>
            </a:tbl>
          </a:graphicData>
        </a:graphic>
      </p:graphicFrame>
      <p:sp>
        <p:nvSpPr>
          <p:cNvPr id="847" name="Google Shape;847;p7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4"/>
          <p:cNvSpPr/>
          <p:nvPr/>
        </p:nvSpPr>
        <p:spPr>
          <a:xfrm>
            <a:off x="1363598" y="3552411"/>
            <a:ext cx="1300500" cy="6597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853" name="Google Shape;853;p74"/>
          <p:cNvSpPr txBox="1"/>
          <p:nvPr/>
        </p:nvSpPr>
        <p:spPr>
          <a:xfrm>
            <a:off x="916075" y="3552400"/>
            <a:ext cx="2195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Retention</a:t>
            </a:r>
            <a:endParaRPr b="1" sz="1800">
              <a:solidFill>
                <a:srgbClr val="FFFFFF"/>
              </a:solidFill>
              <a:latin typeface="Proxima Nova"/>
              <a:ea typeface="Proxima Nova"/>
              <a:cs typeface="Proxima Nova"/>
              <a:sym typeface="Proxima Nova"/>
            </a:endParaRPr>
          </a:p>
        </p:txBody>
      </p:sp>
      <p:sp>
        <p:nvSpPr>
          <p:cNvPr id="854" name="Google Shape;854;p7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Common M</a:t>
            </a:r>
            <a:r>
              <a:rPr lang="en"/>
              <a:t>etrics</a:t>
            </a:r>
            <a:r>
              <a:rPr lang="en"/>
              <a:t>: Retention</a:t>
            </a:r>
            <a:endParaRPr sz="2400">
              <a:solidFill>
                <a:srgbClr val="000000"/>
              </a:solidFill>
            </a:endParaRPr>
          </a:p>
        </p:txBody>
      </p:sp>
      <p:sp>
        <p:nvSpPr>
          <p:cNvPr id="855" name="Google Shape;855;p7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56" name="Google Shape;856;p74"/>
          <p:cNvSpPr/>
          <p:nvPr/>
        </p:nvSpPr>
        <p:spPr>
          <a:xfrm flipH="1" rot="10800000">
            <a:off x="457200" y="1273772"/>
            <a:ext cx="3182100" cy="661500"/>
          </a:xfrm>
          <a:prstGeom prst="trapezoid">
            <a:avLst>
              <a:gd fmla="val 59285"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Proxima Nova Semibold"/>
              <a:ea typeface="Proxima Nova Semibold"/>
              <a:cs typeface="Proxima Nova Semibold"/>
              <a:sym typeface="Proxima Nova Semibold"/>
            </a:endParaRPr>
          </a:p>
        </p:txBody>
      </p:sp>
      <p:sp>
        <p:nvSpPr>
          <p:cNvPr id="857" name="Google Shape;857;p74"/>
          <p:cNvSpPr/>
          <p:nvPr/>
        </p:nvSpPr>
        <p:spPr>
          <a:xfrm flipH="1" rot="10800000">
            <a:off x="806575" y="2036238"/>
            <a:ext cx="2455200" cy="661500"/>
          </a:xfrm>
          <a:prstGeom prst="trapezoid">
            <a:avLst>
              <a:gd fmla="val 58934"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Semibold"/>
              <a:ea typeface="Proxima Nova Semibold"/>
              <a:cs typeface="Proxima Nova Semibold"/>
              <a:sym typeface="Proxima Nova Semibold"/>
            </a:endParaRPr>
          </a:p>
        </p:txBody>
      </p:sp>
      <p:sp>
        <p:nvSpPr>
          <p:cNvPr id="858" name="Google Shape;858;p74"/>
          <p:cNvSpPr txBox="1"/>
          <p:nvPr/>
        </p:nvSpPr>
        <p:spPr>
          <a:xfrm>
            <a:off x="916075" y="1273774"/>
            <a:ext cx="2195400" cy="66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Awareness</a:t>
            </a:r>
            <a:endParaRPr sz="1800">
              <a:latin typeface="Proxima Nova"/>
              <a:ea typeface="Proxima Nova"/>
              <a:cs typeface="Proxima Nova"/>
              <a:sym typeface="Proxima Nova"/>
            </a:endParaRPr>
          </a:p>
        </p:txBody>
      </p:sp>
      <p:sp>
        <p:nvSpPr>
          <p:cNvPr id="859" name="Google Shape;859;p74"/>
          <p:cNvSpPr txBox="1"/>
          <p:nvPr/>
        </p:nvSpPr>
        <p:spPr>
          <a:xfrm>
            <a:off x="916075" y="2036250"/>
            <a:ext cx="21954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Consideration</a:t>
            </a:r>
            <a:endParaRPr sz="1800">
              <a:latin typeface="Proxima Nova"/>
              <a:ea typeface="Proxima Nova"/>
              <a:cs typeface="Proxima Nova"/>
              <a:sym typeface="Proxima Nova"/>
            </a:endParaRPr>
          </a:p>
        </p:txBody>
      </p:sp>
      <p:graphicFrame>
        <p:nvGraphicFramePr>
          <p:cNvPr id="860" name="Google Shape;860;p74"/>
          <p:cNvGraphicFramePr/>
          <p:nvPr/>
        </p:nvGraphicFramePr>
        <p:xfrm>
          <a:off x="3963750" y="1519138"/>
          <a:ext cx="3000000" cy="3000000"/>
        </p:xfrm>
        <a:graphic>
          <a:graphicData uri="http://schemas.openxmlformats.org/drawingml/2006/table">
            <a:tbl>
              <a:tblPr>
                <a:noFill/>
                <a:tableStyleId>{FFFBB15C-70BD-4FCC-ADCB-F8F55E840271}</a:tableStyleId>
              </a:tblPr>
              <a:tblGrid>
                <a:gridCol w="2194575"/>
                <a:gridCol w="2286400"/>
              </a:tblGrid>
              <a:tr h="375925">
                <a:tc>
                  <a:txBody>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Scale Metrics</a:t>
                      </a:r>
                      <a:endParaRPr b="1" sz="1600">
                        <a:solidFill>
                          <a:srgbClr val="FFFFFF"/>
                        </a:solidFill>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sz="1600">
                          <a:latin typeface="Proxima Nova"/>
                          <a:ea typeface="Proxima Nova"/>
                          <a:cs typeface="Proxima Nova"/>
                          <a:sym typeface="Proxima Nova"/>
                        </a:rPr>
                        <a:t>Efficiency Metrics</a:t>
                      </a:r>
                      <a:endParaRPr b="1" sz="1600">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r>
              <a:tr h="375925">
                <a:tc rowSpan="6">
                  <a:txBody>
                    <a:bodyPr/>
                    <a:lstStyle/>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Repeat purchases </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Renewals </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Customer satisfaction </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Net p</a:t>
                      </a:r>
                      <a:r>
                        <a:rPr lang="en" sz="1300">
                          <a:solidFill>
                            <a:schemeClr val="dk1"/>
                          </a:solidFill>
                          <a:latin typeface="Proxima Nova"/>
                          <a:ea typeface="Proxima Nova"/>
                          <a:cs typeface="Proxima Nova"/>
                          <a:sym typeface="Proxima Nova"/>
                        </a:rPr>
                        <a:t>romoter</a:t>
                      </a:r>
                      <a:r>
                        <a:rPr lang="en" sz="1300">
                          <a:solidFill>
                            <a:schemeClr val="dk1"/>
                          </a:solidFill>
                          <a:latin typeface="Proxima Nova"/>
                          <a:ea typeface="Proxima Nova"/>
                          <a:cs typeface="Proxima Nova"/>
                          <a:sym typeface="Proxima Nova"/>
                        </a:rPr>
                        <a:t> score (NPS)</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Monthly recurring </a:t>
                      </a:r>
                      <a:br>
                        <a:rPr lang="en" sz="1300">
                          <a:solidFill>
                            <a:schemeClr val="dk1"/>
                          </a:solidFill>
                          <a:latin typeface="Proxima Nova"/>
                          <a:ea typeface="Proxima Nova"/>
                          <a:cs typeface="Proxima Nova"/>
                          <a:sym typeface="Proxima Nova"/>
                        </a:rPr>
                      </a:br>
                      <a:r>
                        <a:rPr lang="en" sz="1300">
                          <a:solidFill>
                            <a:schemeClr val="dk1"/>
                          </a:solidFill>
                          <a:latin typeface="Proxima Nova"/>
                          <a:ea typeface="Proxima Nova"/>
                          <a:cs typeface="Proxima Nova"/>
                          <a:sym typeface="Proxima Nova"/>
                        </a:rPr>
                        <a:t>revenue (MRR)</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1000"/>
                        </a:spcAft>
                        <a:buNone/>
                      </a:pPr>
                      <a:r>
                        <a:rPr lang="en" sz="1300">
                          <a:solidFill>
                            <a:schemeClr val="dk1"/>
                          </a:solidFill>
                          <a:latin typeface="Proxima Nova"/>
                          <a:ea typeface="Proxima Nova"/>
                          <a:cs typeface="Proxima Nova"/>
                          <a:sym typeface="Proxima Nova"/>
                        </a:rPr>
                        <a:t>Annual recurring </a:t>
                      </a:r>
                      <a:br>
                        <a:rPr lang="en" sz="1300">
                          <a:solidFill>
                            <a:schemeClr val="dk1"/>
                          </a:solidFill>
                          <a:latin typeface="Proxima Nova"/>
                          <a:ea typeface="Proxima Nova"/>
                          <a:cs typeface="Proxima Nova"/>
                          <a:sym typeface="Proxima Nova"/>
                        </a:rPr>
                      </a:br>
                      <a:r>
                        <a:rPr lang="en" sz="1300">
                          <a:solidFill>
                            <a:schemeClr val="dk1"/>
                          </a:solidFill>
                          <a:latin typeface="Proxima Nova"/>
                          <a:ea typeface="Proxima Nova"/>
                          <a:cs typeface="Proxima Nova"/>
                          <a:sym typeface="Proxima Nova"/>
                        </a:rPr>
                        <a:t>revenue (ARR)</a:t>
                      </a:r>
                      <a:endParaRPr sz="1300">
                        <a:solidFill>
                          <a:schemeClr val="dk1"/>
                        </a:solidFill>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c rowSpan="6">
                  <a:txBody>
                    <a:bodyPr/>
                    <a:lstStyle/>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Churn rate</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Average customer lifetime value</a:t>
                      </a:r>
                      <a:endParaRPr sz="1300">
                        <a:solidFill>
                          <a:schemeClr val="dk1"/>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Retention rate </a:t>
                      </a:r>
                      <a:endParaRPr sz="1300">
                        <a:solidFill>
                          <a:schemeClr val="dk1"/>
                        </a:solidFill>
                        <a:latin typeface="Proxima Nova"/>
                        <a:ea typeface="Proxima Nova"/>
                        <a:cs typeface="Proxima Nova"/>
                        <a:sym typeface="Proxima Nova"/>
                      </a:endParaRPr>
                    </a:p>
                  </a:txBody>
                  <a:tcPr marT="91425" marB="91425" marR="91425" marL="91425"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EFEFEF"/>
                    </a:solidFill>
                  </a:tcPr>
                </a:tc>
              </a:tr>
              <a:tr h="375925">
                <a:tc vMerge="1"/>
                <a:tc vMerge="1"/>
              </a:tr>
              <a:tr h="375925">
                <a:tc vMerge="1"/>
                <a:tc vMerge="1"/>
              </a:tr>
              <a:tr h="375925">
                <a:tc vMerge="1"/>
                <a:tc vMerge="1"/>
              </a:tr>
              <a:tr h="375925">
                <a:tc vMerge="1"/>
                <a:tc vMerge="1"/>
              </a:tr>
              <a:tr h="375925">
                <a:tc vMerge="1"/>
                <a:tc vMerge="1"/>
              </a:tr>
            </a:tbl>
          </a:graphicData>
        </a:graphic>
      </p:graphicFrame>
      <p:sp>
        <p:nvSpPr>
          <p:cNvPr id="861" name="Google Shape;861;p74"/>
          <p:cNvSpPr/>
          <p:nvPr/>
        </p:nvSpPr>
        <p:spPr>
          <a:xfrm flipH="1" rot="10800000">
            <a:off x="1143328" y="2802590"/>
            <a:ext cx="1753500" cy="661500"/>
          </a:xfrm>
          <a:prstGeom prst="trapezoid">
            <a:avLst>
              <a:gd fmla="val 41045"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latin typeface="Proxima Nova Semibold"/>
              <a:ea typeface="Proxima Nova Semibold"/>
              <a:cs typeface="Proxima Nova Semibold"/>
              <a:sym typeface="Proxima Nova Semibold"/>
            </a:endParaRPr>
          </a:p>
        </p:txBody>
      </p:sp>
      <p:sp>
        <p:nvSpPr>
          <p:cNvPr id="862" name="Google Shape;862;p74"/>
          <p:cNvSpPr txBox="1"/>
          <p:nvPr/>
        </p:nvSpPr>
        <p:spPr>
          <a:xfrm>
            <a:off x="916075" y="2802600"/>
            <a:ext cx="2195400" cy="659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Conversion</a:t>
            </a:r>
            <a:endParaRPr sz="1800">
              <a:latin typeface="Proxima Nova"/>
              <a:ea typeface="Proxima Nova"/>
              <a:cs typeface="Proxima Nova"/>
              <a:sym typeface="Proxima Nova"/>
            </a:endParaRPr>
          </a:p>
        </p:txBody>
      </p:sp>
      <p:sp>
        <p:nvSpPr>
          <p:cNvPr id="863" name="Google Shape;863;p7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75"/>
          <p:cNvSpPr txBox="1"/>
          <p:nvPr>
            <p:ph type="title"/>
          </p:nvPr>
        </p:nvSpPr>
        <p:spPr>
          <a:xfrm>
            <a:off x="457200" y="280375"/>
            <a:ext cx="8520600" cy="572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000000"/>
                </a:solidFill>
              </a:rPr>
              <a:t>Objectives and KPIs </a:t>
            </a:r>
            <a:r>
              <a:rPr lang="en">
                <a:solidFill>
                  <a:srgbClr val="000000"/>
                </a:solidFill>
              </a:rPr>
              <a:t>G</a:t>
            </a:r>
            <a:r>
              <a:rPr lang="en" sz="2400">
                <a:solidFill>
                  <a:srgbClr val="000000"/>
                </a:solidFill>
              </a:rPr>
              <a:t>o </a:t>
            </a:r>
            <a:r>
              <a:rPr lang="en">
                <a:solidFill>
                  <a:srgbClr val="000000"/>
                </a:solidFill>
              </a:rPr>
              <a:t>T</a:t>
            </a:r>
            <a:r>
              <a:rPr lang="en" sz="2400">
                <a:solidFill>
                  <a:srgbClr val="000000"/>
                </a:solidFill>
              </a:rPr>
              <a:t>ogether </a:t>
            </a:r>
            <a:r>
              <a:rPr lang="en">
                <a:solidFill>
                  <a:srgbClr val="000000"/>
                </a:solidFill>
              </a:rPr>
              <a:t>L</a:t>
            </a:r>
            <a:r>
              <a:rPr lang="en" sz="2400">
                <a:solidFill>
                  <a:srgbClr val="000000"/>
                </a:solidFill>
              </a:rPr>
              <a:t>ike… </a:t>
            </a:r>
            <a:endParaRPr sz="2400">
              <a:solidFill>
                <a:srgbClr val="000000"/>
              </a:solidFill>
            </a:endParaRPr>
          </a:p>
        </p:txBody>
      </p:sp>
      <p:sp>
        <p:nvSpPr>
          <p:cNvPr id="869" name="Google Shape;869;p7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70" name="Google Shape;870;p7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871" name="Google Shape;871;p75"/>
          <p:cNvPicPr preferRelativeResize="0"/>
          <p:nvPr/>
        </p:nvPicPr>
        <p:blipFill>
          <a:blip r:embed="rId3">
            <a:alphaModFix/>
          </a:blip>
          <a:stretch>
            <a:fillRect/>
          </a:stretch>
        </p:blipFill>
        <p:spPr>
          <a:xfrm>
            <a:off x="1479787" y="1194525"/>
            <a:ext cx="2641227" cy="2641227"/>
          </a:xfrm>
          <a:prstGeom prst="rect">
            <a:avLst/>
          </a:prstGeom>
          <a:noFill/>
          <a:ln>
            <a:noFill/>
          </a:ln>
        </p:spPr>
      </p:pic>
      <p:pic>
        <p:nvPicPr>
          <p:cNvPr id="872" name="Google Shape;872;p75"/>
          <p:cNvPicPr preferRelativeResize="0"/>
          <p:nvPr/>
        </p:nvPicPr>
        <p:blipFill>
          <a:blip r:embed="rId4">
            <a:alphaModFix/>
          </a:blip>
          <a:stretch>
            <a:fillRect/>
          </a:stretch>
        </p:blipFill>
        <p:spPr>
          <a:xfrm>
            <a:off x="5606727" y="2038100"/>
            <a:ext cx="1403782" cy="1474850"/>
          </a:xfrm>
          <a:prstGeom prst="rect">
            <a:avLst/>
          </a:prstGeom>
          <a:noFill/>
          <a:ln>
            <a:noFill/>
          </a:ln>
        </p:spPr>
      </p:pic>
      <p:sp>
        <p:nvSpPr>
          <p:cNvPr id="873" name="Google Shape;873;p75"/>
          <p:cNvSpPr txBox="1"/>
          <p:nvPr>
            <p:ph type="title"/>
          </p:nvPr>
        </p:nvSpPr>
        <p:spPr>
          <a:xfrm>
            <a:off x="457200" y="2471550"/>
            <a:ext cx="8520600" cy="57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500">
                <a:solidFill>
                  <a:srgbClr val="000000"/>
                </a:solidFill>
              </a:rPr>
              <a:t>+</a:t>
            </a:r>
            <a:endParaRPr sz="350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7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Selecting KPIs </a:t>
            </a:r>
            <a:endParaRPr/>
          </a:p>
        </p:txBody>
      </p:sp>
      <p:sp>
        <p:nvSpPr>
          <p:cNvPr id="879" name="Google Shape;879;p7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80" name="Google Shape;880;p7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881" name="Google Shape;881;p76"/>
          <p:cNvSpPr txBox="1"/>
          <p:nvPr>
            <p:ph idx="1" type="body"/>
          </p:nvPr>
        </p:nvSpPr>
        <p:spPr>
          <a:xfrm>
            <a:off x="457200" y="1143000"/>
            <a:ext cx="4289100" cy="2667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Increase website visitors by 20% this quarter.</a:t>
            </a:r>
            <a:endParaRPr/>
          </a:p>
          <a:p>
            <a:pPr indent="-342900" lvl="0" marL="457200" rtl="0" algn="l">
              <a:spcBef>
                <a:spcPts val="1000"/>
              </a:spcBef>
              <a:spcAft>
                <a:spcPts val="0"/>
              </a:spcAft>
              <a:buSzPts val="1800"/>
              <a:buAutoNum type="arabicPeriod"/>
            </a:pPr>
            <a:r>
              <a:rPr lang="en"/>
              <a:t>Increase Instagram engagement by 5% this month.</a:t>
            </a:r>
            <a:endParaRPr/>
          </a:p>
          <a:p>
            <a:pPr indent="-342900" lvl="0" marL="457200" rtl="0" algn="l">
              <a:spcBef>
                <a:spcPts val="1000"/>
              </a:spcBef>
              <a:spcAft>
                <a:spcPts val="0"/>
              </a:spcAft>
              <a:buSzPts val="1800"/>
              <a:buAutoNum type="arabicPeriod"/>
            </a:pPr>
            <a:r>
              <a:rPr lang="en"/>
              <a:t>Generate 10% higher conversion rate this quarter.</a:t>
            </a:r>
            <a:endParaRPr/>
          </a:p>
          <a:p>
            <a:pPr indent="-342900" lvl="0" marL="457200" rtl="0" algn="l">
              <a:spcBef>
                <a:spcPts val="1000"/>
              </a:spcBef>
              <a:spcAft>
                <a:spcPts val="1000"/>
              </a:spcAft>
              <a:buSzPts val="1800"/>
              <a:buAutoNum type="arabicPeriod"/>
            </a:pPr>
            <a:r>
              <a:rPr lang="en"/>
              <a:t>Attain 100 new leads this month at a CPA of $40.</a:t>
            </a:r>
            <a:endParaRPr/>
          </a:p>
        </p:txBody>
      </p:sp>
      <p:grpSp>
        <p:nvGrpSpPr>
          <p:cNvPr id="882" name="Google Shape;882;p76"/>
          <p:cNvGrpSpPr/>
          <p:nvPr/>
        </p:nvGrpSpPr>
        <p:grpSpPr>
          <a:xfrm>
            <a:off x="5810813" y="1422225"/>
            <a:ext cx="1459623" cy="2667150"/>
            <a:chOff x="6193351" y="1727018"/>
            <a:chExt cx="904800" cy="2667150"/>
          </a:xfrm>
        </p:grpSpPr>
        <p:sp>
          <p:nvSpPr>
            <p:cNvPr id="883" name="Google Shape;883;p76"/>
            <p:cNvSpPr/>
            <p:nvPr/>
          </p:nvSpPr>
          <p:spPr>
            <a:xfrm>
              <a:off x="6193351" y="2410868"/>
              <a:ext cx="904800" cy="615600"/>
            </a:xfrm>
            <a:prstGeom prst="roundRect">
              <a:avLst>
                <a:gd fmla="val 11487" name="adj"/>
              </a:avLst>
            </a:prstGeom>
            <a:solidFill>
              <a:srgbClr val="FFFFFF"/>
            </a:solidFill>
            <a:ln cap="flat" cmpd="sng" w="28575">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sz="1300">
                  <a:latin typeface="Proxima Nova"/>
                  <a:ea typeface="Proxima Nova"/>
                  <a:cs typeface="Proxima Nova"/>
                  <a:sym typeface="Proxima Nova"/>
                </a:rPr>
                <a:t>Instagram Engagement Rate</a:t>
              </a:r>
              <a:endParaRPr i="0" sz="1300" u="none" cap="none" strike="noStrike">
                <a:latin typeface="Proxima Nova"/>
                <a:ea typeface="Proxima Nova"/>
                <a:cs typeface="Proxima Nova"/>
                <a:sym typeface="Proxima Nova"/>
              </a:endParaRPr>
            </a:p>
          </p:txBody>
        </p:sp>
        <p:sp>
          <p:nvSpPr>
            <p:cNvPr id="884" name="Google Shape;884;p76"/>
            <p:cNvSpPr/>
            <p:nvPr/>
          </p:nvSpPr>
          <p:spPr>
            <a:xfrm>
              <a:off x="6193351" y="3094725"/>
              <a:ext cx="904800" cy="615600"/>
            </a:xfrm>
            <a:prstGeom prst="roundRect">
              <a:avLst>
                <a:gd fmla="val 11487" name="adj"/>
              </a:avLst>
            </a:prstGeom>
            <a:solidFill>
              <a:srgbClr val="FFFFFF"/>
            </a:solidFill>
            <a:ln cap="flat" cmpd="sng" w="28575">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sz="1300">
                  <a:latin typeface="Proxima Nova"/>
                  <a:ea typeface="Proxima Nova"/>
                  <a:cs typeface="Proxima Nova"/>
                  <a:sym typeface="Proxima Nova"/>
                </a:rPr>
                <a:t>Conversion Rate</a:t>
              </a:r>
              <a:endParaRPr i="0" sz="1300" u="none" cap="none" strike="noStrike">
                <a:latin typeface="Proxima Nova"/>
                <a:ea typeface="Proxima Nova"/>
                <a:cs typeface="Proxima Nova"/>
                <a:sym typeface="Proxima Nova"/>
              </a:endParaRPr>
            </a:p>
          </p:txBody>
        </p:sp>
        <p:sp>
          <p:nvSpPr>
            <p:cNvPr id="885" name="Google Shape;885;p76"/>
            <p:cNvSpPr/>
            <p:nvPr/>
          </p:nvSpPr>
          <p:spPr>
            <a:xfrm>
              <a:off x="6193351" y="3778568"/>
              <a:ext cx="904800" cy="615600"/>
            </a:xfrm>
            <a:prstGeom prst="roundRect">
              <a:avLst>
                <a:gd fmla="val 11487" name="adj"/>
              </a:avLst>
            </a:prstGeom>
            <a:solidFill>
              <a:srgbClr val="FFFFFF"/>
            </a:solidFill>
            <a:ln cap="flat" cmpd="sng" w="28575">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sz="1300">
                  <a:latin typeface="Proxima Nova"/>
                  <a:ea typeface="Proxima Nova"/>
                  <a:cs typeface="Proxima Nova"/>
                  <a:sym typeface="Proxima Nova"/>
                </a:rPr>
                <a:t>Leads at $40 CPA</a:t>
              </a:r>
              <a:endParaRPr i="0" sz="1300" u="none" cap="none" strike="noStrike">
                <a:latin typeface="Proxima Nova"/>
                <a:ea typeface="Proxima Nova"/>
                <a:cs typeface="Proxima Nova"/>
                <a:sym typeface="Proxima Nova"/>
              </a:endParaRPr>
            </a:p>
          </p:txBody>
        </p:sp>
        <p:sp>
          <p:nvSpPr>
            <p:cNvPr id="886" name="Google Shape;886;p76"/>
            <p:cNvSpPr/>
            <p:nvPr/>
          </p:nvSpPr>
          <p:spPr>
            <a:xfrm>
              <a:off x="6193351" y="1727018"/>
              <a:ext cx="904800" cy="615600"/>
            </a:xfrm>
            <a:prstGeom prst="roundRect">
              <a:avLst>
                <a:gd fmla="val 11487" name="adj"/>
              </a:avLst>
            </a:prstGeom>
            <a:solidFill>
              <a:srgbClr val="FFFFFF"/>
            </a:solidFill>
            <a:ln cap="flat" cmpd="sng" w="28575">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sz="1300">
                  <a:latin typeface="Proxima Nova"/>
                  <a:ea typeface="Proxima Nova"/>
                  <a:cs typeface="Proxima Nova"/>
                  <a:sym typeface="Proxima Nova"/>
                </a:rPr>
                <a:t>Website Visitors</a:t>
              </a:r>
              <a:endParaRPr i="0" sz="1300" u="none" cap="none" strike="noStrike">
                <a:latin typeface="Proxima Nova"/>
                <a:ea typeface="Proxima Nova"/>
                <a:cs typeface="Proxima Nova"/>
                <a:sym typeface="Proxima Nova"/>
              </a:endParaRPr>
            </a:p>
          </p:txBody>
        </p:sp>
      </p:grpSp>
      <p:grpSp>
        <p:nvGrpSpPr>
          <p:cNvPr id="887" name="Google Shape;887;p76"/>
          <p:cNvGrpSpPr/>
          <p:nvPr/>
        </p:nvGrpSpPr>
        <p:grpSpPr>
          <a:xfrm>
            <a:off x="7522176" y="1422222"/>
            <a:ext cx="904800" cy="2667146"/>
            <a:chOff x="7522176" y="1727022"/>
            <a:chExt cx="904800" cy="2667146"/>
          </a:xfrm>
        </p:grpSpPr>
        <p:sp>
          <p:nvSpPr>
            <p:cNvPr id="888" name="Google Shape;888;p76"/>
            <p:cNvSpPr/>
            <p:nvPr/>
          </p:nvSpPr>
          <p:spPr>
            <a:xfrm>
              <a:off x="7522176" y="2410872"/>
              <a:ext cx="904800" cy="615600"/>
            </a:xfrm>
            <a:prstGeom prst="roundRect">
              <a:avLst>
                <a:gd fmla="val 11487" name="adj"/>
              </a:avLst>
            </a:prstGeom>
            <a:solidFill>
              <a:srgbClr val="FFFFFF"/>
            </a:solidFill>
            <a:ln cap="flat" cmpd="sng" w="28575">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a:latin typeface="Proxima Nova"/>
                  <a:ea typeface="Proxima Nova"/>
                  <a:cs typeface="Proxima Nova"/>
                  <a:sym typeface="Proxima Nova"/>
                </a:rPr>
                <a:t>KPI</a:t>
              </a:r>
              <a:endParaRPr i="0" u="none" cap="none" strike="noStrike">
                <a:latin typeface="Proxima Nova"/>
                <a:ea typeface="Proxima Nova"/>
                <a:cs typeface="Proxima Nova"/>
                <a:sym typeface="Proxima Nova"/>
              </a:endParaRPr>
            </a:p>
          </p:txBody>
        </p:sp>
        <p:sp>
          <p:nvSpPr>
            <p:cNvPr id="889" name="Google Shape;889;p76"/>
            <p:cNvSpPr/>
            <p:nvPr/>
          </p:nvSpPr>
          <p:spPr>
            <a:xfrm>
              <a:off x="7522176" y="3094725"/>
              <a:ext cx="904800" cy="615600"/>
            </a:xfrm>
            <a:prstGeom prst="roundRect">
              <a:avLst>
                <a:gd fmla="val 11487" name="adj"/>
              </a:avLst>
            </a:prstGeom>
            <a:solidFill>
              <a:srgbClr val="FFFFFF"/>
            </a:solidFill>
            <a:ln cap="flat" cmpd="sng" w="28575">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a:latin typeface="Proxima Nova"/>
                  <a:ea typeface="Proxima Nova"/>
                  <a:cs typeface="Proxima Nova"/>
                  <a:sym typeface="Proxima Nova"/>
                </a:rPr>
                <a:t>KPI</a:t>
              </a:r>
              <a:endParaRPr i="0" u="none" cap="none" strike="noStrike">
                <a:latin typeface="Proxima Nova"/>
                <a:ea typeface="Proxima Nova"/>
                <a:cs typeface="Proxima Nova"/>
                <a:sym typeface="Proxima Nova"/>
              </a:endParaRPr>
            </a:p>
          </p:txBody>
        </p:sp>
        <p:sp>
          <p:nvSpPr>
            <p:cNvPr id="890" name="Google Shape;890;p76"/>
            <p:cNvSpPr/>
            <p:nvPr/>
          </p:nvSpPr>
          <p:spPr>
            <a:xfrm>
              <a:off x="7522176" y="3778568"/>
              <a:ext cx="904800" cy="615600"/>
            </a:xfrm>
            <a:prstGeom prst="roundRect">
              <a:avLst>
                <a:gd fmla="val 11487" name="adj"/>
              </a:avLst>
            </a:prstGeom>
            <a:solidFill>
              <a:srgbClr val="FFFFFF"/>
            </a:solidFill>
            <a:ln cap="flat" cmpd="sng" w="28575">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a:latin typeface="Proxima Nova"/>
                  <a:ea typeface="Proxima Nova"/>
                  <a:cs typeface="Proxima Nova"/>
                  <a:sym typeface="Proxima Nova"/>
                </a:rPr>
                <a:t>KPI</a:t>
              </a:r>
              <a:endParaRPr i="0" u="none" cap="none" strike="noStrike">
                <a:latin typeface="Proxima Nova"/>
                <a:ea typeface="Proxima Nova"/>
                <a:cs typeface="Proxima Nova"/>
                <a:sym typeface="Proxima Nova"/>
              </a:endParaRPr>
            </a:p>
          </p:txBody>
        </p:sp>
        <p:sp>
          <p:nvSpPr>
            <p:cNvPr id="891" name="Google Shape;891;p76"/>
            <p:cNvSpPr/>
            <p:nvPr/>
          </p:nvSpPr>
          <p:spPr>
            <a:xfrm>
              <a:off x="7522176" y="1727022"/>
              <a:ext cx="904800" cy="615600"/>
            </a:xfrm>
            <a:prstGeom prst="roundRect">
              <a:avLst>
                <a:gd fmla="val 11487" name="adj"/>
              </a:avLst>
            </a:prstGeom>
            <a:solidFill>
              <a:srgbClr val="FFFFFF"/>
            </a:solidFill>
            <a:ln cap="flat" cmpd="sng" w="28575">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a:latin typeface="Proxima Nova"/>
                  <a:ea typeface="Proxima Nova"/>
                  <a:cs typeface="Proxima Nova"/>
                  <a:sym typeface="Proxima Nova"/>
                </a:rPr>
                <a:t>KPI</a:t>
              </a:r>
              <a:endParaRPr i="0" u="none" cap="none" strike="noStrike">
                <a:latin typeface="Proxima Nova"/>
                <a:ea typeface="Proxima Nova"/>
                <a:cs typeface="Proxima Nova"/>
                <a:sym typeface="Proxima Nova"/>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7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Don’t Leave a KPI Lonely</a:t>
            </a:r>
            <a:endParaRPr/>
          </a:p>
        </p:txBody>
      </p:sp>
      <p:sp>
        <p:nvSpPr>
          <p:cNvPr id="897" name="Google Shape;897;p77"/>
          <p:cNvSpPr txBox="1"/>
          <p:nvPr/>
        </p:nvSpPr>
        <p:spPr>
          <a:xfrm>
            <a:off x="2250825" y="1420425"/>
            <a:ext cx="5739600" cy="24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Proxima Nova"/>
                <a:ea typeface="Proxima Nova"/>
                <a:cs typeface="Proxima Nova"/>
                <a:sym typeface="Proxima Nova"/>
              </a:rPr>
              <a:t>KPI: </a:t>
            </a:r>
            <a:endParaRPr b="1" sz="1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S</a:t>
            </a:r>
            <a:r>
              <a:rPr lang="en" sz="1800">
                <a:solidFill>
                  <a:schemeClr val="dk1"/>
                </a:solidFill>
                <a:latin typeface="Proxima Nova"/>
                <a:ea typeface="Proxima Nova"/>
                <a:cs typeface="Proxima Nova"/>
                <a:sym typeface="Proxima Nova"/>
              </a:rPr>
              <a:t>pecific metric that determines whether or not you’ve successfully met your objective.</a:t>
            </a:r>
            <a:endParaRPr sz="18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None/>
            </a:pPr>
            <a:br>
              <a:rPr b="1" lang="en" sz="1800">
                <a:solidFill>
                  <a:srgbClr val="000000"/>
                </a:solidFill>
                <a:latin typeface="Proxima Nova"/>
                <a:ea typeface="Proxima Nova"/>
                <a:cs typeface="Proxima Nova"/>
                <a:sym typeface="Proxima Nova"/>
              </a:rPr>
            </a:br>
            <a:r>
              <a:rPr b="1" lang="en" sz="1800">
                <a:latin typeface="Proxima Nova"/>
                <a:ea typeface="Proxima Nova"/>
                <a:cs typeface="Proxima Nova"/>
                <a:sym typeface="Proxima Nova"/>
              </a:rPr>
              <a:t>Secondary performance indicators:</a:t>
            </a:r>
            <a:endParaRPr b="1" sz="1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latin typeface="Proxima Nova"/>
                <a:ea typeface="Proxima Nova"/>
                <a:cs typeface="Proxima Nova"/>
                <a:sym typeface="Proxima Nova"/>
              </a:rPr>
              <a:t>A m</a:t>
            </a:r>
            <a:r>
              <a:rPr lang="en" sz="1800">
                <a:latin typeface="Proxima Nova"/>
                <a:ea typeface="Proxima Nova"/>
                <a:cs typeface="Proxima Nova"/>
                <a:sym typeface="Proxima Nova"/>
              </a:rPr>
              <a:t>etric(s) that tells you, in real time, if you’re on your way to success.</a:t>
            </a:r>
            <a:endParaRPr sz="1800">
              <a:latin typeface="Proxima Nova"/>
              <a:ea typeface="Proxima Nova"/>
              <a:cs typeface="Proxima Nova"/>
              <a:sym typeface="Proxima Nova"/>
            </a:endParaRPr>
          </a:p>
        </p:txBody>
      </p:sp>
      <p:pic>
        <p:nvPicPr>
          <p:cNvPr id="898" name="Google Shape;898;p77"/>
          <p:cNvPicPr preferRelativeResize="0"/>
          <p:nvPr/>
        </p:nvPicPr>
        <p:blipFill>
          <a:blip r:embed="rId3">
            <a:alphaModFix/>
          </a:blip>
          <a:stretch>
            <a:fillRect/>
          </a:stretch>
        </p:blipFill>
        <p:spPr>
          <a:xfrm>
            <a:off x="1301750" y="2910025"/>
            <a:ext cx="726050" cy="726050"/>
          </a:xfrm>
          <a:prstGeom prst="rect">
            <a:avLst/>
          </a:prstGeom>
          <a:noFill/>
          <a:ln>
            <a:noFill/>
          </a:ln>
        </p:spPr>
      </p:pic>
      <p:pic>
        <p:nvPicPr>
          <p:cNvPr id="899" name="Google Shape;899;p77"/>
          <p:cNvPicPr preferRelativeResize="0"/>
          <p:nvPr/>
        </p:nvPicPr>
        <p:blipFill>
          <a:blip r:embed="rId4">
            <a:alphaModFix/>
          </a:blip>
          <a:stretch>
            <a:fillRect/>
          </a:stretch>
        </p:blipFill>
        <p:spPr>
          <a:xfrm>
            <a:off x="1089097" y="1420426"/>
            <a:ext cx="1151353" cy="1151326"/>
          </a:xfrm>
          <a:prstGeom prst="rect">
            <a:avLst/>
          </a:prstGeom>
          <a:noFill/>
          <a:ln>
            <a:noFill/>
          </a:ln>
        </p:spPr>
      </p:pic>
      <p:sp>
        <p:nvSpPr>
          <p:cNvPr id="900" name="Google Shape;900;p7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01" name="Google Shape;901;p7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7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 30 qualified interviewees for the product manager role by the end of the quarter.</a:t>
            </a:r>
            <a:endParaRPr/>
          </a:p>
          <a:p>
            <a:pPr indent="0" lvl="0" marL="0" rtl="0" algn="l">
              <a:spcBef>
                <a:spcPts val="1600"/>
              </a:spcBef>
              <a:spcAft>
                <a:spcPts val="1600"/>
              </a:spcAft>
              <a:buNone/>
            </a:pPr>
            <a:r>
              <a:t/>
            </a:r>
            <a:endParaRPr/>
          </a:p>
        </p:txBody>
      </p:sp>
      <p:sp>
        <p:nvSpPr>
          <p:cNvPr id="907" name="Google Shape;907;p7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KPIs and Secondary Metrics</a:t>
            </a:r>
            <a:endParaRPr/>
          </a:p>
        </p:txBody>
      </p:sp>
      <p:sp>
        <p:nvSpPr>
          <p:cNvPr id="908" name="Google Shape;908;p7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09" name="Google Shape;909;p7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10" name="Google Shape;910;p7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11" name="Google Shape;911;p78"/>
          <p:cNvSpPr txBox="1"/>
          <p:nvPr/>
        </p:nvSpPr>
        <p:spPr>
          <a:xfrm>
            <a:off x="1554450" y="2072750"/>
            <a:ext cx="5773200" cy="24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Proxima Nova"/>
                <a:ea typeface="Proxima Nova"/>
                <a:cs typeface="Proxima Nova"/>
                <a:sym typeface="Proxima Nova"/>
              </a:rPr>
              <a:t>KPI: </a:t>
            </a:r>
            <a:endParaRPr b="1" sz="1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Number of interviews.</a:t>
            </a:r>
            <a:endParaRPr sz="18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None/>
            </a:pPr>
            <a:br>
              <a:rPr b="1" lang="en" sz="1800">
                <a:solidFill>
                  <a:srgbClr val="000000"/>
                </a:solidFill>
                <a:latin typeface="Proxima Nova"/>
                <a:ea typeface="Proxima Nova"/>
                <a:cs typeface="Proxima Nova"/>
                <a:sym typeface="Proxima Nova"/>
              </a:rPr>
            </a:br>
            <a:r>
              <a:rPr b="1" lang="en" sz="1800">
                <a:latin typeface="Proxima Nova"/>
                <a:ea typeface="Proxima Nova"/>
                <a:cs typeface="Proxima Nova"/>
                <a:sym typeface="Proxima Nova"/>
              </a:rPr>
              <a:t>Secondary performance indicators:</a:t>
            </a:r>
            <a:endParaRPr b="1" sz="1800">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Number of applicants, number of people viewing the job posting.</a:t>
            </a:r>
            <a:endParaRPr sz="1800">
              <a:latin typeface="Proxima Nova"/>
              <a:ea typeface="Proxima Nova"/>
              <a:cs typeface="Proxima Nova"/>
              <a:sym typeface="Proxima Nova"/>
            </a:endParaRPr>
          </a:p>
        </p:txBody>
      </p:sp>
      <p:pic>
        <p:nvPicPr>
          <p:cNvPr id="912" name="Google Shape;912;p78"/>
          <p:cNvPicPr preferRelativeResize="0"/>
          <p:nvPr/>
        </p:nvPicPr>
        <p:blipFill>
          <a:blip r:embed="rId3">
            <a:alphaModFix/>
          </a:blip>
          <a:stretch>
            <a:fillRect/>
          </a:stretch>
        </p:blipFill>
        <p:spPr>
          <a:xfrm>
            <a:off x="755290" y="3212935"/>
            <a:ext cx="601544" cy="601540"/>
          </a:xfrm>
          <a:prstGeom prst="rect">
            <a:avLst/>
          </a:prstGeom>
          <a:noFill/>
          <a:ln>
            <a:noFill/>
          </a:ln>
        </p:spPr>
      </p:pic>
      <p:pic>
        <p:nvPicPr>
          <p:cNvPr id="913" name="Google Shape;913;p78"/>
          <p:cNvPicPr preferRelativeResize="0"/>
          <p:nvPr/>
        </p:nvPicPr>
        <p:blipFill>
          <a:blip r:embed="rId4">
            <a:alphaModFix/>
          </a:blip>
          <a:stretch>
            <a:fillRect/>
          </a:stretch>
        </p:blipFill>
        <p:spPr>
          <a:xfrm>
            <a:off x="632525" y="1996550"/>
            <a:ext cx="847074" cy="847071"/>
          </a:xfrm>
          <a:prstGeom prst="rect">
            <a:avLst/>
          </a:prstGeom>
          <a:noFill/>
          <a:ln>
            <a:noFill/>
          </a:ln>
        </p:spPr>
      </p:pic>
      <p:grpSp>
        <p:nvGrpSpPr>
          <p:cNvPr id="914" name="Google Shape;914;p78"/>
          <p:cNvGrpSpPr/>
          <p:nvPr/>
        </p:nvGrpSpPr>
        <p:grpSpPr>
          <a:xfrm>
            <a:off x="6949950" y="131550"/>
            <a:ext cx="927000" cy="927000"/>
            <a:chOff x="916150" y="2075225"/>
            <a:chExt cx="927000" cy="927000"/>
          </a:xfrm>
        </p:grpSpPr>
        <p:sp>
          <p:nvSpPr>
            <p:cNvPr id="915" name="Google Shape;915;p78"/>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916" name="Google Shape;916;p78"/>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79"/>
          <p:cNvSpPr txBox="1"/>
          <p:nvPr/>
        </p:nvSpPr>
        <p:spPr>
          <a:xfrm>
            <a:off x="1554450" y="2072750"/>
            <a:ext cx="5773200" cy="241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Proxima Nova"/>
                <a:ea typeface="Proxima Nova"/>
                <a:cs typeface="Proxima Nova"/>
                <a:sym typeface="Proxima Nova"/>
              </a:rPr>
              <a:t>KPI: </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Increase in awareness.</a:t>
            </a:r>
            <a:endParaRPr sz="18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Clr>
                <a:schemeClr val="dk1"/>
              </a:buClr>
              <a:buSzPts val="1100"/>
              <a:buFont typeface="Arial"/>
              <a:buNone/>
            </a:pPr>
            <a:br>
              <a:rPr b="1" lang="en" sz="1800">
                <a:solidFill>
                  <a:schemeClr val="dk1"/>
                </a:solidFill>
                <a:latin typeface="Proxima Nova"/>
                <a:ea typeface="Proxima Nova"/>
                <a:cs typeface="Proxima Nova"/>
                <a:sym typeface="Proxima Nova"/>
              </a:rPr>
            </a:br>
            <a:r>
              <a:rPr b="1" lang="en" sz="1800">
                <a:solidFill>
                  <a:schemeClr val="dk1"/>
                </a:solidFill>
                <a:latin typeface="Proxima Nova"/>
                <a:ea typeface="Proxima Nova"/>
                <a:cs typeface="Proxima Nova"/>
                <a:sym typeface="Proxima Nova"/>
              </a:rPr>
              <a:t>Secondary performance indicators:</a:t>
            </a:r>
            <a:endParaRPr b="1"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Proxima Nova"/>
                <a:ea typeface="Proxima Nova"/>
                <a:cs typeface="Proxima Nova"/>
                <a:sym typeface="Proxima Nova"/>
              </a:rPr>
              <a:t>Frequency, reach, CPM.</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b="1" sz="1800">
              <a:latin typeface="Proxima Nova"/>
              <a:ea typeface="Proxima Nova"/>
              <a:cs typeface="Proxima Nova"/>
              <a:sym typeface="Proxima Nova"/>
            </a:endParaRPr>
          </a:p>
        </p:txBody>
      </p:sp>
      <p:pic>
        <p:nvPicPr>
          <p:cNvPr id="922" name="Google Shape;922;p79"/>
          <p:cNvPicPr preferRelativeResize="0"/>
          <p:nvPr/>
        </p:nvPicPr>
        <p:blipFill>
          <a:blip r:embed="rId3">
            <a:alphaModFix/>
          </a:blip>
          <a:stretch>
            <a:fillRect/>
          </a:stretch>
        </p:blipFill>
        <p:spPr>
          <a:xfrm>
            <a:off x="755290" y="3212935"/>
            <a:ext cx="601544" cy="601540"/>
          </a:xfrm>
          <a:prstGeom prst="rect">
            <a:avLst/>
          </a:prstGeom>
          <a:noFill/>
          <a:ln>
            <a:noFill/>
          </a:ln>
        </p:spPr>
      </p:pic>
      <p:pic>
        <p:nvPicPr>
          <p:cNvPr id="923" name="Google Shape;923;p79"/>
          <p:cNvPicPr preferRelativeResize="0"/>
          <p:nvPr/>
        </p:nvPicPr>
        <p:blipFill>
          <a:blip r:embed="rId4">
            <a:alphaModFix/>
          </a:blip>
          <a:stretch>
            <a:fillRect/>
          </a:stretch>
        </p:blipFill>
        <p:spPr>
          <a:xfrm>
            <a:off x="632525" y="1996550"/>
            <a:ext cx="847074" cy="847071"/>
          </a:xfrm>
          <a:prstGeom prst="rect">
            <a:avLst/>
          </a:prstGeom>
          <a:noFill/>
          <a:ln>
            <a:noFill/>
          </a:ln>
        </p:spPr>
      </p:pic>
      <p:sp>
        <p:nvSpPr>
          <p:cNvPr id="924" name="Google Shape;924;p7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KPIs and Secondary Metrics (Cont.)</a:t>
            </a:r>
            <a:endParaRPr/>
          </a:p>
        </p:txBody>
      </p:sp>
      <p:sp>
        <p:nvSpPr>
          <p:cNvPr id="925" name="Google Shape;925;p79"/>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26" name="Google Shape;926;p79"/>
          <p:cNvSpPr txBox="1"/>
          <p:nvPr/>
        </p:nvSpPr>
        <p:spPr>
          <a:xfrm>
            <a:off x="457200" y="1143000"/>
            <a:ext cx="7176900" cy="56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Proxima Nova"/>
                <a:ea typeface="Proxima Nova"/>
                <a:cs typeface="Proxima Nova"/>
                <a:sym typeface="Proxima Nova"/>
              </a:rPr>
              <a:t>Drive awareness of the top three benefits of the product by 5%.</a:t>
            </a:r>
            <a:endParaRPr sz="1200"/>
          </a:p>
        </p:txBody>
      </p:sp>
      <p:sp>
        <p:nvSpPr>
          <p:cNvPr id="927" name="Google Shape;927;p7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28" name="Google Shape;928;p7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8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KPI and Secondary Metrics </a:t>
            </a:r>
            <a:endParaRPr/>
          </a:p>
        </p:txBody>
      </p:sp>
      <p:sp>
        <p:nvSpPr>
          <p:cNvPr id="934" name="Google Shape;934;p8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35" name="Google Shape;935;p8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36" name="Google Shape;936;p80"/>
          <p:cNvSpPr txBox="1"/>
          <p:nvPr>
            <p:ph idx="1" type="body"/>
          </p:nvPr>
        </p:nvSpPr>
        <p:spPr>
          <a:xfrm>
            <a:off x="457200" y="1143000"/>
            <a:ext cx="4248300" cy="306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Increase website visitors by 20% this quarter.</a:t>
            </a:r>
            <a:endParaRPr/>
          </a:p>
          <a:p>
            <a:pPr indent="-342900" lvl="0" marL="457200" rtl="0" algn="l">
              <a:spcBef>
                <a:spcPts val="1000"/>
              </a:spcBef>
              <a:spcAft>
                <a:spcPts val="0"/>
              </a:spcAft>
              <a:buSzPts val="1800"/>
              <a:buAutoNum type="arabicPeriod"/>
            </a:pPr>
            <a:r>
              <a:rPr lang="en"/>
              <a:t>Increase Instagram engagement by 5% this month.</a:t>
            </a:r>
            <a:endParaRPr/>
          </a:p>
          <a:p>
            <a:pPr indent="-342900" lvl="0" marL="457200" rtl="0" algn="l">
              <a:spcBef>
                <a:spcPts val="1000"/>
              </a:spcBef>
              <a:spcAft>
                <a:spcPts val="0"/>
              </a:spcAft>
              <a:buSzPts val="1800"/>
              <a:buAutoNum type="arabicPeriod"/>
            </a:pPr>
            <a:r>
              <a:rPr lang="en"/>
              <a:t>Generate 10% higher conversion rate this quarter.</a:t>
            </a:r>
            <a:endParaRPr/>
          </a:p>
          <a:p>
            <a:pPr indent="-342900" lvl="0" marL="457200" rtl="0" algn="l">
              <a:spcBef>
                <a:spcPts val="1000"/>
              </a:spcBef>
              <a:spcAft>
                <a:spcPts val="1000"/>
              </a:spcAft>
              <a:buSzPts val="1800"/>
              <a:buAutoNum type="arabicPeriod"/>
            </a:pPr>
            <a:r>
              <a:rPr lang="en"/>
              <a:t>Attain 100 new leads this month at a CPA of $40.</a:t>
            </a:r>
            <a:endParaRPr/>
          </a:p>
        </p:txBody>
      </p:sp>
      <p:grpSp>
        <p:nvGrpSpPr>
          <p:cNvPr id="937" name="Google Shape;937;p80"/>
          <p:cNvGrpSpPr/>
          <p:nvPr/>
        </p:nvGrpSpPr>
        <p:grpSpPr>
          <a:xfrm>
            <a:off x="5918248" y="1370550"/>
            <a:ext cx="2372100" cy="2667150"/>
            <a:chOff x="6193348" y="1727025"/>
            <a:chExt cx="2372100" cy="2667150"/>
          </a:xfrm>
        </p:grpSpPr>
        <p:sp>
          <p:nvSpPr>
            <p:cNvPr id="938" name="Google Shape;938;p80"/>
            <p:cNvSpPr/>
            <p:nvPr/>
          </p:nvSpPr>
          <p:spPr>
            <a:xfrm>
              <a:off x="6193348" y="2410875"/>
              <a:ext cx="2372100" cy="615600"/>
            </a:xfrm>
            <a:prstGeom prst="roundRect">
              <a:avLst>
                <a:gd fmla="val 11487" name="adj"/>
              </a:avLst>
            </a:prstGeom>
            <a:solidFill>
              <a:srgbClr val="FFFFFF"/>
            </a:solidFill>
            <a:ln cap="flat" cmpd="sng" w="38100">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sz="1300">
                  <a:latin typeface="Proxima Nova"/>
                  <a:ea typeface="Proxima Nova"/>
                  <a:cs typeface="Proxima Nova"/>
                  <a:sym typeface="Proxima Nova"/>
                </a:rPr>
                <a:t>CTR, Followers, CVR</a:t>
              </a:r>
              <a:endParaRPr i="0" sz="1300" u="none" cap="none" strike="noStrike">
                <a:latin typeface="Proxima Nova"/>
                <a:ea typeface="Proxima Nova"/>
                <a:cs typeface="Proxima Nova"/>
                <a:sym typeface="Proxima Nova"/>
              </a:endParaRPr>
            </a:p>
          </p:txBody>
        </p:sp>
        <p:sp>
          <p:nvSpPr>
            <p:cNvPr id="939" name="Google Shape;939;p80"/>
            <p:cNvSpPr/>
            <p:nvPr/>
          </p:nvSpPr>
          <p:spPr>
            <a:xfrm>
              <a:off x="6193348" y="3094725"/>
              <a:ext cx="2372100" cy="615600"/>
            </a:xfrm>
            <a:prstGeom prst="roundRect">
              <a:avLst>
                <a:gd fmla="val 11487" name="adj"/>
              </a:avLst>
            </a:prstGeom>
            <a:solidFill>
              <a:srgbClr val="FFFFFF"/>
            </a:solidFill>
            <a:ln cap="flat" cmpd="sng" w="38100">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sz="1300">
                  <a:latin typeface="Proxima Nova"/>
                  <a:ea typeface="Proxima Nova"/>
                  <a:cs typeface="Proxima Nova"/>
                  <a:sym typeface="Proxima Nova"/>
                </a:rPr>
                <a:t>Average Order Value (AOV), Website Visitors, ROAS</a:t>
              </a:r>
              <a:endParaRPr i="0" sz="1300" u="none" cap="none" strike="noStrike">
                <a:latin typeface="Proxima Nova"/>
                <a:ea typeface="Proxima Nova"/>
                <a:cs typeface="Proxima Nova"/>
                <a:sym typeface="Proxima Nova"/>
              </a:endParaRPr>
            </a:p>
          </p:txBody>
        </p:sp>
        <p:sp>
          <p:nvSpPr>
            <p:cNvPr id="940" name="Google Shape;940;p80"/>
            <p:cNvSpPr/>
            <p:nvPr/>
          </p:nvSpPr>
          <p:spPr>
            <a:xfrm>
              <a:off x="6193348" y="3778575"/>
              <a:ext cx="2372100" cy="615600"/>
            </a:xfrm>
            <a:prstGeom prst="roundRect">
              <a:avLst>
                <a:gd fmla="val 11487" name="adj"/>
              </a:avLst>
            </a:prstGeom>
            <a:solidFill>
              <a:srgbClr val="FFFFFF"/>
            </a:solidFill>
            <a:ln cap="flat" cmpd="sng" w="38100">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sz="1300">
                  <a:latin typeface="Proxima Nova"/>
                  <a:ea typeface="Proxima Nova"/>
                  <a:cs typeface="Proxima Nova"/>
                  <a:sym typeface="Proxima Nova"/>
                </a:rPr>
                <a:t>Reach, CVR, Total Leads</a:t>
              </a:r>
              <a:endParaRPr i="0" sz="1300" u="none" cap="none" strike="noStrike">
                <a:latin typeface="Proxima Nova"/>
                <a:ea typeface="Proxima Nova"/>
                <a:cs typeface="Proxima Nova"/>
                <a:sym typeface="Proxima Nova"/>
              </a:endParaRPr>
            </a:p>
          </p:txBody>
        </p:sp>
        <p:sp>
          <p:nvSpPr>
            <p:cNvPr id="941" name="Google Shape;941;p80"/>
            <p:cNvSpPr/>
            <p:nvPr/>
          </p:nvSpPr>
          <p:spPr>
            <a:xfrm>
              <a:off x="6193348" y="1727025"/>
              <a:ext cx="2372100" cy="615600"/>
            </a:xfrm>
            <a:prstGeom prst="roundRect">
              <a:avLst>
                <a:gd fmla="val 11487" name="adj"/>
              </a:avLst>
            </a:prstGeom>
            <a:solidFill>
              <a:srgbClr val="FFFFFF"/>
            </a:solidFill>
            <a:ln cap="flat" cmpd="sng" w="38100">
              <a:solidFill>
                <a:srgbClr val="FFDB00"/>
              </a:solidFill>
              <a:prstDash val="solid"/>
              <a:miter lim="400000"/>
              <a:headEnd len="sm" w="sm" type="none"/>
              <a:tailEnd len="sm" w="sm" type="none"/>
            </a:ln>
          </p:spPr>
          <p:txBody>
            <a:bodyPr anchorCtr="0" anchor="ctr" bIns="35725" lIns="35725" spcFirstLastPara="1" rIns="35725" wrap="square" tIns="35725">
              <a:noAutofit/>
            </a:bodyPr>
            <a:lstStyle/>
            <a:p>
              <a:pPr indent="0" lvl="0" marL="0" rtl="0" algn="ctr">
                <a:spcBef>
                  <a:spcPts val="0"/>
                </a:spcBef>
                <a:spcAft>
                  <a:spcPts val="0"/>
                </a:spcAft>
                <a:buClr>
                  <a:srgbClr val="FFFFFF"/>
                </a:buClr>
                <a:buSzPts val="3600"/>
                <a:buFont typeface="Helvetica Neue"/>
                <a:buNone/>
              </a:pPr>
              <a:r>
                <a:rPr b="1" lang="en" sz="1300">
                  <a:latin typeface="Proxima Nova"/>
                  <a:ea typeface="Proxima Nova"/>
                  <a:cs typeface="Proxima Nova"/>
                  <a:sym typeface="Proxima Nova"/>
                </a:rPr>
                <a:t>Bounce Rate, Conversion Rate, New vs. Returning Users</a:t>
              </a:r>
              <a:endParaRPr i="0" sz="1300" u="none" cap="none" strike="noStrike">
                <a:latin typeface="Proxima Nova"/>
                <a:ea typeface="Proxima Nova"/>
                <a:cs typeface="Proxima Nova"/>
                <a:sym typeface="Proxima Nova"/>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5" name="Shape 945"/>
        <p:cNvGrpSpPr/>
        <p:nvPr/>
      </p:nvGrpSpPr>
      <p:grpSpPr>
        <a:xfrm>
          <a:off x="0" y="0"/>
          <a:ext cx="0" cy="0"/>
          <a:chOff x="0" y="0"/>
          <a:chExt cx="0" cy="0"/>
        </a:xfrm>
      </p:grpSpPr>
      <p:sp>
        <p:nvSpPr>
          <p:cNvPr id="946" name="Google Shape;946;p81"/>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t>Activity</a:t>
            </a:r>
            <a:endParaRPr b="1" sz="1200"/>
          </a:p>
          <a:p>
            <a:pPr indent="0" lvl="0" marL="0" rtl="0" algn="l">
              <a:spcBef>
                <a:spcPts val="0"/>
              </a:spcBef>
              <a:spcAft>
                <a:spcPts val="0"/>
              </a:spcAft>
              <a:buNone/>
            </a:pPr>
            <a:r>
              <a:rPr lang="en" sz="1200"/>
              <a:t>This is an opportunity for participants to</a:t>
            </a:r>
            <a:r>
              <a:rPr lang="en" sz="1200"/>
              <a:t>:</a:t>
            </a:r>
            <a:endParaRPr sz="1200"/>
          </a:p>
          <a:p>
            <a:pPr indent="-304800" lvl="0" marL="457200" rtl="0" algn="l">
              <a:spcBef>
                <a:spcPts val="1600"/>
              </a:spcBef>
              <a:spcAft>
                <a:spcPts val="0"/>
              </a:spcAft>
              <a:buSzPts val="1200"/>
              <a:buAutoNum type="arabicPeriod"/>
            </a:pPr>
            <a:r>
              <a:rPr lang="en" sz="1200"/>
              <a:t>T</a:t>
            </a:r>
            <a:r>
              <a:rPr lang="en" sz="1200"/>
              <a:t>hink through the connection between objectives and KPIs.</a:t>
            </a:r>
            <a:endParaRPr sz="1200"/>
          </a:p>
          <a:p>
            <a:pPr indent="-304800" lvl="0" marL="457200" rtl="0" algn="l">
              <a:spcBef>
                <a:spcPts val="0"/>
              </a:spcBef>
              <a:spcAft>
                <a:spcPts val="0"/>
              </a:spcAft>
              <a:buSzPts val="1200"/>
              <a:buAutoNum type="arabicPeriod"/>
            </a:pPr>
            <a:r>
              <a:rPr lang="en" sz="1200"/>
              <a:t>Identify secondary performance indicators to align with their KPI.</a:t>
            </a:r>
            <a:endParaRPr sz="1200"/>
          </a:p>
          <a:p>
            <a:pPr indent="0" lvl="0" marL="0" rtl="0" algn="l">
              <a:spcBef>
                <a:spcPts val="1600"/>
              </a:spcBef>
              <a:spcAft>
                <a:spcPts val="0"/>
              </a:spcAft>
              <a:buNone/>
            </a:pPr>
            <a:r>
              <a:rPr lang="en" sz="1200"/>
              <a:t>Give participants </a:t>
            </a:r>
            <a:r>
              <a:rPr b="1" lang="en" sz="1200"/>
              <a:t>10 minutes</a:t>
            </a:r>
            <a:r>
              <a:rPr lang="en" sz="1200"/>
              <a:t> to choose just one key KPI for their objective and 2–3 secondary performance indicators. Intervene if any students appear stuck, but give them the full 10 minutes if they are working some things out.</a:t>
            </a:r>
            <a:endParaRPr sz="1200"/>
          </a:p>
          <a:p>
            <a:pPr indent="0" lvl="0" marL="0" rtl="0" algn="l">
              <a:spcBef>
                <a:spcPts val="1600"/>
              </a:spcBef>
              <a:spcAft>
                <a:spcPts val="0"/>
              </a:spcAft>
              <a:buNone/>
            </a:pPr>
            <a:r>
              <a:rPr b="1" lang="en" sz="1200"/>
              <a:t>Debrief</a:t>
            </a:r>
            <a:endParaRPr b="1" sz="1200"/>
          </a:p>
          <a:p>
            <a:pPr indent="0" lvl="0" marL="0" rtl="0" algn="l">
              <a:spcBef>
                <a:spcPts val="0"/>
              </a:spcBef>
              <a:spcAft>
                <a:spcPts val="0"/>
              </a:spcAft>
              <a:buNone/>
            </a:pPr>
            <a:r>
              <a:rPr lang="en" sz="1200"/>
              <a:t>You will have about</a:t>
            </a:r>
            <a:r>
              <a:rPr b="1" lang="en" sz="1200"/>
              <a:t> 5 minutes</a:t>
            </a:r>
            <a:r>
              <a:rPr lang="en" sz="1200"/>
              <a:t> to debrief this activity:</a:t>
            </a:r>
            <a:endParaRPr sz="1200"/>
          </a:p>
          <a:p>
            <a:pPr indent="-304800" lvl="0" marL="457200" rtl="0" algn="l">
              <a:spcBef>
                <a:spcPts val="1600"/>
              </a:spcBef>
              <a:spcAft>
                <a:spcPts val="0"/>
              </a:spcAft>
              <a:buSzPts val="1200"/>
              <a:buAutoNum type="arabicPeriod"/>
            </a:pPr>
            <a:r>
              <a:rPr lang="en" sz="1200"/>
              <a:t>Have volunteers share their objective and their chosen KPI, as well as their secondary performance indicators. They should be able to explain why they chose that KPI and discuss its connection to the objective.</a:t>
            </a:r>
            <a:endParaRPr sz="1200"/>
          </a:p>
          <a:p>
            <a:pPr indent="-304800" lvl="0" marL="457200" rtl="0" algn="l">
              <a:spcBef>
                <a:spcPts val="0"/>
              </a:spcBef>
              <a:spcAft>
                <a:spcPts val="0"/>
              </a:spcAft>
              <a:buSzPts val="1200"/>
              <a:buAutoNum type="arabicPeriod"/>
            </a:pPr>
            <a:r>
              <a:rPr lang="en" sz="1200"/>
              <a:t>Classmates and/or </a:t>
            </a:r>
            <a:r>
              <a:rPr lang="en" sz="1200">
                <a:solidFill>
                  <a:schemeClr val="dk1"/>
                </a:solidFill>
              </a:rPr>
              <a:t>instructors can vet each KPI and explain why.</a:t>
            </a:r>
            <a:endParaRPr sz="1200"/>
          </a:p>
        </p:txBody>
      </p:sp>
      <p:sp>
        <p:nvSpPr>
          <p:cNvPr id="947" name="Google Shape;947;p81"/>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Campaign KPIs</a:t>
            </a:r>
            <a:endParaRPr/>
          </a:p>
        </p:txBody>
      </p:sp>
      <p:sp>
        <p:nvSpPr>
          <p:cNvPr id="948" name="Google Shape;948;p8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49" name="Google Shape;949;p81"/>
          <p:cNvSpPr/>
          <p:nvPr/>
        </p:nvSpPr>
        <p:spPr>
          <a:xfrm>
            <a:off x="7336800" y="2692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7"/>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General Assembly?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82"/>
          <p:cNvSpPr txBox="1"/>
          <p:nvPr>
            <p:ph idx="1" type="body"/>
          </p:nvPr>
        </p:nvSpPr>
        <p:spPr>
          <a:xfrm>
            <a:off x="497325" y="1371600"/>
            <a:ext cx="6248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your campaign, </a:t>
            </a:r>
            <a:r>
              <a:rPr lang="en"/>
              <a:t>choose </a:t>
            </a:r>
            <a:r>
              <a:rPr b="1" lang="en"/>
              <a:t>one KPI</a:t>
            </a:r>
            <a:r>
              <a:rPr lang="en"/>
              <a:t> that you’ll track to measure the success of your campaign objective.</a:t>
            </a:r>
            <a:endParaRPr/>
          </a:p>
          <a:p>
            <a:pPr indent="0" lvl="0" marL="0" rtl="0" algn="l">
              <a:spcBef>
                <a:spcPts val="1000"/>
              </a:spcBef>
              <a:spcAft>
                <a:spcPts val="0"/>
              </a:spcAft>
              <a:buNone/>
            </a:pPr>
            <a:r>
              <a:rPr lang="en"/>
              <a:t>Then, identify 2–3 </a:t>
            </a:r>
            <a:r>
              <a:rPr b="1" lang="en"/>
              <a:t>secondary performance indicators </a:t>
            </a:r>
            <a:r>
              <a:rPr lang="en"/>
              <a:t>to help you track progress toward your KPI.</a:t>
            </a:r>
            <a:endParaRPr/>
          </a:p>
          <a:p>
            <a:pPr indent="0" lvl="0" marL="0" rtl="0" algn="l">
              <a:spcBef>
                <a:spcPts val="1000"/>
              </a:spcBef>
              <a:spcAft>
                <a:spcPts val="0"/>
              </a:spcAft>
              <a:buNone/>
            </a:pPr>
            <a:r>
              <a:rPr b="1" lang="en">
                <a:solidFill>
                  <a:schemeClr val="dk1"/>
                </a:solidFill>
                <a:highlight>
                  <a:schemeClr val="accent2"/>
                </a:highlight>
              </a:rPr>
              <a:t>Be prepared to share your work with the class when you’re done!</a:t>
            </a:r>
            <a:endParaRPr>
              <a:highlight>
                <a:schemeClr val="accent2"/>
              </a:highlight>
            </a:endParaRPr>
          </a:p>
          <a:p>
            <a:pPr indent="0" lvl="0" marL="0" rtl="0" algn="l">
              <a:spcBef>
                <a:spcPts val="1000"/>
              </a:spcBef>
              <a:spcAft>
                <a:spcPts val="1000"/>
              </a:spcAft>
              <a:buClr>
                <a:schemeClr val="dk1"/>
              </a:buClr>
              <a:buSzPts val="1100"/>
              <a:buFont typeface="Arial"/>
              <a:buNone/>
            </a:pPr>
            <a:r>
              <a:t/>
            </a:r>
            <a:endParaRPr>
              <a:latin typeface="Proxima Nova Semibold"/>
              <a:ea typeface="Proxima Nova Semibold"/>
              <a:cs typeface="Proxima Nova Semibold"/>
              <a:sym typeface="Proxima Nova Semibold"/>
            </a:endParaRPr>
          </a:p>
        </p:txBody>
      </p:sp>
      <p:sp>
        <p:nvSpPr>
          <p:cNvPr id="955" name="Google Shape;955;p8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
        <p:nvSpPr>
          <p:cNvPr id="956" name="Google Shape;956;p8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a:t>Define KPIs</a:t>
            </a:r>
            <a:endParaRPr b="0"/>
          </a:p>
        </p:txBody>
      </p:sp>
      <p:sp>
        <p:nvSpPr>
          <p:cNvPr id="957" name="Google Shape;957;p82"/>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58" name="Google Shape;958;p82"/>
          <p:cNvSpPr/>
          <p:nvPr/>
        </p:nvSpPr>
        <p:spPr>
          <a:xfrm>
            <a:off x="7240225" y="803375"/>
            <a:ext cx="19038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82"/>
          <p:cNvSpPr txBox="1"/>
          <p:nvPr/>
        </p:nvSpPr>
        <p:spPr>
          <a:xfrm>
            <a:off x="7644000" y="803375"/>
            <a:ext cx="15000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Campaign Plan Worksheet</a:t>
            </a:r>
            <a:endParaRPr b="1" sz="1000">
              <a:latin typeface="Proxima Nova"/>
              <a:ea typeface="Proxima Nova"/>
              <a:cs typeface="Proxima Nova"/>
              <a:sym typeface="Proxima Nova"/>
            </a:endParaRPr>
          </a:p>
        </p:txBody>
      </p:sp>
      <p:pic>
        <p:nvPicPr>
          <p:cNvPr id="960" name="Google Shape;960;p82"/>
          <p:cNvPicPr preferRelativeResize="0"/>
          <p:nvPr/>
        </p:nvPicPr>
        <p:blipFill>
          <a:blip r:embed="rId3">
            <a:alphaModFix/>
          </a:blip>
          <a:stretch>
            <a:fillRect/>
          </a:stretch>
        </p:blipFill>
        <p:spPr>
          <a:xfrm>
            <a:off x="7317310" y="916174"/>
            <a:ext cx="335813" cy="328800"/>
          </a:xfrm>
          <a:prstGeom prst="rect">
            <a:avLst/>
          </a:prstGeom>
          <a:noFill/>
          <a:ln>
            <a:noFill/>
          </a:ln>
        </p:spPr>
      </p:pic>
      <p:sp>
        <p:nvSpPr>
          <p:cNvPr id="961" name="Google Shape;961;p8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62" name="Google Shape;962;p8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83"/>
          <p:cNvSpPr txBox="1"/>
          <p:nvPr>
            <p:ph type="title"/>
          </p:nvPr>
        </p:nvSpPr>
        <p:spPr>
          <a:xfrm>
            <a:off x="455225" y="1777050"/>
            <a:ext cx="7551900" cy="91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Channels and Design Tactics</a:t>
            </a:r>
            <a:endParaRPr/>
          </a:p>
        </p:txBody>
      </p:sp>
      <p:sp>
        <p:nvSpPr>
          <p:cNvPr id="968" name="Google Shape;968;p83"/>
          <p:cNvSpPr txBox="1"/>
          <p:nvPr>
            <p:ph idx="4294967295"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FFFFFF"/>
                </a:solidFill>
              </a:rPr>
              <a:t>Digital Marketing Bootcamp</a:t>
            </a:r>
            <a:endParaRPr>
              <a:solidFill>
                <a:srgbClr val="FFFFFF"/>
              </a:solidFill>
            </a:endParaRPr>
          </a:p>
        </p:txBody>
      </p:sp>
      <p:sp>
        <p:nvSpPr>
          <p:cNvPr id="969" name="Google Shape;969;p83"/>
          <p:cNvSpPr txBox="1"/>
          <p:nvPr/>
        </p:nvSpPr>
        <p:spPr>
          <a:xfrm>
            <a:off x="232350" y="3675450"/>
            <a:ext cx="15954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Objective-First Marketing</a:t>
            </a:r>
            <a:endParaRPr>
              <a:solidFill>
                <a:srgbClr val="FFFFFF"/>
              </a:solidFill>
              <a:latin typeface="Proxima Nova"/>
              <a:ea typeface="Proxima Nova"/>
              <a:cs typeface="Proxima Nova"/>
              <a:sym typeface="Proxima Nova"/>
            </a:endParaRPr>
          </a:p>
        </p:txBody>
      </p:sp>
      <p:sp>
        <p:nvSpPr>
          <p:cNvPr id="970" name="Google Shape;970;p83"/>
          <p:cNvSpPr/>
          <p:nvPr/>
        </p:nvSpPr>
        <p:spPr>
          <a:xfrm>
            <a:off x="914400" y="3354363"/>
            <a:ext cx="231300" cy="231300"/>
          </a:xfrm>
          <a:prstGeom prst="ellipse">
            <a:avLst/>
          </a:prstGeom>
          <a:solidFill>
            <a:schemeClr val="accent1"/>
          </a:solidFill>
          <a:ln cap="flat" cmpd="sng" w="7620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83"/>
          <p:cNvSpPr/>
          <p:nvPr/>
        </p:nvSpPr>
        <p:spPr>
          <a:xfrm>
            <a:off x="3263648" y="3354363"/>
            <a:ext cx="231300" cy="231300"/>
          </a:xfrm>
          <a:prstGeom prst="ellipse">
            <a:avLst/>
          </a:prstGeom>
          <a:solidFill>
            <a:srgbClr val="00A7BD"/>
          </a:solidFill>
          <a:ln cap="flat" cmpd="sng" w="9525">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83"/>
          <p:cNvSpPr/>
          <p:nvPr/>
        </p:nvSpPr>
        <p:spPr>
          <a:xfrm>
            <a:off x="5612896" y="3354363"/>
            <a:ext cx="231300" cy="231300"/>
          </a:xfrm>
          <a:prstGeom prst="ellipse">
            <a:avLst/>
          </a:prstGeom>
          <a:solidFill>
            <a:schemeClr val="accent2"/>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83"/>
          <p:cNvSpPr/>
          <p:nvPr/>
        </p:nvSpPr>
        <p:spPr>
          <a:xfrm>
            <a:off x="7962144" y="3354363"/>
            <a:ext cx="231300" cy="2313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83"/>
          <p:cNvSpPr txBox="1"/>
          <p:nvPr/>
        </p:nvSpPr>
        <p:spPr>
          <a:xfrm>
            <a:off x="4909054" y="3675450"/>
            <a:ext cx="16665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Channels and </a:t>
            </a:r>
            <a:endParaRPr b="1">
              <a:solidFill>
                <a:schemeClr val="lt1"/>
              </a:solidFill>
              <a:latin typeface="Proxima Nova"/>
              <a:ea typeface="Proxima Nova"/>
              <a:cs typeface="Proxima Nova"/>
              <a:sym typeface="Proxima Nova"/>
            </a:endParaRPr>
          </a:p>
          <a:p>
            <a:pPr indent="0" lvl="0" marL="0" rtl="0" algn="ctr">
              <a:spcBef>
                <a:spcPts val="0"/>
              </a:spcBef>
              <a:spcAft>
                <a:spcPts val="0"/>
              </a:spcAft>
              <a:buNone/>
            </a:pPr>
            <a:r>
              <a:rPr b="1" lang="en">
                <a:solidFill>
                  <a:schemeClr val="lt1"/>
                </a:solidFill>
                <a:latin typeface="Proxima Nova"/>
                <a:ea typeface="Proxima Nova"/>
                <a:cs typeface="Proxima Nova"/>
                <a:sym typeface="Proxima Nova"/>
              </a:rPr>
              <a:t>Design Tactics</a:t>
            </a:r>
            <a:endParaRPr b="1">
              <a:solidFill>
                <a:schemeClr val="lt1"/>
              </a:solidFill>
              <a:latin typeface="Proxima Nova"/>
              <a:ea typeface="Proxima Nova"/>
              <a:cs typeface="Proxima Nova"/>
              <a:sym typeface="Proxima Nova"/>
            </a:endParaRPr>
          </a:p>
          <a:p>
            <a:pPr indent="0" lvl="0" marL="0" rtl="0" algn="ctr">
              <a:lnSpc>
                <a:spcPct val="100000"/>
              </a:lnSpc>
              <a:spcBef>
                <a:spcPts val="0"/>
              </a:spcBef>
              <a:spcAft>
                <a:spcPts val="1600"/>
              </a:spcAft>
              <a:buNone/>
            </a:pPr>
            <a:r>
              <a:t/>
            </a:r>
            <a:endParaRPr b="1">
              <a:solidFill>
                <a:srgbClr val="FFFFFF"/>
              </a:solidFill>
              <a:latin typeface="Proxima Nova"/>
              <a:ea typeface="Proxima Nova"/>
              <a:cs typeface="Proxima Nova"/>
              <a:sym typeface="Proxima Nova"/>
            </a:endParaRPr>
          </a:p>
        </p:txBody>
      </p:sp>
      <p:sp>
        <p:nvSpPr>
          <p:cNvPr id="975" name="Google Shape;975;p83"/>
          <p:cNvSpPr txBox="1"/>
          <p:nvPr/>
        </p:nvSpPr>
        <p:spPr>
          <a:xfrm>
            <a:off x="7468790"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1000">
              <a:solidFill>
                <a:srgbClr val="FFFFFF"/>
              </a:solidFill>
              <a:latin typeface="Proxima Nova"/>
              <a:ea typeface="Proxima Nova"/>
              <a:cs typeface="Proxima Nova"/>
              <a:sym typeface="Proxima Nova"/>
            </a:endParaRPr>
          </a:p>
        </p:txBody>
      </p:sp>
      <p:cxnSp>
        <p:nvCxnSpPr>
          <p:cNvPr id="976" name="Google Shape;976;p83"/>
          <p:cNvCxnSpPr>
            <a:stCxn id="970" idx="6"/>
            <a:endCxn id="971" idx="2"/>
          </p:cNvCxnSpPr>
          <p:nvPr/>
        </p:nvCxnSpPr>
        <p:spPr>
          <a:xfrm>
            <a:off x="1145700"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977" name="Google Shape;977;p83"/>
          <p:cNvCxnSpPr>
            <a:stCxn id="971" idx="6"/>
            <a:endCxn id="972" idx="2"/>
          </p:cNvCxnSpPr>
          <p:nvPr/>
        </p:nvCxnSpPr>
        <p:spPr>
          <a:xfrm>
            <a:off x="3494948" y="3470013"/>
            <a:ext cx="2118000" cy="0"/>
          </a:xfrm>
          <a:prstGeom prst="straightConnector1">
            <a:avLst/>
          </a:prstGeom>
          <a:noFill/>
          <a:ln cap="flat" cmpd="sng" w="38100">
            <a:solidFill>
              <a:srgbClr val="00A7BD"/>
            </a:solidFill>
            <a:prstDash val="solid"/>
            <a:round/>
            <a:headEnd len="med" w="med" type="none"/>
            <a:tailEnd len="med" w="med" type="none"/>
          </a:ln>
        </p:spPr>
      </p:cxnSp>
      <p:cxnSp>
        <p:nvCxnSpPr>
          <p:cNvPr id="978" name="Google Shape;978;p83"/>
          <p:cNvCxnSpPr>
            <a:stCxn id="972" idx="6"/>
            <a:endCxn id="973" idx="2"/>
          </p:cNvCxnSpPr>
          <p:nvPr/>
        </p:nvCxnSpPr>
        <p:spPr>
          <a:xfrm>
            <a:off x="5844196" y="3470013"/>
            <a:ext cx="2118000" cy="0"/>
          </a:xfrm>
          <a:prstGeom prst="straightConnector1">
            <a:avLst/>
          </a:prstGeom>
          <a:noFill/>
          <a:ln cap="flat" cmpd="sng" w="38100">
            <a:solidFill>
              <a:srgbClr val="00A7BD"/>
            </a:solidFill>
            <a:prstDash val="solid"/>
            <a:round/>
            <a:headEnd len="med" w="med" type="none"/>
            <a:tailEnd len="med" w="med" type="none"/>
          </a:ln>
        </p:spPr>
      </p:cxnSp>
      <p:sp>
        <p:nvSpPr>
          <p:cNvPr id="979" name="Google Shape;979;p83"/>
          <p:cNvSpPr txBox="1"/>
          <p:nvPr/>
        </p:nvSpPr>
        <p:spPr>
          <a:xfrm>
            <a:off x="2797801" y="3675438"/>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Proxima Nova"/>
                <a:ea typeface="Proxima Nova"/>
                <a:cs typeface="Proxima Nova"/>
                <a:sym typeface="Proxima Nova"/>
              </a:rPr>
              <a:t>The ABCs of KPIs</a:t>
            </a:r>
            <a:endParaRPr>
              <a:solidFill>
                <a:schemeClr val="lt1"/>
              </a:solidFill>
              <a:latin typeface="Proxima Nova"/>
              <a:ea typeface="Proxima Nova"/>
              <a:cs typeface="Proxima Nova"/>
              <a:sym typeface="Proxima Nova"/>
            </a:endParaRPr>
          </a:p>
          <a:p>
            <a:pPr indent="0" lvl="0" marL="0" rtl="0" algn="ctr">
              <a:lnSpc>
                <a:spcPct val="100000"/>
              </a:lnSpc>
              <a:spcBef>
                <a:spcPts val="1600"/>
              </a:spcBef>
              <a:spcAft>
                <a:spcPts val="1600"/>
              </a:spcAft>
              <a:buNone/>
            </a:pPr>
            <a:r>
              <a:t/>
            </a:r>
            <a:endParaRPr>
              <a:solidFill>
                <a:srgbClr val="FFFFFF"/>
              </a:solidFill>
              <a:latin typeface="Proxima Nova"/>
              <a:ea typeface="Proxima Nova"/>
              <a:cs typeface="Proxima Nova"/>
              <a:sym typeface="Proxima Nova"/>
            </a:endParaRPr>
          </a:p>
        </p:txBody>
      </p:sp>
      <p:sp>
        <p:nvSpPr>
          <p:cNvPr id="980" name="Google Shape;980;p83"/>
          <p:cNvSpPr txBox="1"/>
          <p:nvPr/>
        </p:nvSpPr>
        <p:spPr>
          <a:xfrm>
            <a:off x="7468790" y="3707663"/>
            <a:ext cx="12180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Optimization</a:t>
            </a:r>
            <a:endParaRPr>
              <a:solidFill>
                <a:srgbClr val="FFFFFF"/>
              </a:solidFill>
              <a:latin typeface="Proxima Nova"/>
              <a:ea typeface="Proxima Nova"/>
              <a:cs typeface="Proxima Nova"/>
              <a:sym typeface="Proxima Nov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84"/>
          <p:cNvSpPr txBox="1"/>
          <p:nvPr>
            <p:ph idx="4294967295" type="body"/>
          </p:nvPr>
        </p:nvSpPr>
        <p:spPr>
          <a:xfrm>
            <a:off x="457200" y="1371600"/>
            <a:ext cx="45279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Proxima Nova"/>
              <a:buChar char="●"/>
            </a:pPr>
            <a:r>
              <a:rPr lang="en">
                <a:solidFill>
                  <a:schemeClr val="dk1"/>
                </a:solidFill>
              </a:rPr>
              <a:t>Select the channel on which to run your campaign based on the objective and target audience. </a:t>
            </a:r>
            <a:endParaRPr>
              <a:solidFill>
                <a:schemeClr val="dk1"/>
              </a:solidFill>
            </a:endParaRPr>
          </a:p>
          <a:p>
            <a:pPr indent="-342900" lvl="0" marL="457200" rtl="0" algn="l">
              <a:spcBef>
                <a:spcPts val="1000"/>
              </a:spcBef>
              <a:spcAft>
                <a:spcPts val="1000"/>
              </a:spcAft>
              <a:buClr>
                <a:schemeClr val="dk1"/>
              </a:buClr>
              <a:buSzPts val="1800"/>
              <a:buFont typeface="Proxima Nova"/>
              <a:buChar char="●"/>
            </a:pPr>
            <a:r>
              <a:rPr lang="en">
                <a:solidFill>
                  <a:schemeClr val="dk1"/>
                </a:solidFill>
              </a:rPr>
              <a:t>Apply best practices to design the creative for your campaign. </a:t>
            </a:r>
            <a:endParaRPr/>
          </a:p>
        </p:txBody>
      </p:sp>
      <p:sp>
        <p:nvSpPr>
          <p:cNvPr id="986" name="Google Shape;986;p8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Where We’re Going</a:t>
            </a:r>
            <a:endParaRPr/>
          </a:p>
        </p:txBody>
      </p:sp>
      <p:pic>
        <p:nvPicPr>
          <p:cNvPr id="987" name="Google Shape;987;p84"/>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988" name="Google Shape;988;p8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989" name="Google Shape;989;p8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990" name="Google Shape;990;p8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8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Are We?</a:t>
            </a:r>
            <a:endParaRPr/>
          </a:p>
        </p:txBody>
      </p:sp>
      <p:sp>
        <p:nvSpPr>
          <p:cNvPr id="996" name="Google Shape;996;p8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997" name="Google Shape;997;p8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cxnSp>
        <p:nvCxnSpPr>
          <p:cNvPr id="998" name="Google Shape;998;p85"/>
          <p:cNvCxnSpPr/>
          <p:nvPr/>
        </p:nvCxnSpPr>
        <p:spPr>
          <a:xfrm rot="10800000">
            <a:off x="1171913" y="2486405"/>
            <a:ext cx="0" cy="287700"/>
          </a:xfrm>
          <a:prstGeom prst="straightConnector1">
            <a:avLst/>
          </a:prstGeom>
          <a:noFill/>
          <a:ln cap="flat" cmpd="sng" w="19050">
            <a:solidFill>
              <a:schemeClr val="dk2"/>
            </a:solidFill>
            <a:prstDash val="solid"/>
            <a:round/>
            <a:headEnd len="med" w="med" type="none"/>
            <a:tailEnd len="med" w="med" type="none"/>
          </a:ln>
        </p:spPr>
      </p:cxnSp>
      <p:cxnSp>
        <p:nvCxnSpPr>
          <p:cNvPr id="999" name="Google Shape;999;p85"/>
          <p:cNvCxnSpPr/>
          <p:nvPr/>
        </p:nvCxnSpPr>
        <p:spPr>
          <a:xfrm rot="10800000">
            <a:off x="2589201" y="2486405"/>
            <a:ext cx="0" cy="287700"/>
          </a:xfrm>
          <a:prstGeom prst="straightConnector1">
            <a:avLst/>
          </a:prstGeom>
          <a:noFill/>
          <a:ln cap="flat" cmpd="sng" w="19050">
            <a:solidFill>
              <a:schemeClr val="dk1"/>
            </a:solidFill>
            <a:prstDash val="solid"/>
            <a:round/>
            <a:headEnd len="med" w="med" type="none"/>
            <a:tailEnd len="med" w="med" type="none"/>
          </a:ln>
        </p:spPr>
      </p:cxnSp>
      <p:sp>
        <p:nvSpPr>
          <p:cNvPr id="1000" name="Google Shape;1000;p85"/>
          <p:cNvSpPr txBox="1"/>
          <p:nvPr/>
        </p:nvSpPr>
        <p:spPr>
          <a:xfrm>
            <a:off x="3183688" y="2840278"/>
            <a:ext cx="1531500" cy="5727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Design </a:t>
            </a:r>
            <a:endParaRPr b="1">
              <a:solidFill>
                <a:schemeClr val="dk1"/>
              </a:solidFill>
              <a:latin typeface="Proxima Nova"/>
              <a:ea typeface="Proxima Nova"/>
              <a:cs typeface="Proxima Nova"/>
              <a:sym typeface="Proxima Nova"/>
            </a:endParaRPr>
          </a:p>
          <a:p>
            <a:pPr indent="0" lvl="0" marL="0" rtl="0" algn="ctr">
              <a:spcBef>
                <a:spcPts val="0"/>
              </a:spcBef>
              <a:spcAft>
                <a:spcPts val="0"/>
              </a:spcAft>
              <a:buClr>
                <a:srgbClr val="424548"/>
              </a:buClr>
              <a:buSzPts val="1500"/>
              <a:buFont typeface="Arial"/>
              <a:buNone/>
            </a:pPr>
            <a:r>
              <a:rPr b="1" lang="en">
                <a:solidFill>
                  <a:schemeClr val="dk1"/>
                </a:solidFill>
                <a:latin typeface="Proxima Nova"/>
                <a:ea typeface="Proxima Nova"/>
                <a:cs typeface="Proxima Nova"/>
                <a:sym typeface="Proxima Nova"/>
              </a:rPr>
              <a:t>Tactics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1001" name="Google Shape;1001;p85"/>
          <p:cNvCxnSpPr/>
          <p:nvPr/>
        </p:nvCxnSpPr>
        <p:spPr>
          <a:xfrm rot="10800000">
            <a:off x="5240965" y="2486405"/>
            <a:ext cx="0" cy="287700"/>
          </a:xfrm>
          <a:prstGeom prst="straightConnector1">
            <a:avLst/>
          </a:prstGeom>
          <a:noFill/>
          <a:ln cap="flat" cmpd="sng" w="19050">
            <a:solidFill>
              <a:schemeClr val="accent1"/>
            </a:solidFill>
            <a:prstDash val="solid"/>
            <a:round/>
            <a:headEnd len="med" w="med" type="none"/>
            <a:tailEnd len="med" w="med" type="none"/>
          </a:ln>
        </p:spPr>
      </p:cxnSp>
      <p:sp>
        <p:nvSpPr>
          <p:cNvPr id="1002" name="Google Shape;1002;p85"/>
          <p:cNvSpPr txBox="1"/>
          <p:nvPr/>
        </p:nvSpPr>
        <p:spPr>
          <a:xfrm>
            <a:off x="4452388" y="2840278"/>
            <a:ext cx="1531500" cy="5727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Execute Campaign</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sp>
        <p:nvSpPr>
          <p:cNvPr id="1003" name="Google Shape;1003;p85"/>
          <p:cNvSpPr txBox="1"/>
          <p:nvPr/>
        </p:nvSpPr>
        <p:spPr>
          <a:xfrm>
            <a:off x="5823938" y="2840278"/>
            <a:ext cx="1531500" cy="405900"/>
          </a:xfrm>
          <a:prstGeom prst="rect">
            <a:avLst/>
          </a:prstGeom>
          <a:noFill/>
          <a:ln>
            <a:noFill/>
          </a:ln>
        </p:spPr>
        <p:txBody>
          <a:bodyPr anchorCtr="0" anchor="t" bIns="32150" lIns="32150" spcFirstLastPara="1" rIns="32150" wrap="square" tIns="32150">
            <a:noAutofit/>
          </a:bodyPr>
          <a:lstStyle/>
          <a:p>
            <a:pPr indent="0" lvl="0" marL="0" rtl="0" algn="ctr">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Measure Outcomes</a:t>
            </a:r>
            <a:endParaRPr b="1">
              <a:solidFill>
                <a:schemeClr val="dk1"/>
              </a:solidFill>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a:latin typeface="Proxima Nova"/>
              <a:ea typeface="Proxima Nova"/>
              <a:cs typeface="Proxima Nova"/>
              <a:sym typeface="Proxima Nova"/>
            </a:endParaRPr>
          </a:p>
        </p:txBody>
      </p:sp>
      <p:cxnSp>
        <p:nvCxnSpPr>
          <p:cNvPr id="1004" name="Google Shape;1004;p85"/>
          <p:cNvCxnSpPr/>
          <p:nvPr/>
        </p:nvCxnSpPr>
        <p:spPr>
          <a:xfrm rot="10800000">
            <a:off x="6598822" y="2486405"/>
            <a:ext cx="0" cy="287700"/>
          </a:xfrm>
          <a:prstGeom prst="straightConnector1">
            <a:avLst/>
          </a:prstGeom>
          <a:noFill/>
          <a:ln cap="flat" cmpd="sng" w="19050">
            <a:solidFill>
              <a:schemeClr val="accent2"/>
            </a:solidFill>
            <a:prstDash val="solid"/>
            <a:round/>
            <a:headEnd len="med" w="med" type="none"/>
            <a:tailEnd len="med" w="med" type="none"/>
          </a:ln>
        </p:spPr>
      </p:cxnSp>
      <p:sp>
        <p:nvSpPr>
          <p:cNvPr id="1005" name="Google Shape;1005;p85"/>
          <p:cNvSpPr txBox="1"/>
          <p:nvPr/>
        </p:nvSpPr>
        <p:spPr>
          <a:xfrm>
            <a:off x="7135588" y="2840278"/>
            <a:ext cx="15315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Optimize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Clr>
                <a:srgbClr val="424548"/>
              </a:buClr>
              <a:buSzPts val="1500"/>
              <a:buFont typeface="Arial"/>
              <a:buNone/>
            </a:pPr>
            <a:r>
              <a:rPr b="1" lang="en">
                <a:latin typeface="Proxima Nova"/>
                <a:ea typeface="Proxima Nova"/>
                <a:cs typeface="Proxima Nova"/>
                <a:sym typeface="Proxima Nova"/>
              </a:rPr>
              <a:t>Results</a:t>
            </a:r>
            <a:endParaRPr b="1">
              <a:latin typeface="Proxima Nova"/>
              <a:ea typeface="Proxima Nova"/>
              <a:cs typeface="Proxima Nova"/>
              <a:sym typeface="Proxima Nova"/>
            </a:endParaRPr>
          </a:p>
          <a:p>
            <a:pPr indent="0" lvl="0" marL="0" marR="0" rtl="0" algn="l">
              <a:lnSpc>
                <a:spcPct val="100000"/>
              </a:lnSpc>
              <a:spcBef>
                <a:spcPts val="0"/>
              </a:spcBef>
              <a:spcAft>
                <a:spcPts val="0"/>
              </a:spcAft>
              <a:buClr>
                <a:srgbClr val="424548"/>
              </a:buClr>
              <a:buSzPts val="1500"/>
              <a:buFont typeface="Arial"/>
              <a:buNone/>
            </a:pPr>
            <a:r>
              <a:t/>
            </a:r>
            <a:endParaRPr b="1">
              <a:latin typeface="Proxima Nova"/>
              <a:ea typeface="Proxima Nova"/>
              <a:cs typeface="Proxima Nova"/>
              <a:sym typeface="Proxima Nova"/>
            </a:endParaRPr>
          </a:p>
          <a:p>
            <a:pPr indent="0" lvl="0" marL="0" marR="0" rtl="0" algn="l">
              <a:lnSpc>
                <a:spcPct val="100000"/>
              </a:lnSpc>
              <a:spcBef>
                <a:spcPts val="0"/>
              </a:spcBef>
              <a:spcAft>
                <a:spcPts val="0"/>
              </a:spcAft>
              <a:buNone/>
            </a:pPr>
            <a:r>
              <a:t/>
            </a:r>
            <a:endParaRPr b="1" sz="1200">
              <a:latin typeface="Proxima Nova"/>
              <a:ea typeface="Proxima Nova"/>
              <a:cs typeface="Proxima Nova"/>
              <a:sym typeface="Proxima Nova"/>
            </a:endParaRPr>
          </a:p>
        </p:txBody>
      </p:sp>
      <p:cxnSp>
        <p:nvCxnSpPr>
          <p:cNvPr id="1006" name="Google Shape;1006;p85"/>
          <p:cNvCxnSpPr/>
          <p:nvPr/>
        </p:nvCxnSpPr>
        <p:spPr>
          <a:xfrm rot="10800000">
            <a:off x="3970301" y="2486405"/>
            <a:ext cx="0" cy="287700"/>
          </a:xfrm>
          <a:prstGeom prst="straightConnector1">
            <a:avLst/>
          </a:prstGeom>
          <a:noFill/>
          <a:ln cap="flat" cmpd="sng" w="19050">
            <a:solidFill>
              <a:srgbClr val="017991"/>
            </a:solidFill>
            <a:prstDash val="solid"/>
            <a:round/>
            <a:headEnd len="med" w="med" type="none"/>
            <a:tailEnd len="med" w="med" type="none"/>
          </a:ln>
        </p:spPr>
      </p:cxnSp>
      <p:sp>
        <p:nvSpPr>
          <p:cNvPr id="1007" name="Google Shape;1007;p85"/>
          <p:cNvSpPr txBox="1"/>
          <p:nvPr/>
        </p:nvSpPr>
        <p:spPr>
          <a:xfrm>
            <a:off x="486113" y="2804550"/>
            <a:ext cx="1371600" cy="6156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Set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Objectives</a:t>
            </a:r>
            <a:endParaRPr b="1" sz="1200">
              <a:latin typeface="Proxima Nova"/>
              <a:ea typeface="Proxima Nova"/>
              <a:cs typeface="Proxima Nova"/>
              <a:sym typeface="Proxima Nova"/>
            </a:endParaRPr>
          </a:p>
        </p:txBody>
      </p:sp>
      <p:sp>
        <p:nvSpPr>
          <p:cNvPr id="1008" name="Google Shape;1008;p85"/>
          <p:cNvSpPr txBox="1"/>
          <p:nvPr/>
        </p:nvSpPr>
        <p:spPr>
          <a:xfrm>
            <a:off x="1823450" y="2840253"/>
            <a:ext cx="1531500" cy="449400"/>
          </a:xfrm>
          <a:prstGeom prst="rect">
            <a:avLst/>
          </a:prstGeom>
          <a:noFill/>
          <a:ln>
            <a:noFill/>
          </a:ln>
        </p:spPr>
        <p:txBody>
          <a:bodyPr anchorCtr="0" anchor="t" bIns="32150" lIns="32150" spcFirstLastPara="1" rIns="32150" wrap="square" tIns="32150">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Define </a:t>
            </a:r>
            <a:endParaRPr b="1">
              <a:latin typeface="Proxima Nova"/>
              <a:ea typeface="Proxima Nova"/>
              <a:cs typeface="Proxima Nova"/>
              <a:sym typeface="Proxima Nova"/>
            </a:endParaRPr>
          </a:p>
          <a:p>
            <a:pPr indent="0" lvl="0" marL="0" marR="0" rtl="0" algn="ctr">
              <a:lnSpc>
                <a:spcPct val="100000"/>
              </a:lnSpc>
              <a:spcBef>
                <a:spcPts val="0"/>
              </a:spcBef>
              <a:spcAft>
                <a:spcPts val="0"/>
              </a:spcAft>
              <a:buNone/>
            </a:pPr>
            <a:r>
              <a:rPr b="1" lang="en">
                <a:latin typeface="Proxima Nova"/>
                <a:ea typeface="Proxima Nova"/>
                <a:cs typeface="Proxima Nova"/>
                <a:sym typeface="Proxima Nova"/>
              </a:rPr>
              <a:t>KPIs</a:t>
            </a:r>
            <a:endParaRPr b="1" sz="1200">
              <a:latin typeface="Proxima Nova"/>
              <a:ea typeface="Proxima Nova"/>
              <a:cs typeface="Proxima Nova"/>
              <a:sym typeface="Proxima Nova"/>
            </a:endParaRPr>
          </a:p>
        </p:txBody>
      </p:sp>
      <p:sp>
        <p:nvSpPr>
          <p:cNvPr id="1009" name="Google Shape;1009;p85"/>
          <p:cNvSpPr/>
          <p:nvPr/>
        </p:nvSpPr>
        <p:spPr>
          <a:xfrm>
            <a:off x="486113" y="2350155"/>
            <a:ext cx="1371600" cy="287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85"/>
          <p:cNvSpPr/>
          <p:nvPr/>
        </p:nvSpPr>
        <p:spPr>
          <a:xfrm>
            <a:off x="1857701" y="2352047"/>
            <a:ext cx="1371600" cy="287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85"/>
          <p:cNvSpPr/>
          <p:nvPr/>
        </p:nvSpPr>
        <p:spPr>
          <a:xfrm>
            <a:off x="4555165" y="2352047"/>
            <a:ext cx="1371600" cy="287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85"/>
          <p:cNvSpPr/>
          <p:nvPr/>
        </p:nvSpPr>
        <p:spPr>
          <a:xfrm>
            <a:off x="3229347" y="2352047"/>
            <a:ext cx="1371600" cy="2877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85"/>
          <p:cNvSpPr/>
          <p:nvPr/>
        </p:nvSpPr>
        <p:spPr>
          <a:xfrm>
            <a:off x="5913003" y="2352047"/>
            <a:ext cx="1371600" cy="287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4" name="Google Shape;1014;p85"/>
          <p:cNvPicPr preferRelativeResize="0"/>
          <p:nvPr/>
        </p:nvPicPr>
        <p:blipFill>
          <a:blip r:embed="rId3">
            <a:alphaModFix/>
          </a:blip>
          <a:stretch>
            <a:fillRect/>
          </a:stretch>
        </p:blipFill>
        <p:spPr>
          <a:xfrm>
            <a:off x="6165672" y="1323975"/>
            <a:ext cx="866323" cy="866357"/>
          </a:xfrm>
          <a:prstGeom prst="rect">
            <a:avLst/>
          </a:prstGeom>
          <a:noFill/>
          <a:ln>
            <a:noFill/>
          </a:ln>
        </p:spPr>
      </p:pic>
      <p:sp>
        <p:nvSpPr>
          <p:cNvPr id="1015" name="Google Shape;1015;p85"/>
          <p:cNvSpPr/>
          <p:nvPr/>
        </p:nvSpPr>
        <p:spPr>
          <a:xfrm>
            <a:off x="7252603" y="2352047"/>
            <a:ext cx="1371600" cy="2877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16" name="Google Shape;1016;p85"/>
          <p:cNvPicPr preferRelativeResize="0"/>
          <p:nvPr/>
        </p:nvPicPr>
        <p:blipFill>
          <a:blip r:embed="rId4">
            <a:alphaModFix/>
          </a:blip>
          <a:stretch>
            <a:fillRect/>
          </a:stretch>
        </p:blipFill>
        <p:spPr>
          <a:xfrm>
            <a:off x="4872025" y="1413625"/>
            <a:ext cx="737901" cy="737901"/>
          </a:xfrm>
          <a:prstGeom prst="rect">
            <a:avLst/>
          </a:prstGeom>
          <a:noFill/>
          <a:ln>
            <a:noFill/>
          </a:ln>
        </p:spPr>
      </p:pic>
      <p:pic>
        <p:nvPicPr>
          <p:cNvPr id="1017" name="Google Shape;1017;p85"/>
          <p:cNvPicPr preferRelativeResize="0"/>
          <p:nvPr/>
        </p:nvPicPr>
        <p:blipFill rotWithShape="1">
          <a:blip r:embed="rId5">
            <a:alphaModFix/>
          </a:blip>
          <a:srcRect b="19483" l="0" r="0" t="19477"/>
          <a:stretch/>
        </p:blipFill>
        <p:spPr>
          <a:xfrm>
            <a:off x="2047300" y="1426370"/>
            <a:ext cx="1083799" cy="661567"/>
          </a:xfrm>
          <a:prstGeom prst="rect">
            <a:avLst/>
          </a:prstGeom>
          <a:noFill/>
          <a:ln>
            <a:noFill/>
          </a:ln>
        </p:spPr>
      </p:pic>
      <p:pic>
        <p:nvPicPr>
          <p:cNvPr id="1018" name="Google Shape;1018;p85"/>
          <p:cNvPicPr preferRelativeResize="0"/>
          <p:nvPr/>
        </p:nvPicPr>
        <p:blipFill>
          <a:blip r:embed="rId6">
            <a:alphaModFix/>
          </a:blip>
          <a:stretch>
            <a:fillRect/>
          </a:stretch>
        </p:blipFill>
        <p:spPr>
          <a:xfrm>
            <a:off x="7534159" y="1354713"/>
            <a:ext cx="808490" cy="804874"/>
          </a:xfrm>
          <a:prstGeom prst="rect">
            <a:avLst/>
          </a:prstGeom>
          <a:noFill/>
          <a:ln>
            <a:noFill/>
          </a:ln>
        </p:spPr>
      </p:pic>
      <p:pic>
        <p:nvPicPr>
          <p:cNvPr id="1019" name="Google Shape;1019;p85"/>
          <p:cNvPicPr preferRelativeResize="0"/>
          <p:nvPr/>
        </p:nvPicPr>
        <p:blipFill rotWithShape="1">
          <a:blip r:embed="rId7">
            <a:alphaModFix/>
          </a:blip>
          <a:srcRect b="21857" l="0" r="0" t="19809"/>
          <a:stretch/>
        </p:blipFill>
        <p:spPr>
          <a:xfrm>
            <a:off x="3442637" y="1474775"/>
            <a:ext cx="1055328" cy="615601"/>
          </a:xfrm>
          <a:prstGeom prst="rect">
            <a:avLst/>
          </a:prstGeom>
          <a:noFill/>
          <a:ln>
            <a:noFill/>
          </a:ln>
        </p:spPr>
      </p:pic>
      <p:pic>
        <p:nvPicPr>
          <p:cNvPr id="1020" name="Google Shape;1020;p85"/>
          <p:cNvPicPr preferRelativeResize="0"/>
          <p:nvPr/>
        </p:nvPicPr>
        <p:blipFill>
          <a:blip r:embed="rId8">
            <a:alphaModFix/>
          </a:blip>
          <a:stretch>
            <a:fillRect/>
          </a:stretch>
        </p:blipFill>
        <p:spPr>
          <a:xfrm>
            <a:off x="802975" y="1388962"/>
            <a:ext cx="737900" cy="736370"/>
          </a:xfrm>
          <a:prstGeom prst="rect">
            <a:avLst/>
          </a:prstGeom>
          <a:noFill/>
          <a:ln>
            <a:noFill/>
          </a:ln>
        </p:spPr>
      </p:pic>
      <p:sp>
        <p:nvSpPr>
          <p:cNvPr id="1021" name="Google Shape;1021;p85"/>
          <p:cNvSpPr txBox="1"/>
          <p:nvPr/>
        </p:nvSpPr>
        <p:spPr>
          <a:xfrm>
            <a:off x="1317409" y="3645111"/>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Planning</a:t>
            </a:r>
            <a:endParaRPr b="1" sz="1300">
              <a:highlight>
                <a:schemeClr val="accent2"/>
              </a:highlight>
              <a:latin typeface="Proxima Nova"/>
              <a:ea typeface="Proxima Nova"/>
              <a:cs typeface="Proxima Nova"/>
              <a:sym typeface="Proxima Nova"/>
            </a:endParaRPr>
          </a:p>
        </p:txBody>
      </p:sp>
      <p:sp>
        <p:nvSpPr>
          <p:cNvPr id="1022" name="Google Shape;1022;p85"/>
          <p:cNvSpPr txBox="1"/>
          <p:nvPr/>
        </p:nvSpPr>
        <p:spPr>
          <a:xfrm>
            <a:off x="5502009" y="3645111"/>
            <a:ext cx="2390700" cy="32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300">
                <a:highlight>
                  <a:schemeClr val="accent2"/>
                </a:highlight>
                <a:latin typeface="Proxima Nova"/>
                <a:ea typeface="Proxima Nova"/>
                <a:cs typeface="Proxima Nova"/>
                <a:sym typeface="Proxima Nova"/>
              </a:rPr>
              <a:t>Execution</a:t>
            </a:r>
            <a:endParaRPr b="1" sz="1300">
              <a:highlight>
                <a:schemeClr val="accent2"/>
              </a:highlight>
              <a:latin typeface="Proxima Nova"/>
              <a:ea typeface="Proxima Nova"/>
              <a:cs typeface="Proxima Nova"/>
              <a:sym typeface="Proxima Nova"/>
            </a:endParaRPr>
          </a:p>
        </p:txBody>
      </p:sp>
      <p:cxnSp>
        <p:nvCxnSpPr>
          <p:cNvPr id="1023" name="Google Shape;1023;p85"/>
          <p:cNvCxnSpPr/>
          <p:nvPr/>
        </p:nvCxnSpPr>
        <p:spPr>
          <a:xfrm>
            <a:off x="4591238" y="913475"/>
            <a:ext cx="17400" cy="3126600"/>
          </a:xfrm>
          <a:prstGeom prst="straightConnector1">
            <a:avLst/>
          </a:prstGeom>
          <a:noFill/>
          <a:ln cap="flat" cmpd="sng" w="19050">
            <a:solidFill>
              <a:srgbClr val="656565"/>
            </a:solidFill>
            <a:prstDash val="dash"/>
            <a:round/>
            <a:headEnd len="med" w="med" type="none"/>
            <a:tailEnd len="med" w="med" type="none"/>
          </a:ln>
        </p:spPr>
      </p:cxnSp>
      <p:sp>
        <p:nvSpPr>
          <p:cNvPr id="1024" name="Google Shape;1024;p85"/>
          <p:cNvSpPr/>
          <p:nvPr/>
        </p:nvSpPr>
        <p:spPr>
          <a:xfrm>
            <a:off x="4608650" y="880175"/>
            <a:ext cx="4058400" cy="2709600"/>
          </a:xfrm>
          <a:prstGeom prst="rect">
            <a:avLst/>
          </a:prstGeom>
          <a:solidFill>
            <a:srgbClr val="FFFFFF">
              <a:alpha val="78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85"/>
          <p:cNvSpPr/>
          <p:nvPr/>
        </p:nvSpPr>
        <p:spPr>
          <a:xfrm>
            <a:off x="457200" y="880175"/>
            <a:ext cx="2772000" cy="2709600"/>
          </a:xfrm>
          <a:prstGeom prst="rect">
            <a:avLst/>
          </a:prstGeom>
          <a:solidFill>
            <a:srgbClr val="FFFFFF">
              <a:alpha val="78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9" name="Shape 1029"/>
        <p:cNvGrpSpPr/>
        <p:nvPr/>
      </p:nvGrpSpPr>
      <p:grpSpPr>
        <a:xfrm>
          <a:off x="0" y="0"/>
          <a:ext cx="0" cy="0"/>
          <a:chOff x="0" y="0"/>
          <a:chExt cx="0" cy="0"/>
        </a:xfrm>
      </p:grpSpPr>
      <p:grpSp>
        <p:nvGrpSpPr>
          <p:cNvPr id="1030" name="Google Shape;1030;p86"/>
          <p:cNvGrpSpPr/>
          <p:nvPr/>
        </p:nvGrpSpPr>
        <p:grpSpPr>
          <a:xfrm>
            <a:off x="2823702" y="1251840"/>
            <a:ext cx="1895743" cy="1878963"/>
            <a:chOff x="466792" y="973675"/>
            <a:chExt cx="3780900" cy="3384300"/>
          </a:xfrm>
        </p:grpSpPr>
        <p:sp>
          <p:nvSpPr>
            <p:cNvPr id="1031" name="Google Shape;1031;p86"/>
            <p:cNvSpPr/>
            <p:nvPr/>
          </p:nvSpPr>
          <p:spPr>
            <a:xfrm>
              <a:off x="466792" y="973675"/>
              <a:ext cx="3780900" cy="3384300"/>
            </a:xfrm>
            <a:prstGeom prst="ellipse">
              <a:avLst/>
            </a:prstGeom>
            <a:solidFill>
              <a:srgbClr val="FFDB00">
                <a:alpha val="5843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86"/>
            <p:cNvSpPr txBox="1"/>
            <p:nvPr/>
          </p:nvSpPr>
          <p:spPr>
            <a:xfrm>
              <a:off x="601760" y="2223787"/>
              <a:ext cx="1952700" cy="11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rgbClr val="000000"/>
                </a:solidFill>
                <a:latin typeface="Proxima Nova"/>
                <a:ea typeface="Proxima Nova"/>
                <a:cs typeface="Proxima Nova"/>
                <a:sym typeface="Proxima Nova"/>
              </a:endParaRPr>
            </a:p>
          </p:txBody>
        </p:sp>
      </p:grpSp>
      <p:sp>
        <p:nvSpPr>
          <p:cNvPr id="1033" name="Google Shape;1033;p86"/>
          <p:cNvSpPr/>
          <p:nvPr/>
        </p:nvSpPr>
        <p:spPr>
          <a:xfrm>
            <a:off x="3974695" y="1251840"/>
            <a:ext cx="1895700" cy="1878900"/>
          </a:xfrm>
          <a:prstGeom prst="ellipse">
            <a:avLst/>
          </a:prstGeom>
          <a:solidFill>
            <a:srgbClr val="FF9DB6">
              <a:alpha val="75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86"/>
          <p:cNvSpPr/>
          <p:nvPr/>
        </p:nvSpPr>
        <p:spPr>
          <a:xfrm>
            <a:off x="3418903" y="2267177"/>
            <a:ext cx="1896000" cy="1878900"/>
          </a:xfrm>
          <a:prstGeom prst="ellipse">
            <a:avLst/>
          </a:prstGeom>
          <a:solidFill>
            <a:srgbClr val="017991">
              <a:alpha val="4045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86"/>
          <p:cNvSpPr txBox="1"/>
          <p:nvPr/>
        </p:nvSpPr>
        <p:spPr>
          <a:xfrm>
            <a:off x="6334425" y="1441350"/>
            <a:ext cx="2528400" cy="262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highlight>
                  <a:schemeClr val="accent2"/>
                </a:highlight>
                <a:latin typeface="Proxima Nova"/>
                <a:ea typeface="Proxima Nova"/>
                <a:cs typeface="Proxima Nova"/>
                <a:sym typeface="Proxima Nova"/>
              </a:rPr>
              <a:t>Paid Advertising</a:t>
            </a:r>
            <a:endParaRPr b="1">
              <a:solidFill>
                <a:srgbClr val="000000"/>
              </a:solidFill>
              <a:highlight>
                <a:schemeClr val="accent2"/>
              </a:highlight>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Display ads</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Search engine marketing</a:t>
            </a:r>
            <a:endParaRPr sz="1200">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Video ads</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Pay per click</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Retargeting</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Paid influencers</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Paid content promotion</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Sponsored posts</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Social media ads</a:t>
            </a:r>
            <a:endParaRPr sz="1200">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sz="1200">
                <a:solidFill>
                  <a:srgbClr val="000000"/>
                </a:solidFill>
                <a:latin typeface="Proxima Nova"/>
                <a:ea typeface="Proxima Nova"/>
                <a:cs typeface="Proxima Nova"/>
                <a:sym typeface="Proxima Nova"/>
              </a:rPr>
              <a:t>TV, magazines, radio,</a:t>
            </a:r>
            <a:r>
              <a:rPr lang="en" sz="1200">
                <a:latin typeface="Proxima Nova"/>
                <a:ea typeface="Proxima Nova"/>
                <a:cs typeface="Proxima Nova"/>
                <a:sym typeface="Proxima Nova"/>
              </a:rPr>
              <a:t> </a:t>
            </a:r>
            <a:r>
              <a:rPr lang="en" sz="1200">
                <a:solidFill>
                  <a:srgbClr val="000000"/>
                </a:solidFill>
                <a:latin typeface="Proxima Nova"/>
                <a:ea typeface="Proxima Nova"/>
                <a:cs typeface="Proxima Nova"/>
                <a:sym typeface="Proxima Nova"/>
              </a:rPr>
              <a:t>&amp; </a:t>
            </a:r>
            <a:r>
              <a:rPr lang="en" sz="1200">
                <a:latin typeface="Proxima Nova"/>
                <a:ea typeface="Proxima Nova"/>
                <a:cs typeface="Proxima Nova"/>
                <a:sym typeface="Proxima Nova"/>
              </a:rPr>
              <a:t>OOH</a:t>
            </a:r>
            <a:endParaRPr sz="1200">
              <a:solidFill>
                <a:srgbClr val="000000"/>
              </a:solidFill>
              <a:latin typeface="Proxima Nova"/>
              <a:ea typeface="Proxima Nova"/>
              <a:cs typeface="Proxima Nova"/>
              <a:sym typeface="Proxima Nova"/>
            </a:endParaRPr>
          </a:p>
        </p:txBody>
      </p:sp>
      <p:sp>
        <p:nvSpPr>
          <p:cNvPr id="1036" name="Google Shape;1036;p86"/>
          <p:cNvSpPr txBox="1"/>
          <p:nvPr/>
        </p:nvSpPr>
        <p:spPr>
          <a:xfrm>
            <a:off x="2920250" y="1982225"/>
            <a:ext cx="1308600" cy="418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Earned</a:t>
            </a:r>
            <a:endParaRPr b="1" sz="1800">
              <a:latin typeface="Proxima Nova"/>
              <a:ea typeface="Proxima Nova"/>
              <a:cs typeface="Proxima Nova"/>
              <a:sym typeface="Proxima Nova"/>
            </a:endParaRPr>
          </a:p>
        </p:txBody>
      </p:sp>
      <p:sp>
        <p:nvSpPr>
          <p:cNvPr id="1037" name="Google Shape;1037;p86"/>
          <p:cNvSpPr txBox="1"/>
          <p:nvPr/>
        </p:nvSpPr>
        <p:spPr>
          <a:xfrm>
            <a:off x="4495075" y="1965550"/>
            <a:ext cx="951300" cy="451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Proxima Nova"/>
                <a:ea typeface="Proxima Nova"/>
                <a:cs typeface="Proxima Nova"/>
                <a:sym typeface="Proxima Nova"/>
              </a:rPr>
              <a:t>Paid</a:t>
            </a:r>
            <a:endParaRPr b="1" sz="1800">
              <a:latin typeface="Proxima Nova"/>
              <a:ea typeface="Proxima Nova"/>
              <a:cs typeface="Proxima Nova"/>
              <a:sym typeface="Proxima Nova"/>
            </a:endParaRPr>
          </a:p>
        </p:txBody>
      </p:sp>
      <p:sp>
        <p:nvSpPr>
          <p:cNvPr id="1038" name="Google Shape;1038;p86"/>
          <p:cNvSpPr txBox="1"/>
          <p:nvPr/>
        </p:nvSpPr>
        <p:spPr>
          <a:xfrm>
            <a:off x="674550" y="2608850"/>
            <a:ext cx="2076600" cy="1651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rgbClr val="000000"/>
                </a:solidFill>
                <a:highlight>
                  <a:schemeClr val="accent2"/>
                </a:highlight>
                <a:latin typeface="Proxima Nova"/>
                <a:ea typeface="Proxima Nova"/>
                <a:cs typeface="Proxima Nova"/>
                <a:sym typeface="Proxima Nova"/>
              </a:rPr>
              <a:t>Owned Content</a:t>
            </a:r>
            <a:endParaRPr b="1">
              <a:solidFill>
                <a:srgbClr val="000000"/>
              </a:solidFill>
              <a:highlight>
                <a:schemeClr val="accent2"/>
              </a:highlight>
              <a:latin typeface="Proxima Nova"/>
              <a:ea typeface="Proxima Nova"/>
              <a:cs typeface="Proxima Nova"/>
              <a:sym typeface="Proxima Nova"/>
            </a:endParaRPr>
          </a:p>
          <a:p>
            <a:pPr indent="0" lvl="0" marL="0" rtl="0" algn="r">
              <a:spcBef>
                <a:spcPts val="0"/>
              </a:spcBef>
              <a:spcAft>
                <a:spcPts val="0"/>
              </a:spcAft>
              <a:buNone/>
            </a:pPr>
            <a:r>
              <a:rPr lang="en" sz="1200">
                <a:solidFill>
                  <a:srgbClr val="000000"/>
                </a:solidFill>
                <a:latin typeface="Proxima Nova"/>
                <a:ea typeface="Proxima Nova"/>
                <a:cs typeface="Proxima Nova"/>
                <a:sym typeface="Proxima Nova"/>
              </a:rPr>
              <a:t>Website</a:t>
            </a:r>
            <a:endParaRPr sz="1200">
              <a:solidFill>
                <a:srgbClr val="000000"/>
              </a:solidFill>
              <a:latin typeface="Proxima Nova"/>
              <a:ea typeface="Proxima Nova"/>
              <a:cs typeface="Proxima Nova"/>
              <a:sym typeface="Proxima Nova"/>
            </a:endParaRPr>
          </a:p>
          <a:p>
            <a:pPr indent="0" lvl="0" marL="0" rtl="0" algn="r">
              <a:spcBef>
                <a:spcPts val="0"/>
              </a:spcBef>
              <a:spcAft>
                <a:spcPts val="0"/>
              </a:spcAft>
              <a:buNone/>
            </a:pPr>
            <a:r>
              <a:rPr lang="en" sz="1200">
                <a:solidFill>
                  <a:srgbClr val="000000"/>
                </a:solidFill>
                <a:latin typeface="Proxima Nova"/>
                <a:ea typeface="Proxima Nova"/>
                <a:cs typeface="Proxima Nova"/>
                <a:sym typeface="Proxima Nova"/>
              </a:rPr>
              <a:t>Mobile apps</a:t>
            </a:r>
            <a:endParaRPr sz="1200">
              <a:solidFill>
                <a:srgbClr val="000000"/>
              </a:solidFill>
              <a:latin typeface="Proxima Nova"/>
              <a:ea typeface="Proxima Nova"/>
              <a:cs typeface="Proxima Nova"/>
              <a:sym typeface="Proxima Nova"/>
            </a:endParaRPr>
          </a:p>
          <a:p>
            <a:pPr indent="0" lvl="0" marL="0" rtl="0" algn="r">
              <a:spcBef>
                <a:spcPts val="0"/>
              </a:spcBef>
              <a:spcAft>
                <a:spcPts val="0"/>
              </a:spcAft>
              <a:buNone/>
            </a:pPr>
            <a:r>
              <a:rPr lang="en" sz="1200">
                <a:solidFill>
                  <a:srgbClr val="000000"/>
                </a:solidFill>
                <a:latin typeface="Proxima Nova"/>
                <a:ea typeface="Proxima Nova"/>
                <a:cs typeface="Proxima Nova"/>
                <a:sym typeface="Proxima Nova"/>
              </a:rPr>
              <a:t>Social media </a:t>
            </a:r>
            <a:r>
              <a:rPr lang="en" sz="1200">
                <a:latin typeface="Proxima Nova"/>
                <a:ea typeface="Proxima Nova"/>
                <a:cs typeface="Proxima Nova"/>
                <a:sym typeface="Proxima Nova"/>
              </a:rPr>
              <a:t>channels</a:t>
            </a:r>
            <a:endParaRPr sz="1200">
              <a:solidFill>
                <a:srgbClr val="000000"/>
              </a:solidFill>
              <a:latin typeface="Proxima Nova"/>
              <a:ea typeface="Proxima Nova"/>
              <a:cs typeface="Proxima Nova"/>
              <a:sym typeface="Proxima Nova"/>
            </a:endParaRPr>
          </a:p>
          <a:p>
            <a:pPr indent="0" lvl="0" marL="0" rtl="0" algn="r">
              <a:spcBef>
                <a:spcPts val="0"/>
              </a:spcBef>
              <a:spcAft>
                <a:spcPts val="0"/>
              </a:spcAft>
              <a:buNone/>
            </a:pPr>
            <a:r>
              <a:rPr lang="en" sz="1200">
                <a:solidFill>
                  <a:srgbClr val="000000"/>
                </a:solidFill>
                <a:latin typeface="Proxima Nova"/>
                <a:ea typeface="Proxima Nova"/>
                <a:cs typeface="Proxima Nova"/>
                <a:sym typeface="Proxima Nova"/>
              </a:rPr>
              <a:t>Blog</a:t>
            </a:r>
            <a:r>
              <a:rPr lang="en" sz="1200">
                <a:latin typeface="Proxima Nova"/>
                <a:ea typeface="Proxima Nova"/>
                <a:cs typeface="Proxima Nova"/>
                <a:sym typeface="Proxima Nova"/>
              </a:rPr>
              <a:t>s</a:t>
            </a:r>
            <a:endParaRPr sz="1200">
              <a:solidFill>
                <a:srgbClr val="000000"/>
              </a:solidFill>
              <a:latin typeface="Proxima Nova"/>
              <a:ea typeface="Proxima Nova"/>
              <a:cs typeface="Proxima Nova"/>
              <a:sym typeface="Proxima Nova"/>
            </a:endParaRPr>
          </a:p>
          <a:p>
            <a:pPr indent="0" lvl="0" marL="0" rtl="0" algn="r">
              <a:spcBef>
                <a:spcPts val="0"/>
              </a:spcBef>
              <a:spcAft>
                <a:spcPts val="0"/>
              </a:spcAft>
              <a:buNone/>
            </a:pPr>
            <a:r>
              <a:rPr lang="en" sz="1200">
                <a:solidFill>
                  <a:srgbClr val="000000"/>
                </a:solidFill>
                <a:latin typeface="Proxima Nova"/>
                <a:ea typeface="Proxima Nova"/>
                <a:cs typeface="Proxima Nova"/>
                <a:sym typeface="Proxima Nova"/>
              </a:rPr>
              <a:t>Email marketing</a:t>
            </a:r>
            <a:endParaRPr sz="1200">
              <a:solidFill>
                <a:srgbClr val="000000"/>
              </a:solidFill>
              <a:latin typeface="Proxima Nova"/>
              <a:ea typeface="Proxima Nova"/>
              <a:cs typeface="Proxima Nova"/>
              <a:sym typeface="Proxima Nova"/>
            </a:endParaRPr>
          </a:p>
          <a:p>
            <a:pPr indent="0" lvl="0" marL="0" rtl="0" algn="r">
              <a:spcBef>
                <a:spcPts val="0"/>
              </a:spcBef>
              <a:spcAft>
                <a:spcPts val="0"/>
              </a:spcAft>
              <a:buNone/>
            </a:pPr>
            <a:r>
              <a:rPr lang="en" sz="1200">
                <a:solidFill>
                  <a:srgbClr val="000000"/>
                </a:solidFill>
                <a:latin typeface="Proxima Nova"/>
                <a:ea typeface="Proxima Nova"/>
                <a:cs typeface="Proxima Nova"/>
                <a:sym typeface="Proxima Nova"/>
              </a:rPr>
              <a:t>Physical </a:t>
            </a:r>
            <a:r>
              <a:rPr lang="en" sz="1200">
                <a:latin typeface="Proxima Nova"/>
                <a:ea typeface="Proxima Nova"/>
                <a:cs typeface="Proxima Nova"/>
                <a:sym typeface="Proxima Nova"/>
              </a:rPr>
              <a:t>l</a:t>
            </a:r>
            <a:r>
              <a:rPr lang="en" sz="1200">
                <a:solidFill>
                  <a:srgbClr val="000000"/>
                </a:solidFill>
                <a:latin typeface="Proxima Nova"/>
                <a:ea typeface="Proxima Nova"/>
                <a:cs typeface="Proxima Nova"/>
                <a:sym typeface="Proxima Nova"/>
              </a:rPr>
              <a:t>ocations</a:t>
            </a:r>
            <a:endParaRPr sz="1200">
              <a:solidFill>
                <a:srgbClr val="000000"/>
              </a:solidFill>
              <a:latin typeface="Proxima Nova"/>
              <a:ea typeface="Proxima Nova"/>
              <a:cs typeface="Proxima Nova"/>
              <a:sym typeface="Proxima Nova"/>
            </a:endParaRPr>
          </a:p>
          <a:p>
            <a:pPr indent="0" lvl="0" marL="0" rtl="0" algn="r">
              <a:spcBef>
                <a:spcPts val="0"/>
              </a:spcBef>
              <a:spcAft>
                <a:spcPts val="0"/>
              </a:spcAft>
              <a:buNone/>
            </a:pPr>
            <a:r>
              <a:t/>
            </a:r>
            <a:endParaRPr sz="1200">
              <a:solidFill>
                <a:srgbClr val="000000"/>
              </a:solidFill>
              <a:latin typeface="Proxima Nova"/>
              <a:ea typeface="Proxima Nova"/>
              <a:cs typeface="Proxima Nova"/>
              <a:sym typeface="Proxima Nova"/>
            </a:endParaRPr>
          </a:p>
        </p:txBody>
      </p:sp>
      <p:sp>
        <p:nvSpPr>
          <p:cNvPr id="1039" name="Google Shape;1039;p86"/>
          <p:cNvSpPr txBox="1"/>
          <p:nvPr/>
        </p:nvSpPr>
        <p:spPr>
          <a:xfrm>
            <a:off x="408600" y="1109625"/>
            <a:ext cx="2076600" cy="98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000000"/>
                </a:solidFill>
                <a:highlight>
                  <a:schemeClr val="accent2"/>
                </a:highlight>
                <a:latin typeface="Proxima Nova"/>
                <a:ea typeface="Proxima Nova"/>
                <a:cs typeface="Proxima Nova"/>
                <a:sym typeface="Proxima Nova"/>
              </a:rPr>
              <a:t>Earned Media</a:t>
            </a:r>
            <a:endParaRPr b="1">
              <a:solidFill>
                <a:srgbClr val="000000"/>
              </a:solidFill>
              <a:highlight>
                <a:schemeClr val="accent2"/>
              </a:highlight>
              <a:latin typeface="Proxima Nova"/>
              <a:ea typeface="Proxima Nova"/>
              <a:cs typeface="Proxima Nova"/>
              <a:sym typeface="Proxima Nova"/>
            </a:endParaRPr>
          </a:p>
          <a:p>
            <a:pPr indent="0" lvl="0" marL="0" rtl="0" algn="r">
              <a:spcBef>
                <a:spcPts val="0"/>
              </a:spcBef>
              <a:spcAft>
                <a:spcPts val="0"/>
              </a:spcAft>
              <a:buClr>
                <a:srgbClr val="000000"/>
              </a:buClr>
              <a:buSzPts val="1100"/>
              <a:buFont typeface="Arial"/>
              <a:buNone/>
            </a:pPr>
            <a:r>
              <a:rPr lang="en" sz="1200">
                <a:solidFill>
                  <a:srgbClr val="000000"/>
                </a:solidFill>
                <a:latin typeface="Proxima Nova"/>
                <a:ea typeface="Proxima Nova"/>
                <a:cs typeface="Proxima Nova"/>
                <a:sym typeface="Proxima Nova"/>
              </a:rPr>
              <a:t>Organic search results Social </a:t>
            </a:r>
            <a:r>
              <a:rPr lang="en" sz="1200">
                <a:latin typeface="Proxima Nova"/>
                <a:ea typeface="Proxima Nova"/>
                <a:cs typeface="Proxima Nova"/>
                <a:sym typeface="Proxima Nova"/>
              </a:rPr>
              <a:t>media</a:t>
            </a:r>
            <a:endParaRPr sz="1200">
              <a:solidFill>
                <a:srgbClr val="000000"/>
              </a:solidFill>
              <a:latin typeface="Proxima Nova"/>
              <a:ea typeface="Proxima Nova"/>
              <a:cs typeface="Proxima Nova"/>
              <a:sym typeface="Proxima Nova"/>
            </a:endParaRPr>
          </a:p>
          <a:p>
            <a:pPr indent="0" lvl="0" marL="0" rtl="0" algn="r">
              <a:spcBef>
                <a:spcPts val="0"/>
              </a:spcBef>
              <a:spcAft>
                <a:spcPts val="0"/>
              </a:spcAft>
              <a:buNone/>
            </a:pPr>
            <a:r>
              <a:rPr lang="en" sz="1200">
                <a:solidFill>
                  <a:srgbClr val="000000"/>
                </a:solidFill>
                <a:latin typeface="Proxima Nova"/>
                <a:ea typeface="Proxima Nova"/>
                <a:cs typeface="Proxima Nova"/>
                <a:sym typeface="Proxima Nova"/>
              </a:rPr>
              <a:t>Product </a:t>
            </a:r>
            <a:r>
              <a:rPr lang="en" sz="1200">
                <a:latin typeface="Proxima Nova"/>
                <a:ea typeface="Proxima Nova"/>
                <a:cs typeface="Proxima Nova"/>
                <a:sym typeface="Proxima Nova"/>
              </a:rPr>
              <a:t>r</a:t>
            </a:r>
            <a:r>
              <a:rPr lang="en" sz="1200">
                <a:solidFill>
                  <a:srgbClr val="000000"/>
                </a:solidFill>
                <a:latin typeface="Proxima Nova"/>
                <a:ea typeface="Proxima Nova"/>
                <a:cs typeface="Proxima Nova"/>
                <a:sym typeface="Proxima Nova"/>
              </a:rPr>
              <a:t>eviews</a:t>
            </a:r>
            <a:endParaRPr sz="1200">
              <a:solidFill>
                <a:srgbClr val="000000"/>
              </a:solidFill>
              <a:latin typeface="Proxima Nova"/>
              <a:ea typeface="Proxima Nova"/>
              <a:cs typeface="Proxima Nova"/>
              <a:sym typeface="Proxima Nova"/>
            </a:endParaRPr>
          </a:p>
          <a:p>
            <a:pPr indent="0" lvl="0" marL="0" rtl="0" algn="r">
              <a:spcBef>
                <a:spcPts val="0"/>
              </a:spcBef>
              <a:spcAft>
                <a:spcPts val="0"/>
              </a:spcAft>
              <a:buNone/>
            </a:pPr>
            <a:r>
              <a:rPr lang="en" sz="1200">
                <a:solidFill>
                  <a:srgbClr val="000000"/>
                </a:solidFill>
                <a:latin typeface="Proxima Nova"/>
                <a:ea typeface="Proxima Nova"/>
                <a:cs typeface="Proxima Nova"/>
                <a:sym typeface="Proxima Nova"/>
              </a:rPr>
              <a:t>Word of </a:t>
            </a:r>
            <a:r>
              <a:rPr lang="en" sz="1200">
                <a:latin typeface="Proxima Nova"/>
                <a:ea typeface="Proxima Nova"/>
                <a:cs typeface="Proxima Nova"/>
                <a:sym typeface="Proxima Nova"/>
              </a:rPr>
              <a:t>m</a:t>
            </a:r>
            <a:r>
              <a:rPr lang="en" sz="1200">
                <a:solidFill>
                  <a:srgbClr val="000000"/>
                </a:solidFill>
                <a:latin typeface="Proxima Nova"/>
                <a:ea typeface="Proxima Nova"/>
                <a:cs typeface="Proxima Nova"/>
                <a:sym typeface="Proxima Nova"/>
              </a:rPr>
              <a:t>outh</a:t>
            </a:r>
            <a:endParaRPr sz="1200">
              <a:solidFill>
                <a:srgbClr val="000000"/>
              </a:solidFill>
              <a:latin typeface="Proxima Nova"/>
              <a:ea typeface="Proxima Nova"/>
              <a:cs typeface="Proxima Nova"/>
              <a:sym typeface="Proxima Nova"/>
            </a:endParaRPr>
          </a:p>
        </p:txBody>
      </p:sp>
      <p:cxnSp>
        <p:nvCxnSpPr>
          <p:cNvPr id="1040" name="Google Shape;1040;p86"/>
          <p:cNvCxnSpPr/>
          <p:nvPr/>
        </p:nvCxnSpPr>
        <p:spPr>
          <a:xfrm>
            <a:off x="2485213" y="1247450"/>
            <a:ext cx="0" cy="867000"/>
          </a:xfrm>
          <a:prstGeom prst="straightConnector1">
            <a:avLst/>
          </a:prstGeom>
          <a:noFill/>
          <a:ln cap="flat" cmpd="sng" w="9525">
            <a:solidFill>
              <a:srgbClr val="595959"/>
            </a:solidFill>
            <a:prstDash val="solid"/>
            <a:round/>
            <a:headEnd len="med" w="med" type="none"/>
            <a:tailEnd len="med" w="med" type="none"/>
          </a:ln>
        </p:spPr>
      </p:cxnSp>
      <p:cxnSp>
        <p:nvCxnSpPr>
          <p:cNvPr id="1041" name="Google Shape;1041;p86"/>
          <p:cNvCxnSpPr/>
          <p:nvPr/>
        </p:nvCxnSpPr>
        <p:spPr>
          <a:xfrm>
            <a:off x="2751163" y="2805500"/>
            <a:ext cx="0" cy="1188600"/>
          </a:xfrm>
          <a:prstGeom prst="straightConnector1">
            <a:avLst/>
          </a:prstGeom>
          <a:noFill/>
          <a:ln cap="flat" cmpd="sng" w="9525">
            <a:solidFill>
              <a:srgbClr val="595959"/>
            </a:solidFill>
            <a:prstDash val="solid"/>
            <a:round/>
            <a:headEnd len="med" w="med" type="none"/>
            <a:tailEnd len="med" w="med" type="none"/>
          </a:ln>
        </p:spPr>
      </p:cxnSp>
      <p:cxnSp>
        <p:nvCxnSpPr>
          <p:cNvPr id="1042" name="Google Shape;1042;p86"/>
          <p:cNvCxnSpPr>
            <a:stCxn id="1038" idx="3"/>
          </p:cNvCxnSpPr>
          <p:nvPr/>
        </p:nvCxnSpPr>
        <p:spPr>
          <a:xfrm>
            <a:off x="2751150" y="3434600"/>
            <a:ext cx="588600" cy="300900"/>
          </a:xfrm>
          <a:prstGeom prst="straightConnector1">
            <a:avLst/>
          </a:prstGeom>
          <a:noFill/>
          <a:ln cap="flat" cmpd="sng" w="9525">
            <a:solidFill>
              <a:srgbClr val="595959"/>
            </a:solidFill>
            <a:prstDash val="solid"/>
            <a:round/>
            <a:headEnd len="med" w="med" type="none"/>
            <a:tailEnd len="med" w="med" type="none"/>
          </a:ln>
        </p:spPr>
      </p:cxnSp>
      <p:cxnSp>
        <p:nvCxnSpPr>
          <p:cNvPr id="1043" name="Google Shape;1043;p86"/>
          <p:cNvCxnSpPr/>
          <p:nvPr/>
        </p:nvCxnSpPr>
        <p:spPr>
          <a:xfrm flipH="1" rot="10800000">
            <a:off x="3336089" y="3565576"/>
            <a:ext cx="295200" cy="170400"/>
          </a:xfrm>
          <a:prstGeom prst="straightConnector1">
            <a:avLst/>
          </a:prstGeom>
          <a:noFill/>
          <a:ln cap="flat" cmpd="sng" w="9525">
            <a:solidFill>
              <a:srgbClr val="595959"/>
            </a:solidFill>
            <a:prstDash val="solid"/>
            <a:round/>
            <a:headEnd len="med" w="med" type="none"/>
            <a:tailEnd len="med" w="med" type="oval"/>
          </a:ln>
        </p:spPr>
      </p:cxnSp>
      <p:sp>
        <p:nvSpPr>
          <p:cNvPr id="1044" name="Google Shape;1044;p8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Are Our Options?</a:t>
            </a:r>
            <a:endParaRPr/>
          </a:p>
        </p:txBody>
      </p:sp>
      <p:cxnSp>
        <p:nvCxnSpPr>
          <p:cNvPr id="1045" name="Google Shape;1045;p86"/>
          <p:cNvCxnSpPr/>
          <p:nvPr/>
        </p:nvCxnSpPr>
        <p:spPr>
          <a:xfrm>
            <a:off x="2852750" y="1518475"/>
            <a:ext cx="251700" cy="251700"/>
          </a:xfrm>
          <a:prstGeom prst="straightConnector1">
            <a:avLst/>
          </a:prstGeom>
          <a:noFill/>
          <a:ln cap="flat" cmpd="sng" w="9525">
            <a:solidFill>
              <a:srgbClr val="595959"/>
            </a:solidFill>
            <a:prstDash val="solid"/>
            <a:round/>
            <a:headEnd len="med" w="med" type="none"/>
            <a:tailEnd len="med" w="med" type="oval"/>
          </a:ln>
        </p:spPr>
      </p:cxnSp>
      <p:cxnSp>
        <p:nvCxnSpPr>
          <p:cNvPr id="1046" name="Google Shape;1046;p86"/>
          <p:cNvCxnSpPr/>
          <p:nvPr/>
        </p:nvCxnSpPr>
        <p:spPr>
          <a:xfrm>
            <a:off x="6334418" y="1636595"/>
            <a:ext cx="0" cy="1953300"/>
          </a:xfrm>
          <a:prstGeom prst="straightConnector1">
            <a:avLst/>
          </a:prstGeom>
          <a:noFill/>
          <a:ln cap="flat" cmpd="sng" w="9525">
            <a:solidFill>
              <a:srgbClr val="595959"/>
            </a:solidFill>
            <a:prstDash val="solid"/>
            <a:round/>
            <a:headEnd len="med" w="med" type="none"/>
            <a:tailEnd len="med" w="med" type="none"/>
          </a:ln>
        </p:spPr>
      </p:cxnSp>
      <p:cxnSp>
        <p:nvCxnSpPr>
          <p:cNvPr id="1047" name="Google Shape;1047;p86"/>
          <p:cNvCxnSpPr/>
          <p:nvPr/>
        </p:nvCxnSpPr>
        <p:spPr>
          <a:xfrm rot="10800000">
            <a:off x="5957918" y="1908291"/>
            <a:ext cx="376500" cy="0"/>
          </a:xfrm>
          <a:prstGeom prst="straightConnector1">
            <a:avLst/>
          </a:prstGeom>
          <a:noFill/>
          <a:ln cap="flat" cmpd="sng" w="9525">
            <a:solidFill>
              <a:srgbClr val="595959"/>
            </a:solidFill>
            <a:prstDash val="solid"/>
            <a:round/>
            <a:headEnd len="med" w="med" type="none"/>
            <a:tailEnd len="med" w="med" type="none"/>
          </a:ln>
        </p:spPr>
      </p:cxnSp>
      <p:cxnSp>
        <p:nvCxnSpPr>
          <p:cNvPr id="1048" name="Google Shape;1048;p86"/>
          <p:cNvCxnSpPr/>
          <p:nvPr/>
        </p:nvCxnSpPr>
        <p:spPr>
          <a:xfrm flipH="1">
            <a:off x="5712603" y="1908291"/>
            <a:ext cx="248700" cy="248700"/>
          </a:xfrm>
          <a:prstGeom prst="straightConnector1">
            <a:avLst/>
          </a:prstGeom>
          <a:noFill/>
          <a:ln cap="flat" cmpd="sng" w="9525">
            <a:solidFill>
              <a:srgbClr val="595959"/>
            </a:solidFill>
            <a:prstDash val="solid"/>
            <a:round/>
            <a:headEnd len="med" w="med" type="none"/>
            <a:tailEnd len="med" w="med" type="oval"/>
          </a:ln>
        </p:spPr>
      </p:cxnSp>
      <p:cxnSp>
        <p:nvCxnSpPr>
          <p:cNvPr id="1049" name="Google Shape;1049;p86"/>
          <p:cNvCxnSpPr/>
          <p:nvPr/>
        </p:nvCxnSpPr>
        <p:spPr>
          <a:xfrm rot="10800000">
            <a:off x="2485218" y="1517766"/>
            <a:ext cx="376500" cy="0"/>
          </a:xfrm>
          <a:prstGeom prst="straightConnector1">
            <a:avLst/>
          </a:prstGeom>
          <a:noFill/>
          <a:ln cap="flat" cmpd="sng" w="9525">
            <a:solidFill>
              <a:srgbClr val="595959"/>
            </a:solidFill>
            <a:prstDash val="solid"/>
            <a:round/>
            <a:headEnd len="med" w="med" type="none"/>
            <a:tailEnd len="med" w="med" type="none"/>
          </a:ln>
        </p:spPr>
      </p:cxnSp>
      <p:sp>
        <p:nvSpPr>
          <p:cNvPr id="1050" name="Google Shape;1050;p86"/>
          <p:cNvSpPr txBox="1"/>
          <p:nvPr/>
        </p:nvSpPr>
        <p:spPr>
          <a:xfrm>
            <a:off x="3891250" y="3284475"/>
            <a:ext cx="951300" cy="451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Owned</a:t>
            </a:r>
            <a:endParaRPr b="1" sz="1800">
              <a:latin typeface="Proxima Nova"/>
              <a:ea typeface="Proxima Nova"/>
              <a:cs typeface="Proxima Nova"/>
              <a:sym typeface="Proxima Nova"/>
            </a:endParaRPr>
          </a:p>
        </p:txBody>
      </p:sp>
      <p:sp>
        <p:nvSpPr>
          <p:cNvPr id="1051" name="Google Shape;1051;p8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052" name="Google Shape;1052;p8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87"/>
          <p:cNvSpPr txBox="1"/>
          <p:nvPr>
            <p:ph idx="1" type="body"/>
          </p:nvPr>
        </p:nvSpPr>
        <p:spPr>
          <a:xfrm>
            <a:off x="457200" y="1011438"/>
            <a:ext cx="8229600" cy="761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Referencing</a:t>
            </a:r>
            <a:r>
              <a:rPr lang="en" sz="1600"/>
              <a:t> each channel and their examples below, </a:t>
            </a:r>
            <a:r>
              <a:rPr b="1" lang="en" sz="1600"/>
              <a:t>what are their unique benefits?</a:t>
            </a:r>
            <a:r>
              <a:rPr lang="en" sz="1600"/>
              <a:t> </a:t>
            </a:r>
            <a:br>
              <a:rPr lang="en" sz="1600"/>
            </a:br>
            <a:r>
              <a:rPr lang="en" sz="1600"/>
              <a:t>Share out your ideas and think about how this applies to your project. </a:t>
            </a:r>
            <a:endParaRPr sz="1600"/>
          </a:p>
        </p:txBody>
      </p:sp>
      <p:sp>
        <p:nvSpPr>
          <p:cNvPr id="1058" name="Google Shape;1058;p8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Compare! </a:t>
            </a:r>
            <a:endParaRPr/>
          </a:p>
        </p:txBody>
      </p:sp>
      <p:sp>
        <p:nvSpPr>
          <p:cNvPr id="1059" name="Google Shape;1059;p8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60" name="Google Shape;1060;p8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061" name="Google Shape;1061;p8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1062" name="Google Shape;1062;p87"/>
          <p:cNvSpPr txBox="1"/>
          <p:nvPr/>
        </p:nvSpPr>
        <p:spPr>
          <a:xfrm>
            <a:off x="3310450" y="1861050"/>
            <a:ext cx="2532900" cy="2625000"/>
          </a:xfrm>
          <a:prstGeom prst="rect">
            <a:avLst/>
          </a:prstGeom>
          <a:noFill/>
          <a:ln cap="flat" cmpd="sng" w="19050">
            <a:solidFill>
              <a:schemeClr val="accent1"/>
            </a:solidFill>
            <a:prstDash val="dash"/>
            <a:round/>
            <a:headEnd len="sm" w="sm" type="none"/>
            <a:tailEnd len="sm" w="sm" type="none"/>
          </a:ln>
        </p:spPr>
        <p:txBody>
          <a:bodyPr anchorCtr="0" anchor="t" bIns="137150" lIns="137150" spcFirstLastPara="1" rIns="137150" wrap="square" tIns="137150">
            <a:noAutofit/>
          </a:bodyPr>
          <a:lstStyle/>
          <a:p>
            <a:pPr indent="0" lvl="0" marL="0" rtl="0" algn="l">
              <a:spcBef>
                <a:spcPts val="0"/>
              </a:spcBef>
              <a:spcAft>
                <a:spcPts val="0"/>
              </a:spcAft>
              <a:buClr>
                <a:srgbClr val="000000"/>
              </a:buClr>
              <a:buSzPts val="1100"/>
              <a:buFont typeface="Arial"/>
              <a:buNone/>
            </a:pPr>
            <a:r>
              <a:rPr b="1" lang="en" sz="1600">
                <a:solidFill>
                  <a:schemeClr val="lt2"/>
                </a:solidFill>
                <a:latin typeface="Proxima Nova"/>
                <a:ea typeface="Proxima Nova"/>
                <a:cs typeface="Proxima Nova"/>
                <a:sym typeface="Proxima Nova"/>
              </a:rPr>
              <a:t>E</a:t>
            </a:r>
            <a:r>
              <a:rPr b="1" lang="en" sz="1600">
                <a:solidFill>
                  <a:schemeClr val="lt2"/>
                </a:solidFill>
                <a:latin typeface="Proxima Nova"/>
                <a:ea typeface="Proxima Nova"/>
                <a:cs typeface="Proxima Nova"/>
                <a:sym typeface="Proxima Nova"/>
              </a:rPr>
              <a:t>arned Media</a:t>
            </a:r>
            <a:endParaRPr b="1" sz="1600">
              <a:solidFill>
                <a:schemeClr val="lt2"/>
              </a:solidFill>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Organic search results </a:t>
            </a:r>
            <a:br>
              <a:rPr lang="en">
                <a:solidFill>
                  <a:srgbClr val="000000"/>
                </a:solidFill>
                <a:latin typeface="Proxima Nova"/>
                <a:ea typeface="Proxima Nova"/>
                <a:cs typeface="Proxima Nova"/>
                <a:sym typeface="Proxima Nova"/>
              </a:rPr>
            </a:br>
            <a:r>
              <a:rPr lang="en">
                <a:solidFill>
                  <a:srgbClr val="000000"/>
                </a:solidFill>
                <a:latin typeface="Proxima Nova"/>
                <a:ea typeface="Proxima Nova"/>
                <a:cs typeface="Proxima Nova"/>
                <a:sym typeface="Proxima Nova"/>
              </a:rPr>
              <a:t>Social </a:t>
            </a:r>
            <a:r>
              <a:rPr lang="en">
                <a:latin typeface="Proxima Nova"/>
                <a:ea typeface="Proxima Nova"/>
                <a:cs typeface="Proxima Nova"/>
                <a:sym typeface="Proxima Nova"/>
              </a:rPr>
              <a:t>media</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Product </a:t>
            </a:r>
            <a:r>
              <a:rPr lang="en">
                <a:latin typeface="Proxima Nova"/>
                <a:ea typeface="Proxima Nova"/>
                <a:cs typeface="Proxima Nova"/>
                <a:sym typeface="Proxima Nova"/>
              </a:rPr>
              <a:t>r</a:t>
            </a:r>
            <a:r>
              <a:rPr lang="en">
                <a:solidFill>
                  <a:srgbClr val="000000"/>
                </a:solidFill>
                <a:latin typeface="Proxima Nova"/>
                <a:ea typeface="Proxima Nova"/>
                <a:cs typeface="Proxima Nova"/>
                <a:sym typeface="Proxima Nova"/>
              </a:rPr>
              <a:t>eviews</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Word of </a:t>
            </a:r>
            <a:r>
              <a:rPr lang="en">
                <a:latin typeface="Proxima Nova"/>
                <a:ea typeface="Proxima Nova"/>
                <a:cs typeface="Proxima Nova"/>
                <a:sym typeface="Proxima Nova"/>
              </a:rPr>
              <a:t>m</a:t>
            </a:r>
            <a:r>
              <a:rPr lang="en">
                <a:solidFill>
                  <a:srgbClr val="000000"/>
                </a:solidFill>
                <a:latin typeface="Proxima Nova"/>
                <a:ea typeface="Proxima Nova"/>
                <a:cs typeface="Proxima Nova"/>
                <a:sym typeface="Proxima Nova"/>
              </a:rPr>
              <a:t>outh</a:t>
            </a:r>
            <a:endParaRPr>
              <a:solidFill>
                <a:srgbClr val="000000"/>
              </a:solidFill>
              <a:latin typeface="Proxima Nova"/>
              <a:ea typeface="Proxima Nova"/>
              <a:cs typeface="Proxima Nova"/>
              <a:sym typeface="Proxima Nova"/>
            </a:endParaRPr>
          </a:p>
        </p:txBody>
      </p:sp>
      <p:sp>
        <p:nvSpPr>
          <p:cNvPr id="1063" name="Google Shape;1063;p87"/>
          <p:cNvSpPr txBox="1"/>
          <p:nvPr/>
        </p:nvSpPr>
        <p:spPr>
          <a:xfrm>
            <a:off x="6075450" y="1861050"/>
            <a:ext cx="2597400" cy="2625000"/>
          </a:xfrm>
          <a:prstGeom prst="rect">
            <a:avLst/>
          </a:prstGeom>
          <a:noFill/>
          <a:ln cap="flat" cmpd="sng" w="19050">
            <a:solidFill>
              <a:schemeClr val="accent1"/>
            </a:solidFill>
            <a:prstDash val="dash"/>
            <a:round/>
            <a:headEnd len="sm" w="sm" type="none"/>
            <a:tailEnd len="sm" w="sm" type="none"/>
          </a:ln>
        </p:spPr>
        <p:txBody>
          <a:bodyPr anchorCtr="0" anchor="t" bIns="137150" lIns="137150" spcFirstLastPara="1" rIns="137150" wrap="square" tIns="137150">
            <a:noAutofit/>
          </a:bodyPr>
          <a:lstStyle/>
          <a:p>
            <a:pPr indent="0" lvl="0" marL="0" rtl="0" algn="l">
              <a:spcBef>
                <a:spcPts val="0"/>
              </a:spcBef>
              <a:spcAft>
                <a:spcPts val="0"/>
              </a:spcAft>
              <a:buNone/>
            </a:pPr>
            <a:r>
              <a:rPr b="1" lang="en" sz="1700">
                <a:solidFill>
                  <a:schemeClr val="lt2"/>
                </a:solidFill>
                <a:latin typeface="Proxima Nova"/>
                <a:ea typeface="Proxima Nova"/>
                <a:cs typeface="Proxima Nova"/>
                <a:sym typeface="Proxima Nova"/>
              </a:rPr>
              <a:t>Paid Advertising</a:t>
            </a:r>
            <a:endParaRPr b="1" sz="1700">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Display ads</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Search engine marketing</a:t>
            </a:r>
            <a:endParaRPr>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Video ads</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Pay per click</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Retargeting</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Paid influencers</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Paid content promotion</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Sponsored posts</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Social media ads</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TV, magazines, radio,</a:t>
            </a:r>
            <a:r>
              <a:rPr lang="en">
                <a:latin typeface="Proxima Nova"/>
                <a:ea typeface="Proxima Nova"/>
                <a:cs typeface="Proxima Nova"/>
                <a:sym typeface="Proxima Nova"/>
              </a:rPr>
              <a:t> </a:t>
            </a:r>
            <a:r>
              <a:rPr lang="en">
                <a:solidFill>
                  <a:srgbClr val="000000"/>
                </a:solidFill>
                <a:latin typeface="Proxima Nova"/>
                <a:ea typeface="Proxima Nova"/>
                <a:cs typeface="Proxima Nova"/>
                <a:sym typeface="Proxima Nova"/>
              </a:rPr>
              <a:t>&amp; </a:t>
            </a:r>
            <a:r>
              <a:rPr lang="en">
                <a:latin typeface="Proxima Nova"/>
                <a:ea typeface="Proxima Nova"/>
                <a:cs typeface="Proxima Nova"/>
                <a:sym typeface="Proxima Nova"/>
              </a:rPr>
              <a:t>OOH</a:t>
            </a:r>
            <a:endParaRPr>
              <a:solidFill>
                <a:srgbClr val="000000"/>
              </a:solidFill>
              <a:latin typeface="Proxima Nova"/>
              <a:ea typeface="Proxima Nova"/>
              <a:cs typeface="Proxima Nova"/>
              <a:sym typeface="Proxima Nova"/>
            </a:endParaRPr>
          </a:p>
        </p:txBody>
      </p:sp>
      <p:sp>
        <p:nvSpPr>
          <p:cNvPr id="1064" name="Google Shape;1064;p87"/>
          <p:cNvSpPr txBox="1"/>
          <p:nvPr/>
        </p:nvSpPr>
        <p:spPr>
          <a:xfrm>
            <a:off x="545450" y="1861050"/>
            <a:ext cx="2532900" cy="2567400"/>
          </a:xfrm>
          <a:prstGeom prst="rect">
            <a:avLst/>
          </a:prstGeom>
          <a:noFill/>
          <a:ln cap="flat" cmpd="sng" w="19050">
            <a:solidFill>
              <a:schemeClr val="accent1"/>
            </a:solidFill>
            <a:prstDash val="dash"/>
            <a:round/>
            <a:headEnd len="sm" w="sm" type="none"/>
            <a:tailEnd len="sm" w="sm" type="none"/>
          </a:ln>
        </p:spPr>
        <p:txBody>
          <a:bodyPr anchorCtr="0" anchor="t" bIns="137150" lIns="137150" spcFirstLastPara="1" rIns="137150" wrap="square" tIns="137150">
            <a:noAutofit/>
          </a:bodyPr>
          <a:lstStyle/>
          <a:p>
            <a:pPr indent="0" lvl="0" marL="0" rtl="0" algn="l">
              <a:spcBef>
                <a:spcPts val="0"/>
              </a:spcBef>
              <a:spcAft>
                <a:spcPts val="0"/>
              </a:spcAft>
              <a:buNone/>
            </a:pPr>
            <a:r>
              <a:rPr b="1" lang="en" sz="1600">
                <a:solidFill>
                  <a:schemeClr val="lt2"/>
                </a:solidFill>
                <a:latin typeface="Proxima Nova"/>
                <a:ea typeface="Proxima Nova"/>
                <a:cs typeface="Proxima Nova"/>
                <a:sym typeface="Proxima Nova"/>
              </a:rPr>
              <a:t>Owned Content</a:t>
            </a:r>
            <a:endParaRPr b="1" sz="1600">
              <a:solidFill>
                <a:schemeClr val="lt2"/>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Website</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Mobile apps</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Social media </a:t>
            </a:r>
            <a:r>
              <a:rPr lang="en">
                <a:latin typeface="Proxima Nova"/>
                <a:ea typeface="Proxima Nova"/>
                <a:cs typeface="Proxima Nova"/>
                <a:sym typeface="Proxima Nova"/>
              </a:rPr>
              <a:t>channels</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Blog</a:t>
            </a:r>
            <a:r>
              <a:rPr lang="en">
                <a:latin typeface="Proxima Nova"/>
                <a:ea typeface="Proxima Nova"/>
                <a:cs typeface="Proxima Nova"/>
                <a:sym typeface="Proxima Nova"/>
              </a:rPr>
              <a:t>s</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Email marketing</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rPr lang="en">
                <a:solidFill>
                  <a:srgbClr val="000000"/>
                </a:solidFill>
                <a:latin typeface="Proxima Nova"/>
                <a:ea typeface="Proxima Nova"/>
                <a:cs typeface="Proxima Nova"/>
                <a:sym typeface="Proxima Nova"/>
              </a:rPr>
              <a:t>Physical </a:t>
            </a:r>
            <a:r>
              <a:rPr lang="en">
                <a:latin typeface="Proxima Nova"/>
                <a:ea typeface="Proxima Nova"/>
                <a:cs typeface="Proxima Nova"/>
                <a:sym typeface="Proxima Nova"/>
              </a:rPr>
              <a:t>l</a:t>
            </a:r>
            <a:r>
              <a:rPr lang="en">
                <a:solidFill>
                  <a:srgbClr val="000000"/>
                </a:solidFill>
                <a:latin typeface="Proxima Nova"/>
                <a:ea typeface="Proxima Nova"/>
                <a:cs typeface="Proxima Nova"/>
                <a:sym typeface="Proxima Nova"/>
              </a:rPr>
              <a:t>ocations</a:t>
            </a:r>
            <a:endParaRPr>
              <a:solidFill>
                <a:srgbClr val="000000"/>
              </a:solidFill>
              <a:latin typeface="Proxima Nova"/>
              <a:ea typeface="Proxima Nova"/>
              <a:cs typeface="Proxima Nova"/>
              <a:sym typeface="Proxima Nova"/>
            </a:endParaRPr>
          </a:p>
          <a:p>
            <a:pPr indent="0" lvl="0" marL="0" rtl="0" algn="l">
              <a:spcBef>
                <a:spcPts val="0"/>
              </a:spcBef>
              <a:spcAft>
                <a:spcPts val="0"/>
              </a:spcAft>
              <a:buNone/>
            </a:pPr>
            <a:r>
              <a:t/>
            </a:r>
            <a:endParaRPr>
              <a:solidFill>
                <a:srgbClr val="000000"/>
              </a:solidFill>
              <a:latin typeface="Proxima Nova"/>
              <a:ea typeface="Proxima Nova"/>
              <a:cs typeface="Proxima Nova"/>
              <a:sym typeface="Proxima Nova"/>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8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070" name="Google Shape;1070;p88"/>
          <p:cNvPicPr preferRelativeResize="0"/>
          <p:nvPr/>
        </p:nvPicPr>
        <p:blipFill>
          <a:blip r:embed="rId3">
            <a:alphaModFix/>
          </a:blip>
          <a:stretch>
            <a:fillRect/>
          </a:stretch>
        </p:blipFill>
        <p:spPr>
          <a:xfrm>
            <a:off x="709912" y="1179562"/>
            <a:ext cx="1509826" cy="3269276"/>
          </a:xfrm>
          <a:prstGeom prst="rect">
            <a:avLst/>
          </a:prstGeom>
          <a:noFill/>
          <a:ln cap="flat" cmpd="sng" w="9525">
            <a:solidFill>
              <a:srgbClr val="B7B7B7"/>
            </a:solidFill>
            <a:prstDash val="solid"/>
            <a:round/>
            <a:headEnd len="sm" w="sm" type="none"/>
            <a:tailEnd len="sm" w="sm" type="none"/>
          </a:ln>
        </p:spPr>
      </p:pic>
      <p:pic>
        <p:nvPicPr>
          <p:cNvPr id="1071" name="Google Shape;1071;p88"/>
          <p:cNvPicPr preferRelativeResize="0"/>
          <p:nvPr/>
        </p:nvPicPr>
        <p:blipFill>
          <a:blip r:embed="rId4">
            <a:alphaModFix/>
          </a:blip>
          <a:stretch>
            <a:fillRect/>
          </a:stretch>
        </p:blipFill>
        <p:spPr>
          <a:xfrm>
            <a:off x="2776563" y="1222124"/>
            <a:ext cx="2873825" cy="3027125"/>
          </a:xfrm>
          <a:prstGeom prst="rect">
            <a:avLst/>
          </a:prstGeom>
          <a:noFill/>
          <a:ln cap="flat" cmpd="sng" w="9525">
            <a:solidFill>
              <a:srgbClr val="B7B7B7"/>
            </a:solidFill>
            <a:prstDash val="solid"/>
            <a:round/>
            <a:headEnd len="sm" w="sm" type="none"/>
            <a:tailEnd len="sm" w="sm" type="none"/>
          </a:ln>
        </p:spPr>
      </p:pic>
      <p:pic>
        <p:nvPicPr>
          <p:cNvPr id="1072" name="Google Shape;1072;p88"/>
          <p:cNvPicPr preferRelativeResize="0"/>
          <p:nvPr/>
        </p:nvPicPr>
        <p:blipFill rotWithShape="1">
          <a:blip r:embed="rId5">
            <a:alphaModFix/>
          </a:blip>
          <a:srcRect b="26902" l="0" r="0" t="21500"/>
          <a:stretch/>
        </p:blipFill>
        <p:spPr>
          <a:xfrm>
            <a:off x="6146076" y="1222125"/>
            <a:ext cx="2540724" cy="1673924"/>
          </a:xfrm>
          <a:prstGeom prst="rect">
            <a:avLst/>
          </a:prstGeom>
          <a:noFill/>
          <a:ln cap="flat" cmpd="sng" w="9525">
            <a:solidFill>
              <a:srgbClr val="999999"/>
            </a:solidFill>
            <a:prstDash val="solid"/>
            <a:round/>
            <a:headEnd len="sm" w="sm" type="none"/>
            <a:tailEnd len="sm" w="sm" type="none"/>
          </a:ln>
        </p:spPr>
      </p:pic>
      <p:sp>
        <p:nvSpPr>
          <p:cNvPr id="1073" name="Google Shape;1073;p88"/>
          <p:cNvSpPr/>
          <p:nvPr/>
        </p:nvSpPr>
        <p:spPr>
          <a:xfrm>
            <a:off x="713175" y="476675"/>
            <a:ext cx="1503300" cy="489000"/>
          </a:xfrm>
          <a:prstGeom prst="roundRect">
            <a:avLst>
              <a:gd fmla="val 16667" name="adj"/>
            </a:avLst>
          </a:prstGeom>
          <a:solidFill>
            <a:schemeClr val="accent2"/>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Owned</a:t>
            </a:r>
            <a:endParaRPr b="1">
              <a:latin typeface="Proxima Nova"/>
              <a:ea typeface="Proxima Nova"/>
              <a:cs typeface="Proxima Nova"/>
              <a:sym typeface="Proxima Nova"/>
            </a:endParaRPr>
          </a:p>
        </p:txBody>
      </p:sp>
      <p:sp>
        <p:nvSpPr>
          <p:cNvPr id="1074" name="Google Shape;1074;p88"/>
          <p:cNvSpPr/>
          <p:nvPr/>
        </p:nvSpPr>
        <p:spPr>
          <a:xfrm>
            <a:off x="3461813" y="476675"/>
            <a:ext cx="1503300" cy="4890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Earned</a:t>
            </a:r>
            <a:endParaRPr b="1">
              <a:latin typeface="Proxima Nova"/>
              <a:ea typeface="Proxima Nova"/>
              <a:cs typeface="Proxima Nova"/>
              <a:sym typeface="Proxima Nova"/>
            </a:endParaRPr>
          </a:p>
        </p:txBody>
      </p:sp>
      <p:sp>
        <p:nvSpPr>
          <p:cNvPr id="1075" name="Google Shape;1075;p88"/>
          <p:cNvSpPr/>
          <p:nvPr/>
        </p:nvSpPr>
        <p:spPr>
          <a:xfrm>
            <a:off x="6528863" y="476675"/>
            <a:ext cx="1503300" cy="489000"/>
          </a:xfrm>
          <a:prstGeom prst="roundRect">
            <a:avLst>
              <a:gd fmla="val 16667" name="adj"/>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Paid</a:t>
            </a:r>
            <a:endParaRPr b="1">
              <a:latin typeface="Proxima Nova"/>
              <a:ea typeface="Proxima Nova"/>
              <a:cs typeface="Proxima Nova"/>
              <a:sym typeface="Proxima Nova"/>
            </a:endParaRPr>
          </a:p>
        </p:txBody>
      </p:sp>
      <p:sp>
        <p:nvSpPr>
          <p:cNvPr id="1076" name="Google Shape;1076;p8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89"/>
          <p:cNvSpPr txBox="1"/>
          <p:nvPr>
            <p:ph idx="1" type="body"/>
          </p:nvPr>
        </p:nvSpPr>
        <p:spPr>
          <a:xfrm>
            <a:off x="457200" y="1143000"/>
            <a:ext cx="5134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you begin to consider your project for the day, which channel do you think will best serve your objectives and help you reach your KPIs? Why? </a:t>
            </a:r>
            <a:endParaRPr/>
          </a:p>
          <a:p>
            <a:pPr indent="-342900" lvl="0" marL="457200" rtl="0" algn="l">
              <a:spcBef>
                <a:spcPts val="1600"/>
              </a:spcBef>
              <a:spcAft>
                <a:spcPts val="0"/>
              </a:spcAft>
              <a:buSzPts val="1800"/>
              <a:buAutoNum type="arabicPeriod"/>
            </a:pPr>
            <a:r>
              <a:rPr lang="en"/>
              <a:t>Owned</a:t>
            </a:r>
            <a:endParaRPr/>
          </a:p>
          <a:p>
            <a:pPr indent="-342900" lvl="0" marL="457200" rtl="0" algn="l">
              <a:spcBef>
                <a:spcPts val="0"/>
              </a:spcBef>
              <a:spcAft>
                <a:spcPts val="0"/>
              </a:spcAft>
              <a:buSzPts val="1800"/>
              <a:buAutoNum type="arabicPeriod"/>
            </a:pPr>
            <a:r>
              <a:rPr lang="en"/>
              <a:t>Paid</a:t>
            </a:r>
            <a:endParaRPr/>
          </a:p>
          <a:p>
            <a:pPr indent="-342900" lvl="0" marL="457200" rtl="0" algn="l">
              <a:spcBef>
                <a:spcPts val="0"/>
              </a:spcBef>
              <a:spcAft>
                <a:spcPts val="0"/>
              </a:spcAft>
              <a:buSzPts val="1800"/>
              <a:buAutoNum type="arabicPeriod"/>
            </a:pPr>
            <a:r>
              <a:rPr lang="en"/>
              <a:t>Earned</a:t>
            </a:r>
            <a:endParaRPr/>
          </a:p>
        </p:txBody>
      </p:sp>
      <p:sp>
        <p:nvSpPr>
          <p:cNvPr id="1082" name="Google Shape;1082;p8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Channel Will You Use? </a:t>
            </a:r>
            <a:endParaRPr/>
          </a:p>
        </p:txBody>
      </p:sp>
      <p:sp>
        <p:nvSpPr>
          <p:cNvPr id="1083" name="Google Shape;1083;p8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 </a:t>
            </a:r>
            <a:endParaRPr/>
          </a:p>
        </p:txBody>
      </p:sp>
      <p:sp>
        <p:nvSpPr>
          <p:cNvPr id="1084" name="Google Shape;1084;p8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85" name="Google Shape;1085;p8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1086" name="Google Shape;1086;p89"/>
          <p:cNvGrpSpPr/>
          <p:nvPr/>
        </p:nvGrpSpPr>
        <p:grpSpPr>
          <a:xfrm>
            <a:off x="5868370" y="1410974"/>
            <a:ext cx="1694977" cy="1679967"/>
            <a:chOff x="466792" y="973675"/>
            <a:chExt cx="3780900" cy="3384300"/>
          </a:xfrm>
        </p:grpSpPr>
        <p:sp>
          <p:nvSpPr>
            <p:cNvPr id="1087" name="Google Shape;1087;p89"/>
            <p:cNvSpPr/>
            <p:nvPr/>
          </p:nvSpPr>
          <p:spPr>
            <a:xfrm>
              <a:off x="466792" y="973675"/>
              <a:ext cx="3780900" cy="3384300"/>
            </a:xfrm>
            <a:prstGeom prst="ellipse">
              <a:avLst/>
            </a:prstGeom>
            <a:solidFill>
              <a:srgbClr val="FFDB00">
                <a:alpha val="5843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89"/>
            <p:cNvSpPr txBox="1"/>
            <p:nvPr/>
          </p:nvSpPr>
          <p:spPr>
            <a:xfrm>
              <a:off x="601760" y="2223787"/>
              <a:ext cx="1952700" cy="11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1600">
                <a:solidFill>
                  <a:srgbClr val="000000"/>
                </a:solidFill>
                <a:latin typeface="Proxima Nova"/>
                <a:ea typeface="Proxima Nova"/>
                <a:cs typeface="Proxima Nova"/>
                <a:sym typeface="Proxima Nova"/>
              </a:endParaRPr>
            </a:p>
          </p:txBody>
        </p:sp>
      </p:grpSp>
      <p:sp>
        <p:nvSpPr>
          <p:cNvPr id="1089" name="Google Shape;1089;p89"/>
          <p:cNvSpPr/>
          <p:nvPr/>
        </p:nvSpPr>
        <p:spPr>
          <a:xfrm>
            <a:off x="6897350" y="1410927"/>
            <a:ext cx="1694700" cy="1679700"/>
          </a:xfrm>
          <a:prstGeom prst="ellipse">
            <a:avLst/>
          </a:prstGeom>
          <a:solidFill>
            <a:srgbClr val="FF9DB6">
              <a:alpha val="7500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89"/>
          <p:cNvSpPr/>
          <p:nvPr/>
        </p:nvSpPr>
        <p:spPr>
          <a:xfrm>
            <a:off x="6400466" y="2318643"/>
            <a:ext cx="1695000" cy="1679700"/>
          </a:xfrm>
          <a:prstGeom prst="ellipse">
            <a:avLst/>
          </a:prstGeom>
          <a:solidFill>
            <a:srgbClr val="017991">
              <a:alpha val="40450"/>
            </a:srgbClr>
          </a:solid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89"/>
          <p:cNvSpPr txBox="1"/>
          <p:nvPr/>
        </p:nvSpPr>
        <p:spPr>
          <a:xfrm>
            <a:off x="5954666" y="2063894"/>
            <a:ext cx="1170000" cy="37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latin typeface="Proxima Nova"/>
                <a:ea typeface="Proxima Nova"/>
                <a:cs typeface="Proxima Nova"/>
                <a:sym typeface="Proxima Nova"/>
              </a:rPr>
              <a:t>Earned</a:t>
            </a:r>
            <a:endParaRPr b="1" sz="1800">
              <a:latin typeface="Proxima Nova"/>
              <a:ea typeface="Proxima Nova"/>
              <a:cs typeface="Proxima Nova"/>
              <a:sym typeface="Proxima Nova"/>
            </a:endParaRPr>
          </a:p>
        </p:txBody>
      </p:sp>
      <p:sp>
        <p:nvSpPr>
          <p:cNvPr id="1092" name="Google Shape;1092;p89"/>
          <p:cNvSpPr txBox="1"/>
          <p:nvPr/>
        </p:nvSpPr>
        <p:spPr>
          <a:xfrm>
            <a:off x="7362575" y="2048987"/>
            <a:ext cx="850500" cy="403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800">
                <a:latin typeface="Proxima Nova"/>
                <a:ea typeface="Proxima Nova"/>
                <a:cs typeface="Proxima Nova"/>
                <a:sym typeface="Proxima Nova"/>
              </a:rPr>
              <a:t>Paid</a:t>
            </a:r>
            <a:endParaRPr b="1" sz="1800">
              <a:latin typeface="Proxima Nova"/>
              <a:ea typeface="Proxima Nova"/>
              <a:cs typeface="Proxima Nova"/>
              <a:sym typeface="Proxima Nova"/>
            </a:endParaRPr>
          </a:p>
        </p:txBody>
      </p:sp>
      <p:sp>
        <p:nvSpPr>
          <p:cNvPr id="1093" name="Google Shape;1093;p89"/>
          <p:cNvSpPr txBox="1"/>
          <p:nvPr/>
        </p:nvSpPr>
        <p:spPr>
          <a:xfrm>
            <a:off x="6744575" y="3228100"/>
            <a:ext cx="1006800" cy="40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Owned</a:t>
            </a:r>
            <a:endParaRPr b="1" sz="1800">
              <a:latin typeface="Proxima Nova"/>
              <a:ea typeface="Proxima Nova"/>
              <a:cs typeface="Proxima Nova"/>
              <a:sym typeface="Proxima Nov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0"/>
          <p:cNvSpPr txBox="1"/>
          <p:nvPr>
            <p:ph type="title"/>
          </p:nvPr>
        </p:nvSpPr>
        <p:spPr>
          <a:xfrm>
            <a:off x="930100" y="2027925"/>
            <a:ext cx="7095000" cy="128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900"/>
              <a:t>An omnichannel approach puts the customer, not corporate silos, at the center of its strategy... It acknowledges that mobile and social have enabled customers to not only quickly switch between channels but actually use channels simultaneously.</a:t>
            </a:r>
            <a:endParaRPr sz="1900"/>
          </a:p>
          <a:p>
            <a:pPr indent="0" lvl="0" marL="0" rtl="0" algn="ctr">
              <a:spcBef>
                <a:spcPts val="0"/>
              </a:spcBef>
              <a:spcAft>
                <a:spcPts val="0"/>
              </a:spcAft>
              <a:buNone/>
            </a:pPr>
            <a:r>
              <a:t/>
            </a:r>
            <a:endParaRPr b="0" i="1" sz="1400"/>
          </a:p>
        </p:txBody>
      </p:sp>
      <p:sp>
        <p:nvSpPr>
          <p:cNvPr id="1099" name="Google Shape;1099;p9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3"/>
              </a:rPr>
              <a:t>Omnichannel</a:t>
            </a:r>
            <a:r>
              <a:rPr lang="en" u="sng">
                <a:solidFill>
                  <a:schemeClr val="hlink"/>
                </a:solidFill>
                <a:hlinkClick r:id="rId4"/>
              </a:rPr>
              <a:t> vs.Multichannel Marketing  </a:t>
            </a:r>
            <a:endParaRPr/>
          </a:p>
        </p:txBody>
      </p:sp>
      <p:sp>
        <p:nvSpPr>
          <p:cNvPr id="1100" name="Google Shape;1100;p9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01" name="Google Shape;1101;p90"/>
          <p:cNvSpPr txBox="1"/>
          <p:nvPr>
            <p:ph idx="1" type="subTitle"/>
          </p:nvPr>
        </p:nvSpPr>
        <p:spPr>
          <a:xfrm>
            <a:off x="2207800" y="3442318"/>
            <a:ext cx="4539600" cy="556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i="1" lang="en" sz="1400"/>
              <a:t>— </a:t>
            </a:r>
            <a:r>
              <a:rPr i="1" lang="en" sz="1400"/>
              <a:t>Stacey Schwartz </a:t>
            </a:r>
            <a:br>
              <a:rPr i="1" lang="en" sz="1400"/>
            </a:br>
            <a:r>
              <a:rPr i="1" lang="en" sz="1200"/>
              <a:t>Digital Marketing Program Director, Rutgers Business School</a:t>
            </a:r>
            <a:endParaRPr i="1" sz="1200"/>
          </a:p>
          <a:p>
            <a:pPr indent="0" lvl="0" marL="0" rtl="0" algn="ctr">
              <a:spcBef>
                <a:spcPts val="0"/>
              </a:spcBef>
              <a:spcAft>
                <a:spcPts val="160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91"/>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Lunch! </a:t>
            </a:r>
            <a:endParaRPr/>
          </a:p>
        </p:txBody>
      </p:sp>
      <p:sp>
        <p:nvSpPr>
          <p:cNvPr id="1107" name="Google Shape;1107;p9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08" name="Google Shape;1108;p91"/>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pic>
        <p:nvPicPr>
          <p:cNvPr id="1109" name="Google Shape;1109;p91"/>
          <p:cNvPicPr preferRelativeResize="0"/>
          <p:nvPr/>
        </p:nvPicPr>
        <p:blipFill>
          <a:blip r:embed="rId3">
            <a:alphaModFix/>
          </a:blip>
          <a:stretch>
            <a:fillRect/>
          </a:stretch>
        </p:blipFill>
        <p:spPr>
          <a:xfrm>
            <a:off x="3304649" y="1096625"/>
            <a:ext cx="3405075" cy="2883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8"/>
          <p:cNvPicPr preferRelativeResize="0"/>
          <p:nvPr/>
        </p:nvPicPr>
        <p:blipFill>
          <a:blip r:embed="rId3">
            <a:alphaModFix/>
          </a:blip>
          <a:stretch>
            <a:fillRect/>
          </a:stretch>
        </p:blipFill>
        <p:spPr>
          <a:xfrm>
            <a:off x="-881100" y="-251825"/>
            <a:ext cx="10228147" cy="5104748"/>
          </a:xfrm>
          <a:prstGeom prst="rect">
            <a:avLst/>
          </a:prstGeom>
          <a:noFill/>
          <a:ln>
            <a:noFill/>
          </a:ln>
        </p:spPr>
      </p:pic>
      <p:sp>
        <p:nvSpPr>
          <p:cNvPr id="308" name="Google Shape;308;p38"/>
          <p:cNvSpPr txBox="1"/>
          <p:nvPr/>
        </p:nvSpPr>
        <p:spPr>
          <a:xfrm>
            <a:off x="808200" y="1577900"/>
            <a:ext cx="7527600" cy="18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500"/>
              </a:spcAft>
              <a:buNone/>
            </a:pPr>
            <a:r>
              <a:rPr b="1" lang="en" sz="2400">
                <a:solidFill>
                  <a:schemeClr val="dk1"/>
                </a:solidFill>
                <a:highlight>
                  <a:schemeClr val="lt1"/>
                </a:highlight>
                <a:latin typeface="Proxima Nova"/>
                <a:ea typeface="Proxima Nova"/>
                <a:cs typeface="Proxima Nova"/>
                <a:sym typeface="Proxima Nova"/>
              </a:rPr>
              <a:t>General Assembly is a </a:t>
            </a:r>
            <a:r>
              <a:rPr b="1" lang="en" sz="2400">
                <a:solidFill>
                  <a:schemeClr val="dk2"/>
                </a:solidFill>
                <a:highlight>
                  <a:schemeClr val="lt1"/>
                </a:highlight>
                <a:latin typeface="Proxima Nova"/>
                <a:ea typeface="Proxima Nova"/>
                <a:cs typeface="Proxima Nova"/>
                <a:sym typeface="Proxima Nova"/>
              </a:rPr>
              <a:t>pioneer in education and career transformation</a:t>
            </a:r>
            <a:r>
              <a:rPr b="1" lang="en" sz="2400">
                <a:solidFill>
                  <a:schemeClr val="dk1"/>
                </a:solidFill>
                <a:highlight>
                  <a:schemeClr val="lt1"/>
                </a:highlight>
                <a:latin typeface="Proxima Nova"/>
                <a:ea typeface="Proxima Nova"/>
                <a:cs typeface="Proxima Nova"/>
                <a:sym typeface="Proxima Nova"/>
              </a:rPr>
              <a:t>, specializing in today's most in-demand skills. </a:t>
            </a:r>
            <a:r>
              <a:rPr b="1" lang="en" sz="2400">
                <a:solidFill>
                  <a:schemeClr val="dk2"/>
                </a:solidFill>
                <a:highlight>
                  <a:schemeClr val="lt1"/>
                </a:highlight>
                <a:latin typeface="Proxima Nova"/>
                <a:ea typeface="Proxima Nova"/>
                <a:cs typeface="Proxima Nova"/>
                <a:sym typeface="Proxima Nova"/>
              </a:rPr>
              <a:t>We foster a flourishing community of professionals</a:t>
            </a:r>
            <a:r>
              <a:rPr b="1" lang="en" sz="2400">
                <a:solidFill>
                  <a:schemeClr val="dk1"/>
                </a:solidFill>
                <a:highlight>
                  <a:schemeClr val="lt1"/>
                </a:highlight>
                <a:latin typeface="Proxima Nova"/>
                <a:ea typeface="Proxima Nova"/>
                <a:cs typeface="Proxima Nova"/>
                <a:sym typeface="Proxima Nova"/>
              </a:rPr>
              <a:t> pursuing careers they love.</a:t>
            </a:r>
            <a:endParaRPr b="1" sz="2400">
              <a:solidFill>
                <a:schemeClr val="dk1"/>
              </a:solidFill>
              <a:highlight>
                <a:schemeClr val="lt1"/>
              </a:highlight>
              <a:latin typeface="Proxima Nova"/>
              <a:ea typeface="Proxima Nova"/>
              <a:cs typeface="Proxima Nova"/>
              <a:sym typeface="Proxima Nova"/>
            </a:endParaRPr>
          </a:p>
        </p:txBody>
      </p:sp>
      <p:sp>
        <p:nvSpPr>
          <p:cNvPr id="309" name="Google Shape;309;p3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10" name="Google Shape;310;p3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13" name="Shape 1113"/>
        <p:cNvGrpSpPr/>
        <p:nvPr/>
      </p:nvGrpSpPr>
      <p:grpSpPr>
        <a:xfrm>
          <a:off x="0" y="0"/>
          <a:ext cx="0" cy="0"/>
          <a:chOff x="0" y="0"/>
          <a:chExt cx="0" cy="0"/>
        </a:xfrm>
      </p:grpSpPr>
      <p:sp>
        <p:nvSpPr>
          <p:cNvPr id="1114" name="Google Shape;1114;p92"/>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Overview: </a:t>
            </a:r>
            <a:r>
              <a:rPr lang="en" sz="1400"/>
              <a:t>This section of the program is a</a:t>
            </a:r>
            <a:r>
              <a:rPr lang="en" sz="1400"/>
              <a:t> “deep dive”</a:t>
            </a:r>
            <a:r>
              <a:rPr lang="en" sz="1400"/>
              <a:t> into a select few</a:t>
            </a:r>
            <a:r>
              <a:rPr b="1" lang="en" sz="1400"/>
              <a:t> marketing channels</a:t>
            </a:r>
            <a:r>
              <a:rPr lang="en" sz="1400">
                <a:solidFill>
                  <a:schemeClr val="dk1"/>
                </a:solidFill>
              </a:rPr>
              <a:t>: search, email, social, and landing pages. Keep in mind that the deep dives are not exhaustive, but instead are designed to cover the essentials in order to encourage critical thinking and creative problem-solving on the part of the students. At their core, the deep dives serve to answer these key questions.</a:t>
            </a:r>
            <a:endParaRPr sz="1400">
              <a:solidFill>
                <a:schemeClr val="dk1"/>
              </a:solidFill>
            </a:endParaRPr>
          </a:p>
          <a:p>
            <a:pPr indent="0" lvl="0" marL="0" rtl="0" algn="l">
              <a:spcBef>
                <a:spcPts val="1000"/>
              </a:spcBef>
              <a:spcAft>
                <a:spcPts val="0"/>
              </a:spcAft>
              <a:buClr>
                <a:schemeClr val="dk1"/>
              </a:buClr>
              <a:buSzPts val="1100"/>
              <a:buFont typeface="Arial"/>
              <a:buNone/>
            </a:pPr>
            <a:r>
              <a:t/>
            </a:r>
            <a:endParaRPr sz="1400">
              <a:solidFill>
                <a:schemeClr val="dk1"/>
              </a:solidFill>
            </a:endParaRPr>
          </a:p>
          <a:p>
            <a:pPr indent="-317500" lvl="0" marL="457200" rtl="0" algn="l">
              <a:spcBef>
                <a:spcPts val="0"/>
              </a:spcBef>
              <a:spcAft>
                <a:spcPts val="0"/>
              </a:spcAft>
              <a:buClr>
                <a:schemeClr val="dk1"/>
              </a:buClr>
              <a:buSzPts val="1400"/>
              <a:buFont typeface="Proxima Nova"/>
              <a:buChar char="●"/>
            </a:pPr>
            <a:r>
              <a:rPr b="1" lang="en" sz="1400">
                <a:solidFill>
                  <a:schemeClr val="dk1"/>
                </a:solidFill>
              </a:rPr>
              <a:t>Part 1 (~10 minutes): </a:t>
            </a:r>
            <a:r>
              <a:rPr lang="en" sz="1400">
                <a:solidFill>
                  <a:schemeClr val="dk1"/>
                </a:solidFill>
              </a:rPr>
              <a:t>Why is this channel important? Why might they use it over another channel? What</a:t>
            </a:r>
            <a:r>
              <a:rPr b="1" lang="en" sz="1400">
                <a:solidFill>
                  <a:schemeClr val="dk1"/>
                </a:solidFill>
              </a:rPr>
              <a:t> </a:t>
            </a:r>
            <a:r>
              <a:rPr lang="en" sz="1400">
                <a:solidFill>
                  <a:schemeClr val="dk1"/>
                </a:solidFill>
              </a:rPr>
              <a:t>benefits does it offer marketers? </a:t>
            </a:r>
            <a:endParaRPr sz="1400">
              <a:solidFill>
                <a:schemeClr val="dk1"/>
              </a:solidFill>
            </a:endParaRPr>
          </a:p>
          <a:p>
            <a:pPr indent="-317500" lvl="0" marL="457200" rtl="0" algn="l">
              <a:spcBef>
                <a:spcPts val="1000"/>
              </a:spcBef>
              <a:spcAft>
                <a:spcPts val="0"/>
              </a:spcAft>
              <a:buClr>
                <a:schemeClr val="dk1"/>
              </a:buClr>
              <a:buSzPts val="1400"/>
              <a:buFont typeface="Proxima Nova"/>
              <a:buChar char="●"/>
            </a:pPr>
            <a:r>
              <a:rPr b="1" lang="en" sz="1400">
                <a:solidFill>
                  <a:schemeClr val="dk1"/>
                </a:solidFill>
              </a:rPr>
              <a:t>Part 2 (~15 minutes):</a:t>
            </a:r>
            <a:r>
              <a:rPr lang="en" sz="1400">
                <a:solidFill>
                  <a:schemeClr val="dk1"/>
                </a:solidFill>
              </a:rPr>
              <a:t> What does “good” look like for this channel? What are the best practices (generally and creatively speaking)? </a:t>
            </a:r>
            <a:endParaRPr sz="1400">
              <a:solidFill>
                <a:schemeClr val="dk1"/>
              </a:solidFill>
            </a:endParaRPr>
          </a:p>
          <a:p>
            <a:pPr indent="-317500" lvl="0" marL="457200" rtl="0" algn="l">
              <a:spcBef>
                <a:spcPts val="1000"/>
              </a:spcBef>
              <a:spcAft>
                <a:spcPts val="1000"/>
              </a:spcAft>
              <a:buClr>
                <a:schemeClr val="dk1"/>
              </a:buClr>
              <a:buSzPts val="1400"/>
              <a:buFont typeface="Proxima Nova"/>
              <a:buChar char="●"/>
            </a:pPr>
            <a:r>
              <a:rPr b="1" lang="en" sz="1400">
                <a:solidFill>
                  <a:schemeClr val="dk1"/>
                </a:solidFill>
              </a:rPr>
              <a:t>Part 3 (~10 minutes): </a:t>
            </a:r>
            <a:r>
              <a:rPr lang="en" sz="1400">
                <a:solidFill>
                  <a:schemeClr val="dk1"/>
                </a:solidFill>
              </a:rPr>
              <a:t>Any exciting trends? Best brands to watch?</a:t>
            </a:r>
            <a:endParaRPr sz="1400">
              <a:solidFill>
                <a:schemeClr val="dk1"/>
              </a:solidFill>
            </a:endParaRPr>
          </a:p>
        </p:txBody>
      </p:sp>
      <p:sp>
        <p:nvSpPr>
          <p:cNvPr id="1115" name="Google Shape;1115;p9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What We Cover for Each Channel</a:t>
            </a:r>
            <a:endParaRPr sz="2400"/>
          </a:p>
        </p:txBody>
      </p:sp>
      <p:sp>
        <p:nvSpPr>
          <p:cNvPr id="1116" name="Google Shape;1116;p9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93"/>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a:t>
            </a:r>
            <a:endParaRPr/>
          </a:p>
        </p:txBody>
      </p:sp>
      <p:sp>
        <p:nvSpPr>
          <p:cNvPr id="1122" name="Google Shape;1122;p9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Channels and Design Tactics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pic>
        <p:nvPicPr>
          <p:cNvPr id="1127" name="Google Shape;1127;p94"/>
          <p:cNvPicPr preferRelativeResize="0"/>
          <p:nvPr/>
        </p:nvPicPr>
        <p:blipFill>
          <a:blip r:embed="rId3">
            <a:alphaModFix/>
          </a:blip>
          <a:stretch>
            <a:fillRect/>
          </a:stretch>
        </p:blipFill>
        <p:spPr>
          <a:xfrm>
            <a:off x="3827750" y="1143225"/>
            <a:ext cx="4859045" cy="2589699"/>
          </a:xfrm>
          <a:prstGeom prst="rect">
            <a:avLst/>
          </a:prstGeom>
          <a:noFill/>
          <a:ln>
            <a:noFill/>
          </a:ln>
        </p:spPr>
      </p:pic>
      <p:sp>
        <p:nvSpPr>
          <p:cNvPr id="1128" name="Google Shape;1128;p9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Search Works</a:t>
            </a:r>
            <a:endParaRPr/>
          </a:p>
        </p:txBody>
      </p:sp>
      <p:sp>
        <p:nvSpPr>
          <p:cNvPr id="1129" name="Google Shape;1129;p9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30" name="Google Shape;1130;p94"/>
          <p:cNvSpPr txBox="1"/>
          <p:nvPr/>
        </p:nvSpPr>
        <p:spPr>
          <a:xfrm>
            <a:off x="333750" y="955025"/>
            <a:ext cx="3273300" cy="31080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SzPts val="1300"/>
              <a:buFont typeface="Proxima Nova"/>
              <a:buChar char="●"/>
            </a:pPr>
            <a:r>
              <a:rPr b="1" lang="en" sz="1300">
                <a:latin typeface="Proxima Nova"/>
                <a:ea typeface="Proxima Nova"/>
                <a:cs typeface="Proxima Nova"/>
                <a:sym typeface="Proxima Nova"/>
              </a:rPr>
              <a:t>Crawl: </a:t>
            </a:r>
            <a:r>
              <a:rPr lang="en" sz="1300">
                <a:latin typeface="Proxima Nova"/>
                <a:ea typeface="Proxima Nova"/>
                <a:cs typeface="Proxima Nova"/>
                <a:sym typeface="Proxima Nova"/>
              </a:rPr>
              <a:t>Scours the internet for content, looking over the code/content for each URL it finds.</a:t>
            </a:r>
            <a:endParaRPr sz="1300">
              <a:latin typeface="Proxima Nova"/>
              <a:ea typeface="Proxima Nova"/>
              <a:cs typeface="Proxima Nova"/>
              <a:sym typeface="Proxima Nova"/>
            </a:endParaRPr>
          </a:p>
          <a:p>
            <a:pPr indent="-311150" lvl="0" marL="457200" rtl="0" algn="l">
              <a:spcBef>
                <a:spcPts val="1000"/>
              </a:spcBef>
              <a:spcAft>
                <a:spcPts val="0"/>
              </a:spcAft>
              <a:buSzPts val="1300"/>
              <a:buFont typeface="Proxima Nova"/>
              <a:buChar char="●"/>
            </a:pPr>
            <a:r>
              <a:rPr b="1" lang="en" sz="1300">
                <a:latin typeface="Proxima Nova"/>
                <a:ea typeface="Proxima Nova"/>
                <a:cs typeface="Proxima Nova"/>
                <a:sym typeface="Proxima Nova"/>
              </a:rPr>
              <a:t>Index:</a:t>
            </a:r>
            <a:r>
              <a:rPr lang="en" sz="1300">
                <a:latin typeface="Proxima Nova"/>
                <a:ea typeface="Proxima Nova"/>
                <a:cs typeface="Proxima Nova"/>
                <a:sym typeface="Proxima Nova"/>
              </a:rPr>
              <a:t> Stores and organizes the content found during the crawling process. Once a page is in the index, it’s in the running to be displayed as a result to relevant queries.</a:t>
            </a:r>
            <a:endParaRPr sz="1300">
              <a:latin typeface="Proxima Nova"/>
              <a:ea typeface="Proxima Nova"/>
              <a:cs typeface="Proxima Nova"/>
              <a:sym typeface="Proxima Nova"/>
            </a:endParaRPr>
          </a:p>
          <a:p>
            <a:pPr indent="-311150" lvl="0" marL="457200" rtl="0" algn="l">
              <a:spcBef>
                <a:spcPts val="1000"/>
              </a:spcBef>
              <a:spcAft>
                <a:spcPts val="0"/>
              </a:spcAft>
              <a:buSzPts val="1300"/>
              <a:buFont typeface="Proxima Nova"/>
              <a:buChar char="●"/>
            </a:pPr>
            <a:r>
              <a:rPr b="1" lang="en" sz="1300">
                <a:latin typeface="Proxima Nova"/>
                <a:ea typeface="Proxima Nova"/>
                <a:cs typeface="Proxima Nova"/>
                <a:sym typeface="Proxima Nova"/>
              </a:rPr>
              <a:t>Rank:</a:t>
            </a:r>
            <a:r>
              <a:rPr lang="en" sz="1300">
                <a:latin typeface="Proxima Nova"/>
                <a:ea typeface="Proxima Nova"/>
                <a:cs typeface="Proxima Nova"/>
                <a:sym typeface="Proxima Nova"/>
              </a:rPr>
              <a:t> Provides the pieces of content that will best answer a searcher's query, which means that results are ordered by most to least relevant.</a:t>
            </a:r>
            <a:endParaRPr sz="1300">
              <a:latin typeface="Proxima Nova"/>
              <a:ea typeface="Proxima Nova"/>
              <a:cs typeface="Proxima Nova"/>
              <a:sym typeface="Proxima Nova"/>
            </a:endParaRPr>
          </a:p>
          <a:p>
            <a:pPr indent="0" lvl="0" marL="0" rtl="0" algn="l">
              <a:spcBef>
                <a:spcPts val="1000"/>
              </a:spcBef>
              <a:spcAft>
                <a:spcPts val="1000"/>
              </a:spcAft>
              <a:buNone/>
            </a:pPr>
            <a:r>
              <a:t/>
            </a:r>
            <a:endParaRPr>
              <a:latin typeface="Proxima Nova"/>
              <a:ea typeface="Proxima Nova"/>
              <a:cs typeface="Proxima Nova"/>
              <a:sym typeface="Proxima Nova"/>
            </a:endParaRPr>
          </a:p>
        </p:txBody>
      </p:sp>
      <p:sp>
        <p:nvSpPr>
          <p:cNvPr id="1131" name="Google Shape;1131;p9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4"/>
              </a:rPr>
              <a:t>Beginner’s Guide to SEO</a:t>
            </a:r>
            <a:r>
              <a:rPr lang="en"/>
              <a:t>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9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SEO vs. Paid Search</a:t>
            </a:r>
            <a:endParaRPr/>
          </a:p>
        </p:txBody>
      </p:sp>
      <p:sp>
        <p:nvSpPr>
          <p:cNvPr id="1137" name="Google Shape;1137;p9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38" name="Google Shape;1138;p9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39" name="Google Shape;1139;p95"/>
          <p:cNvSpPr/>
          <p:nvPr/>
        </p:nvSpPr>
        <p:spPr>
          <a:xfrm>
            <a:off x="4939000" y="1561025"/>
            <a:ext cx="3415200" cy="2211600"/>
          </a:xfrm>
          <a:prstGeom prst="roundRect">
            <a:avLst>
              <a:gd fmla="val 16667" name="adj"/>
            </a:avLst>
          </a:prstGeom>
          <a:no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1600">
                <a:latin typeface="Proxima Nova"/>
                <a:ea typeface="Proxima Nova"/>
                <a:cs typeface="Proxima Nova"/>
                <a:sym typeface="Proxima Nova"/>
              </a:rPr>
              <a:t>Paid Search (PPC)</a:t>
            </a:r>
            <a:endParaRPr b="1" sz="1600">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t/>
            </a:r>
            <a:endParaRPr b="1" sz="1600">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sz="1600">
                <a:latin typeface="Proxima Nova"/>
                <a:ea typeface="Proxima Nova"/>
                <a:cs typeface="Proxima Nova"/>
                <a:sym typeface="Proxima Nova"/>
              </a:rPr>
              <a:t>Pay for an ad to appear on a search engine results page.</a:t>
            </a:r>
            <a:endParaRPr sz="1600">
              <a:latin typeface="Proxima Nova"/>
              <a:ea typeface="Proxima Nova"/>
              <a:cs typeface="Proxima Nova"/>
              <a:sym typeface="Proxima Nova"/>
            </a:endParaRPr>
          </a:p>
          <a:p>
            <a:pPr indent="0" lvl="0" marL="0" rtl="0" algn="l">
              <a:spcBef>
                <a:spcPts val="0"/>
              </a:spcBef>
              <a:spcAft>
                <a:spcPts val="0"/>
              </a:spcAft>
              <a:buNone/>
            </a:pPr>
            <a:r>
              <a:t/>
            </a:r>
            <a:endParaRPr b="1" sz="1600">
              <a:latin typeface="Proxima Nova"/>
              <a:ea typeface="Proxima Nova"/>
              <a:cs typeface="Proxima Nova"/>
              <a:sym typeface="Proxima Nova"/>
            </a:endParaRPr>
          </a:p>
        </p:txBody>
      </p:sp>
      <p:sp>
        <p:nvSpPr>
          <p:cNvPr id="1140" name="Google Shape;1140;p95"/>
          <p:cNvSpPr/>
          <p:nvPr/>
        </p:nvSpPr>
        <p:spPr>
          <a:xfrm>
            <a:off x="865825" y="1561022"/>
            <a:ext cx="3664800" cy="2211900"/>
          </a:xfrm>
          <a:prstGeom prst="roundRect">
            <a:avLst>
              <a:gd fmla="val 16667" name="adj"/>
            </a:avLst>
          </a:prstGeom>
          <a:no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Search Engine Optimization (SEO) </a:t>
            </a:r>
            <a:endParaRPr b="1" sz="1600">
              <a:latin typeface="Proxima Nova"/>
              <a:ea typeface="Proxima Nova"/>
              <a:cs typeface="Proxima Nova"/>
              <a:sym typeface="Proxima Nova"/>
            </a:endParaRPr>
          </a:p>
          <a:p>
            <a:pPr indent="0" lvl="0" marL="0" rtl="0" algn="ctr">
              <a:spcBef>
                <a:spcPts val="0"/>
              </a:spcBef>
              <a:spcAft>
                <a:spcPts val="0"/>
              </a:spcAft>
              <a:buNone/>
            </a:pPr>
            <a:r>
              <a:t/>
            </a:r>
            <a:endParaRPr sz="1600">
              <a:latin typeface="Proxima Nova"/>
              <a:ea typeface="Proxima Nova"/>
              <a:cs typeface="Proxima Nova"/>
              <a:sym typeface="Proxima Nova"/>
            </a:endParaRPr>
          </a:p>
          <a:p>
            <a:pPr indent="0" lvl="0" marL="0" rtl="0" algn="ctr">
              <a:spcBef>
                <a:spcPts val="0"/>
              </a:spcBef>
              <a:spcAft>
                <a:spcPts val="0"/>
              </a:spcAft>
              <a:buNone/>
            </a:pPr>
            <a:r>
              <a:rPr lang="en" sz="1600">
                <a:latin typeface="Proxima Nova"/>
                <a:ea typeface="Proxima Nova"/>
                <a:cs typeface="Proxima Nova"/>
                <a:sym typeface="Proxima Nova"/>
              </a:rPr>
              <a:t>Optimize your site so that a search engine gives your site a high score based on the 200 questions it asks. </a:t>
            </a:r>
            <a:endParaRPr sz="1600">
              <a:latin typeface="Proxima Nova"/>
              <a:ea typeface="Proxima Nova"/>
              <a:cs typeface="Proxima Nova"/>
              <a:sym typeface="Proxima Nova"/>
            </a:endParaRPr>
          </a:p>
        </p:txBody>
      </p:sp>
      <p:sp>
        <p:nvSpPr>
          <p:cNvPr id="1141" name="Google Shape;1141;p95"/>
          <p:cNvSpPr/>
          <p:nvPr/>
        </p:nvSpPr>
        <p:spPr>
          <a:xfrm>
            <a:off x="2375175" y="1273025"/>
            <a:ext cx="572700" cy="572700"/>
          </a:xfrm>
          <a:prstGeom prst="ellipse">
            <a:avLst/>
          </a:prstGeom>
          <a:solidFill>
            <a:srgbClr val="FFD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Proxima Nova"/>
                <a:ea typeface="Proxima Nova"/>
                <a:cs typeface="Proxima Nova"/>
                <a:sym typeface="Proxima Nova"/>
              </a:rPr>
              <a:t>1</a:t>
            </a:r>
            <a:endParaRPr b="1" sz="2400">
              <a:latin typeface="Proxima Nova"/>
              <a:ea typeface="Proxima Nova"/>
              <a:cs typeface="Proxima Nova"/>
              <a:sym typeface="Proxima Nova"/>
            </a:endParaRPr>
          </a:p>
        </p:txBody>
      </p:sp>
      <p:sp>
        <p:nvSpPr>
          <p:cNvPr id="1142" name="Google Shape;1142;p95"/>
          <p:cNvSpPr/>
          <p:nvPr/>
        </p:nvSpPr>
        <p:spPr>
          <a:xfrm>
            <a:off x="6360188" y="1273025"/>
            <a:ext cx="572700" cy="572700"/>
          </a:xfrm>
          <a:prstGeom prst="ellipse">
            <a:avLst/>
          </a:prstGeom>
          <a:solidFill>
            <a:srgbClr val="FFDB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latin typeface="Proxima Nova"/>
                <a:ea typeface="Proxima Nova"/>
                <a:cs typeface="Proxima Nova"/>
                <a:sym typeface="Proxima Nova"/>
              </a:rPr>
              <a:t>2</a:t>
            </a:r>
            <a:endParaRPr b="1" sz="2400">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6" name="Shape 1146"/>
        <p:cNvGrpSpPr/>
        <p:nvPr/>
      </p:nvGrpSpPr>
      <p:grpSpPr>
        <a:xfrm>
          <a:off x="0" y="0"/>
          <a:ext cx="0" cy="0"/>
          <a:chOff x="0" y="0"/>
          <a:chExt cx="0" cy="0"/>
        </a:xfrm>
      </p:grpSpPr>
      <p:sp>
        <p:nvSpPr>
          <p:cNvPr id="1147" name="Google Shape;1147;p96"/>
          <p:cNvSpPr txBox="1"/>
          <p:nvPr>
            <p:ph type="title"/>
          </p:nvPr>
        </p:nvSpPr>
        <p:spPr>
          <a:xfrm>
            <a:off x="458335"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Organic</a:t>
            </a:r>
            <a:r>
              <a:rPr lang="en"/>
              <a:t> Search (SEO) </a:t>
            </a:r>
            <a:endParaRPr/>
          </a:p>
        </p:txBody>
      </p:sp>
      <p:sp>
        <p:nvSpPr>
          <p:cNvPr id="1148" name="Google Shape;1148;p96"/>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Paid Search (PPC)</a:t>
            </a:r>
            <a:endParaRPr/>
          </a:p>
        </p:txBody>
      </p:sp>
      <p:sp>
        <p:nvSpPr>
          <p:cNvPr id="1149" name="Google Shape;1149;p96"/>
          <p:cNvSpPr txBox="1"/>
          <p:nvPr>
            <p:ph idx="3" type="body"/>
          </p:nvPr>
        </p:nvSpPr>
        <p:spPr>
          <a:xfrm>
            <a:off x="458325" y="1344877"/>
            <a:ext cx="3171600" cy="2808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rgbClr val="FFFFFF"/>
              </a:buClr>
              <a:buSzPts val="1800"/>
              <a:buFont typeface="Proxima Nova"/>
              <a:buChar char="●"/>
            </a:pPr>
            <a:r>
              <a:rPr lang="en">
                <a:solidFill>
                  <a:srgbClr val="FFFFFF"/>
                </a:solidFill>
              </a:rPr>
              <a:t>The long game.</a:t>
            </a:r>
            <a:endParaRPr>
              <a:solidFill>
                <a:srgbClr val="FFFFFF"/>
              </a:solidFill>
            </a:endParaRPr>
          </a:p>
          <a:p>
            <a:pPr indent="-342900" lvl="0" marL="457200" rtl="0" algn="l">
              <a:lnSpc>
                <a:spcPct val="100000"/>
              </a:lnSpc>
              <a:spcBef>
                <a:spcPts val="1000"/>
              </a:spcBef>
              <a:spcAft>
                <a:spcPts val="0"/>
              </a:spcAft>
              <a:buClr>
                <a:srgbClr val="FFFFFF"/>
              </a:buClr>
              <a:buSzPts val="1800"/>
              <a:buFont typeface="Proxima Nova"/>
              <a:buChar char="●"/>
            </a:pPr>
            <a:r>
              <a:rPr lang="en">
                <a:solidFill>
                  <a:srgbClr val="FFFFFF"/>
                </a:solidFill>
              </a:rPr>
              <a:t>Compounding ROI over time.</a:t>
            </a:r>
            <a:endParaRPr>
              <a:solidFill>
                <a:srgbClr val="FFFFFF"/>
              </a:solidFill>
            </a:endParaRPr>
          </a:p>
          <a:p>
            <a:pPr indent="-342900" lvl="0" marL="457200" rtl="0" algn="l">
              <a:lnSpc>
                <a:spcPct val="100000"/>
              </a:lnSpc>
              <a:spcBef>
                <a:spcPts val="1000"/>
              </a:spcBef>
              <a:spcAft>
                <a:spcPts val="0"/>
              </a:spcAft>
              <a:buClr>
                <a:srgbClr val="FFFFFF"/>
              </a:buClr>
              <a:buSzPts val="1800"/>
              <a:buFont typeface="Proxima Nova"/>
              <a:buChar char="●"/>
            </a:pPr>
            <a:r>
              <a:rPr lang="en">
                <a:solidFill>
                  <a:srgbClr val="FFFFFF"/>
                </a:solidFill>
              </a:rPr>
              <a:t>Costs = primarily labor. </a:t>
            </a:r>
            <a:endParaRPr>
              <a:solidFill>
                <a:srgbClr val="FFFFFF"/>
              </a:solidFill>
            </a:endParaRPr>
          </a:p>
          <a:p>
            <a:pPr indent="-342900" lvl="0" marL="457200" rtl="0" algn="l">
              <a:lnSpc>
                <a:spcPct val="100000"/>
              </a:lnSpc>
              <a:spcBef>
                <a:spcPts val="1000"/>
              </a:spcBef>
              <a:spcAft>
                <a:spcPts val="0"/>
              </a:spcAft>
              <a:buClr>
                <a:srgbClr val="FFFFFF"/>
              </a:buClr>
              <a:buSzPts val="1800"/>
              <a:buFont typeface="Proxima Nova"/>
              <a:buChar char="●"/>
            </a:pPr>
            <a:r>
              <a:rPr lang="en">
                <a:solidFill>
                  <a:srgbClr val="FFFFFF"/>
                </a:solidFill>
              </a:rPr>
              <a:t>You can only win through better content, structure, and domain authority.</a:t>
            </a:r>
            <a:endParaRPr>
              <a:solidFill>
                <a:srgbClr val="FFFFFF"/>
              </a:solidFill>
            </a:endParaRPr>
          </a:p>
          <a:p>
            <a:pPr indent="0" lvl="0" marL="0" rtl="0" algn="l">
              <a:lnSpc>
                <a:spcPct val="100000"/>
              </a:lnSpc>
              <a:spcBef>
                <a:spcPts val="1000"/>
              </a:spcBef>
              <a:spcAft>
                <a:spcPts val="0"/>
              </a:spcAft>
              <a:buClr>
                <a:schemeClr val="dk1"/>
              </a:buClr>
              <a:buSzPts val="1100"/>
              <a:buFont typeface="Arial"/>
              <a:buNone/>
            </a:pPr>
            <a:r>
              <a:t/>
            </a:r>
            <a:endParaRPr>
              <a:solidFill>
                <a:srgbClr val="FFFFFF"/>
              </a:solidFill>
            </a:endParaRPr>
          </a:p>
          <a:p>
            <a:pPr indent="0" lvl="0" marL="457200" rtl="0" algn="l">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1000"/>
              </a:spcAft>
              <a:buNone/>
            </a:pPr>
            <a:r>
              <a:t/>
            </a:r>
            <a:endParaRPr/>
          </a:p>
        </p:txBody>
      </p:sp>
      <p:sp>
        <p:nvSpPr>
          <p:cNvPr id="1150" name="Google Shape;1150;p96"/>
          <p:cNvSpPr txBox="1"/>
          <p:nvPr>
            <p:ph idx="5" type="body"/>
          </p:nvPr>
        </p:nvSpPr>
        <p:spPr>
          <a:xfrm>
            <a:off x="4847175" y="1344877"/>
            <a:ext cx="3171600" cy="2808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Immediate return.</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ROI only for as long as you’re spending. </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Costs = pay per click. </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You can win by spending a lot of money.</a:t>
            </a:r>
            <a:endParaRPr>
              <a:solidFill>
                <a:schemeClr val="dk1"/>
              </a:solidFill>
            </a:endParaRPr>
          </a:p>
          <a:p>
            <a:pPr indent="0" lvl="0" marL="0" rtl="0" algn="l">
              <a:lnSpc>
                <a:spcPct val="100000"/>
              </a:lnSpc>
              <a:spcBef>
                <a:spcPts val="1000"/>
              </a:spcBef>
              <a:spcAft>
                <a:spcPts val="0"/>
              </a:spcAft>
              <a:buClr>
                <a:schemeClr val="dk1"/>
              </a:buClr>
              <a:buSzPts val="1100"/>
              <a:buFont typeface="Arial"/>
              <a:buNone/>
            </a:pPr>
            <a:r>
              <a:t/>
            </a:r>
            <a:endParaRPr>
              <a:solidFill>
                <a:schemeClr val="dk1"/>
              </a:solidFill>
            </a:endParaRPr>
          </a:p>
          <a:p>
            <a:pPr indent="0" lvl="0" marL="0" rtl="0" algn="l">
              <a:spcBef>
                <a:spcPts val="1000"/>
              </a:spcBef>
              <a:spcAft>
                <a:spcPts val="1000"/>
              </a:spcAft>
              <a:buNone/>
            </a:pPr>
            <a:r>
              <a:t/>
            </a:r>
            <a:endParaRPr/>
          </a:p>
        </p:txBody>
      </p:sp>
      <p:sp>
        <p:nvSpPr>
          <p:cNvPr id="1151" name="Google Shape;1151;p9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rgbClr val="FFFFFF"/>
                </a:solidFill>
              </a:rPr>
              <a:t>‹#›</a:t>
            </a:fld>
            <a:r>
              <a:rPr lang="en">
                <a:solidFill>
                  <a:srgbClr val="FFFFFF"/>
                </a:solidFill>
              </a:rPr>
              <a:t> | © 2021 General Assembly</a:t>
            </a:r>
            <a:endParaRPr>
              <a:solidFill>
                <a:srgbClr val="FFFFFF"/>
              </a:solidFill>
            </a:endParaRPr>
          </a:p>
        </p:txBody>
      </p:sp>
      <p:sp>
        <p:nvSpPr>
          <p:cNvPr id="1152" name="Google Shape;1152;p96"/>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9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People Search: </a:t>
            </a:r>
            <a:r>
              <a:rPr lang="en"/>
              <a:t>Keywords</a:t>
            </a:r>
            <a:endParaRPr/>
          </a:p>
        </p:txBody>
      </p:sp>
      <p:sp>
        <p:nvSpPr>
          <p:cNvPr id="1158" name="Google Shape;1158;p9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59" name="Google Shape;1159;p97"/>
          <p:cNvSpPr/>
          <p:nvPr/>
        </p:nvSpPr>
        <p:spPr>
          <a:xfrm>
            <a:off x="469600" y="1495050"/>
            <a:ext cx="2541900" cy="672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Informational</a:t>
            </a:r>
            <a:endParaRPr b="1" sz="1800">
              <a:latin typeface="Proxima Nova"/>
              <a:ea typeface="Proxima Nova"/>
              <a:cs typeface="Proxima Nova"/>
              <a:sym typeface="Proxima Nova"/>
            </a:endParaRPr>
          </a:p>
        </p:txBody>
      </p:sp>
      <p:sp>
        <p:nvSpPr>
          <p:cNvPr id="1160" name="Google Shape;1160;p97"/>
          <p:cNvSpPr/>
          <p:nvPr/>
        </p:nvSpPr>
        <p:spPr>
          <a:xfrm>
            <a:off x="3301050" y="1495050"/>
            <a:ext cx="2541900" cy="672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Transactional</a:t>
            </a:r>
            <a:endParaRPr b="1" sz="1800">
              <a:latin typeface="Proxima Nova"/>
              <a:ea typeface="Proxima Nova"/>
              <a:cs typeface="Proxima Nova"/>
              <a:sym typeface="Proxima Nova"/>
            </a:endParaRPr>
          </a:p>
        </p:txBody>
      </p:sp>
      <p:sp>
        <p:nvSpPr>
          <p:cNvPr id="1161" name="Google Shape;1161;p97"/>
          <p:cNvSpPr/>
          <p:nvPr/>
        </p:nvSpPr>
        <p:spPr>
          <a:xfrm>
            <a:off x="6144900" y="1495050"/>
            <a:ext cx="2541900" cy="6720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Navigational</a:t>
            </a:r>
            <a:endParaRPr b="1" sz="1800">
              <a:latin typeface="Proxima Nova"/>
              <a:ea typeface="Proxima Nova"/>
              <a:cs typeface="Proxima Nova"/>
              <a:sym typeface="Proxima Nova"/>
            </a:endParaRPr>
          </a:p>
        </p:txBody>
      </p:sp>
      <p:sp>
        <p:nvSpPr>
          <p:cNvPr id="1162" name="Google Shape;1162;p97"/>
          <p:cNvSpPr/>
          <p:nvPr/>
        </p:nvSpPr>
        <p:spPr>
          <a:xfrm>
            <a:off x="457200" y="2235750"/>
            <a:ext cx="2541900" cy="133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“How to buy small business insurance”</a:t>
            </a:r>
            <a:endParaRPr sz="1800">
              <a:latin typeface="Proxima Nova"/>
              <a:ea typeface="Proxima Nova"/>
              <a:cs typeface="Proxima Nova"/>
              <a:sym typeface="Proxima Nova"/>
            </a:endParaRPr>
          </a:p>
        </p:txBody>
      </p:sp>
      <p:sp>
        <p:nvSpPr>
          <p:cNvPr id="1163" name="Google Shape;1163;p97"/>
          <p:cNvSpPr/>
          <p:nvPr/>
        </p:nvSpPr>
        <p:spPr>
          <a:xfrm>
            <a:off x="3288650" y="2235750"/>
            <a:ext cx="2541900" cy="133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“Get insurance policy quote”</a:t>
            </a:r>
            <a:endParaRPr sz="1800">
              <a:latin typeface="Proxima Nova"/>
              <a:ea typeface="Proxima Nova"/>
              <a:cs typeface="Proxima Nova"/>
              <a:sym typeface="Proxima Nova"/>
            </a:endParaRPr>
          </a:p>
        </p:txBody>
      </p:sp>
      <p:sp>
        <p:nvSpPr>
          <p:cNvPr id="1164" name="Google Shape;1164;p97"/>
          <p:cNvSpPr/>
          <p:nvPr/>
        </p:nvSpPr>
        <p:spPr>
          <a:xfrm>
            <a:off x="6132500" y="2235750"/>
            <a:ext cx="2541900" cy="1335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“State Farm small business insurance”</a:t>
            </a:r>
            <a:endParaRPr sz="1800">
              <a:latin typeface="Proxima Nova"/>
              <a:ea typeface="Proxima Nova"/>
              <a:cs typeface="Proxima Nova"/>
              <a:sym typeface="Proxima Nova"/>
            </a:endParaRPr>
          </a:p>
        </p:txBody>
      </p:sp>
      <p:sp>
        <p:nvSpPr>
          <p:cNvPr id="1165" name="Google Shape;1165;p9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9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Keywords: Intent</a:t>
            </a:r>
            <a:endParaRPr/>
          </a:p>
        </p:txBody>
      </p:sp>
      <p:sp>
        <p:nvSpPr>
          <p:cNvPr id="1171" name="Google Shape;1171;p9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72" name="Google Shape;1172;p98"/>
          <p:cNvSpPr/>
          <p:nvPr/>
        </p:nvSpPr>
        <p:spPr>
          <a:xfrm>
            <a:off x="1640550" y="1165438"/>
            <a:ext cx="1690800" cy="31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LOW INTENT</a:t>
            </a:r>
            <a:endParaRPr b="1">
              <a:latin typeface="Proxima Nova"/>
              <a:ea typeface="Proxima Nova"/>
              <a:cs typeface="Proxima Nova"/>
              <a:sym typeface="Proxima Nova"/>
            </a:endParaRPr>
          </a:p>
        </p:txBody>
      </p:sp>
      <p:sp>
        <p:nvSpPr>
          <p:cNvPr id="1173" name="Google Shape;1173;p98"/>
          <p:cNvSpPr/>
          <p:nvPr/>
        </p:nvSpPr>
        <p:spPr>
          <a:xfrm>
            <a:off x="3524266" y="1165438"/>
            <a:ext cx="1690800" cy="31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MEDIUM INTENT</a:t>
            </a:r>
            <a:endParaRPr b="1">
              <a:latin typeface="Proxima Nova"/>
              <a:ea typeface="Proxima Nova"/>
              <a:cs typeface="Proxima Nova"/>
              <a:sym typeface="Proxima Nova"/>
            </a:endParaRPr>
          </a:p>
        </p:txBody>
      </p:sp>
      <p:sp>
        <p:nvSpPr>
          <p:cNvPr id="1174" name="Google Shape;1174;p98"/>
          <p:cNvSpPr/>
          <p:nvPr/>
        </p:nvSpPr>
        <p:spPr>
          <a:xfrm>
            <a:off x="5407983" y="1165438"/>
            <a:ext cx="1690800" cy="315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HIGH INTENT</a:t>
            </a:r>
            <a:endParaRPr b="1">
              <a:latin typeface="Proxima Nova"/>
              <a:ea typeface="Proxima Nova"/>
              <a:cs typeface="Proxima Nova"/>
              <a:sym typeface="Proxima Nova"/>
            </a:endParaRPr>
          </a:p>
        </p:txBody>
      </p:sp>
      <p:sp>
        <p:nvSpPr>
          <p:cNvPr id="1175" name="Google Shape;1175;p98"/>
          <p:cNvSpPr/>
          <p:nvPr/>
        </p:nvSpPr>
        <p:spPr>
          <a:xfrm>
            <a:off x="1640550" y="1548138"/>
            <a:ext cx="1690800" cy="204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“New sneakers”</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“Nursery decor”</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“Plumbing help”</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76" name="Google Shape;1176;p98"/>
          <p:cNvSpPr/>
          <p:nvPr/>
        </p:nvSpPr>
        <p:spPr>
          <a:xfrm>
            <a:off x="3524264" y="1548138"/>
            <a:ext cx="1690800" cy="204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“Nike sneakers”</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“Crib mobile”</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“Toilet repair”</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77" name="Google Shape;1177;p98"/>
          <p:cNvSpPr/>
          <p:nvPr/>
        </p:nvSpPr>
        <p:spPr>
          <a:xfrm>
            <a:off x="5407978" y="1548138"/>
            <a:ext cx="1690800" cy="204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“Red Nike running sneakers”</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“Buy dinosaur crib mobile”</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“Clogged toilet fix near me”</a:t>
            </a:r>
            <a:endParaRPr>
              <a:latin typeface="Proxima Nova"/>
              <a:ea typeface="Proxima Nova"/>
              <a:cs typeface="Proxima Nova"/>
              <a:sym typeface="Proxima Nova"/>
            </a:endParaRPr>
          </a:p>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178" name="Google Shape;1178;p98"/>
          <p:cNvSpPr/>
          <p:nvPr/>
        </p:nvSpPr>
        <p:spPr>
          <a:xfrm flipH="1" rot="5400000">
            <a:off x="4355575" y="847250"/>
            <a:ext cx="243900" cy="5319600"/>
          </a:xfrm>
          <a:prstGeom prst="rect">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98"/>
          <p:cNvSpPr/>
          <p:nvPr/>
        </p:nvSpPr>
        <p:spPr>
          <a:xfrm flipH="1" rot="-5400000">
            <a:off x="4355575" y="1362488"/>
            <a:ext cx="243900" cy="5319600"/>
          </a:xfrm>
          <a:prstGeom prst="rect">
            <a:avLst/>
          </a:prstGeom>
          <a:gradFill>
            <a:gsLst>
              <a:gs pos="0">
                <a:srgbClr val="DB0000"/>
              </a:gs>
              <a:gs pos="100000">
                <a:srgbClr val="54030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98"/>
          <p:cNvSpPr/>
          <p:nvPr/>
        </p:nvSpPr>
        <p:spPr>
          <a:xfrm>
            <a:off x="639100" y="3349100"/>
            <a:ext cx="1080000" cy="31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HIGH VOLUME</a:t>
            </a:r>
            <a:endParaRPr sz="1000">
              <a:latin typeface="Proxima Nova"/>
              <a:ea typeface="Proxima Nova"/>
              <a:cs typeface="Proxima Nova"/>
              <a:sym typeface="Proxima Nova"/>
            </a:endParaRPr>
          </a:p>
        </p:txBody>
      </p:sp>
      <p:sp>
        <p:nvSpPr>
          <p:cNvPr id="1181" name="Google Shape;1181;p98"/>
          <p:cNvSpPr/>
          <p:nvPr/>
        </p:nvSpPr>
        <p:spPr>
          <a:xfrm>
            <a:off x="639100" y="3864350"/>
            <a:ext cx="1080000" cy="31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LOW CONVERSION</a:t>
            </a:r>
            <a:endParaRPr sz="1000">
              <a:latin typeface="Proxima Nova"/>
              <a:ea typeface="Proxima Nova"/>
              <a:cs typeface="Proxima Nova"/>
              <a:sym typeface="Proxima Nova"/>
            </a:endParaRPr>
          </a:p>
        </p:txBody>
      </p:sp>
      <p:sp>
        <p:nvSpPr>
          <p:cNvPr id="1182" name="Google Shape;1182;p98"/>
          <p:cNvSpPr/>
          <p:nvPr/>
        </p:nvSpPr>
        <p:spPr>
          <a:xfrm>
            <a:off x="7361175" y="3349100"/>
            <a:ext cx="1080000" cy="31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LOW VOLUME</a:t>
            </a:r>
            <a:endParaRPr sz="1000">
              <a:latin typeface="Proxima Nova"/>
              <a:ea typeface="Proxima Nova"/>
              <a:cs typeface="Proxima Nova"/>
              <a:sym typeface="Proxima Nova"/>
            </a:endParaRPr>
          </a:p>
        </p:txBody>
      </p:sp>
      <p:sp>
        <p:nvSpPr>
          <p:cNvPr id="1183" name="Google Shape;1183;p98"/>
          <p:cNvSpPr/>
          <p:nvPr/>
        </p:nvSpPr>
        <p:spPr>
          <a:xfrm>
            <a:off x="7361175" y="3864350"/>
            <a:ext cx="1080000" cy="31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HIGH CONVERSION</a:t>
            </a:r>
            <a:endParaRPr sz="1000">
              <a:latin typeface="Proxima Nova"/>
              <a:ea typeface="Proxima Nova"/>
              <a:cs typeface="Proxima Nova"/>
              <a:sym typeface="Proxima Nova"/>
            </a:endParaRPr>
          </a:p>
        </p:txBody>
      </p:sp>
      <p:sp>
        <p:nvSpPr>
          <p:cNvPr id="1184" name="Google Shape;1184;p9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8" name="Shape 1188"/>
        <p:cNvGrpSpPr/>
        <p:nvPr/>
      </p:nvGrpSpPr>
      <p:grpSpPr>
        <a:xfrm>
          <a:off x="0" y="0"/>
          <a:ext cx="0" cy="0"/>
          <a:chOff x="0" y="0"/>
          <a:chExt cx="0" cy="0"/>
        </a:xfrm>
      </p:grpSpPr>
      <p:sp>
        <p:nvSpPr>
          <p:cNvPr id="1189" name="Google Shape;1189;p99"/>
          <p:cNvSpPr txBox="1"/>
          <p:nvPr>
            <p:ph idx="1" type="body"/>
          </p:nvPr>
        </p:nvSpPr>
        <p:spPr>
          <a:xfrm>
            <a:off x="457200" y="9144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Bob has a question about shoes and wants to search the internet for the best price. How does he do it? </a:t>
            </a:r>
            <a:endParaRPr/>
          </a:p>
          <a:p>
            <a:pPr indent="0" lvl="0" marL="0" rtl="0" algn="l">
              <a:spcBef>
                <a:spcPts val="1600"/>
              </a:spcBef>
              <a:spcAft>
                <a:spcPts val="0"/>
              </a:spcAft>
              <a:buClr>
                <a:schemeClr val="dk1"/>
              </a:buClr>
              <a:buSzPts val="1100"/>
              <a:buFont typeface="Arial"/>
              <a:buNone/>
            </a:pPr>
            <a:r>
              <a:rPr lang="en"/>
              <a:t>Take a moment to think about the steps in detail, and jot down each step in order.</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
        <p:nvSpPr>
          <p:cNvPr id="1190" name="Google Shape;1190;p9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Does Search Work? </a:t>
            </a:r>
            <a:endParaRPr/>
          </a:p>
        </p:txBody>
      </p:sp>
      <p:sp>
        <p:nvSpPr>
          <p:cNvPr id="1191" name="Google Shape;1191;p9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92" name="Google Shape;1192;p99"/>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193" name="Google Shape;1193;p9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1194" name="Google Shape;1194;p99"/>
          <p:cNvPicPr preferRelativeResize="0"/>
          <p:nvPr/>
        </p:nvPicPr>
        <p:blipFill rotWithShape="1">
          <a:blip r:embed="rId3">
            <a:alphaModFix/>
          </a:blip>
          <a:srcRect b="34106" l="0" r="0" t="31805"/>
          <a:stretch/>
        </p:blipFill>
        <p:spPr>
          <a:xfrm>
            <a:off x="2425287" y="2716625"/>
            <a:ext cx="4293428" cy="146360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sp>
        <p:nvSpPr>
          <p:cNvPr id="1199" name="Google Shape;1199;p10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Search Overview</a:t>
            </a:r>
            <a:endParaRPr>
              <a:solidFill>
                <a:srgbClr val="FFFFFF"/>
              </a:solidFill>
            </a:endParaRPr>
          </a:p>
        </p:txBody>
      </p:sp>
      <p:sp>
        <p:nvSpPr>
          <p:cNvPr id="1200" name="Google Shape;1200;p100"/>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201" name="Google Shape;1201;p100"/>
          <p:cNvSpPr txBox="1"/>
          <p:nvPr>
            <p:ph idx="1" type="body"/>
          </p:nvPr>
        </p:nvSpPr>
        <p:spPr>
          <a:xfrm>
            <a:off x="457200" y="1051560"/>
            <a:ext cx="8229600" cy="293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Bob wants new shoes.</a:t>
            </a:r>
            <a:endParaRPr sz="1600"/>
          </a:p>
          <a:p>
            <a:pPr indent="-330200" lvl="0" marL="457200" rtl="0" algn="l">
              <a:spcBef>
                <a:spcPts val="0"/>
              </a:spcBef>
              <a:spcAft>
                <a:spcPts val="0"/>
              </a:spcAft>
              <a:buSzPts val="1600"/>
              <a:buAutoNum type="arabicPeriod"/>
            </a:pPr>
            <a:r>
              <a:rPr lang="en" sz="1600"/>
              <a:t>Bob turns to a device to ask his question.</a:t>
            </a:r>
            <a:endParaRPr sz="1600"/>
          </a:p>
          <a:p>
            <a:pPr indent="-330200" lvl="0" marL="457200" rtl="0" algn="l">
              <a:spcBef>
                <a:spcPts val="0"/>
              </a:spcBef>
              <a:spcAft>
                <a:spcPts val="0"/>
              </a:spcAft>
              <a:buSzPts val="1600"/>
              <a:buAutoNum type="arabicPeriod"/>
            </a:pPr>
            <a:r>
              <a:rPr lang="en" sz="1600"/>
              <a:t>Bob opens a browser or platform.</a:t>
            </a:r>
            <a:endParaRPr sz="1600"/>
          </a:p>
          <a:p>
            <a:pPr indent="-330200" lvl="0" marL="457200" rtl="0" algn="l">
              <a:spcBef>
                <a:spcPts val="0"/>
              </a:spcBef>
              <a:spcAft>
                <a:spcPts val="0"/>
              </a:spcAft>
              <a:buSzPts val="1600"/>
              <a:buAutoNum type="arabicPeriod"/>
            </a:pPr>
            <a:r>
              <a:rPr lang="en" sz="1600"/>
              <a:t>Bob speaks or types his question.</a:t>
            </a:r>
            <a:endParaRPr sz="1600"/>
          </a:p>
          <a:p>
            <a:pPr indent="-330200" lvl="0" marL="457200" rtl="0" algn="l">
              <a:spcBef>
                <a:spcPts val="0"/>
              </a:spcBef>
              <a:spcAft>
                <a:spcPts val="0"/>
              </a:spcAft>
              <a:buSzPts val="1600"/>
              <a:buAutoNum type="arabicPeriod"/>
            </a:pPr>
            <a:r>
              <a:rPr lang="en" sz="1600"/>
              <a:t>The search engine results page (SERP) might suggest an autofill, and Bob might click on it.</a:t>
            </a:r>
            <a:endParaRPr sz="1600"/>
          </a:p>
          <a:p>
            <a:pPr indent="-330200" lvl="0" marL="457200" rtl="0" algn="l">
              <a:spcBef>
                <a:spcPts val="0"/>
              </a:spcBef>
              <a:spcAft>
                <a:spcPts val="0"/>
              </a:spcAft>
              <a:buSzPts val="1600"/>
              <a:buAutoNum type="arabicPeriod"/>
            </a:pPr>
            <a:r>
              <a:rPr lang="en" sz="1600"/>
              <a:t>Bob enters his search.</a:t>
            </a:r>
            <a:endParaRPr sz="1600"/>
          </a:p>
          <a:p>
            <a:pPr indent="-330200" lvl="0" marL="457200" rtl="0" algn="l">
              <a:spcBef>
                <a:spcPts val="0"/>
              </a:spcBef>
              <a:spcAft>
                <a:spcPts val="0"/>
              </a:spcAft>
              <a:buSzPts val="1600"/>
              <a:buAutoNum type="arabicPeriod"/>
            </a:pPr>
            <a:r>
              <a:rPr lang="en" sz="1600"/>
              <a:t>SERP looks at who Bob is and suggests some results.</a:t>
            </a:r>
            <a:endParaRPr sz="1600"/>
          </a:p>
          <a:p>
            <a:pPr indent="-330200" lvl="0" marL="457200" rtl="0" algn="l">
              <a:spcBef>
                <a:spcPts val="0"/>
              </a:spcBef>
              <a:spcAft>
                <a:spcPts val="0"/>
              </a:spcAft>
              <a:buSzPts val="1600"/>
              <a:buAutoNum type="arabicPeriod"/>
            </a:pPr>
            <a:r>
              <a:rPr lang="en" sz="1600"/>
              <a:t>Bob browses the results and clicks on one of them.</a:t>
            </a:r>
            <a:endParaRPr sz="1600"/>
          </a:p>
          <a:p>
            <a:pPr indent="-330200" lvl="0" marL="457200" rtl="0" algn="l">
              <a:spcBef>
                <a:spcPts val="0"/>
              </a:spcBef>
              <a:spcAft>
                <a:spcPts val="0"/>
              </a:spcAft>
              <a:buSzPts val="1600"/>
              <a:buAutoNum type="arabicPeriod"/>
            </a:pPr>
            <a:r>
              <a:rPr lang="en" sz="1600"/>
              <a:t>The page loads.</a:t>
            </a:r>
            <a:endParaRPr sz="1600"/>
          </a:p>
          <a:p>
            <a:pPr indent="-330200" lvl="0" marL="457200" rtl="0" algn="l">
              <a:spcBef>
                <a:spcPts val="0"/>
              </a:spcBef>
              <a:spcAft>
                <a:spcPts val="0"/>
              </a:spcAft>
              <a:buSzPts val="1600"/>
              <a:buAutoNum type="arabicPeriod"/>
            </a:pPr>
            <a:r>
              <a:rPr lang="en" sz="1600"/>
              <a:t>Bob looks at the page to find the answer to his question.</a:t>
            </a:r>
            <a:endParaRPr sz="1600"/>
          </a:p>
          <a:p>
            <a:pPr indent="-330200" lvl="0" marL="457200" rtl="0" algn="l">
              <a:spcBef>
                <a:spcPts val="0"/>
              </a:spcBef>
              <a:spcAft>
                <a:spcPts val="0"/>
              </a:spcAft>
              <a:buSzPts val="1600"/>
              <a:buAutoNum type="arabicPeriod"/>
            </a:pPr>
            <a:r>
              <a:rPr lang="en" sz="1600"/>
              <a:t>Bob might go back to the search list or he might keep looking at the site.</a:t>
            </a:r>
            <a:endParaRPr sz="1600"/>
          </a:p>
        </p:txBody>
      </p:sp>
      <p:sp>
        <p:nvSpPr>
          <p:cNvPr id="1202" name="Google Shape;1202;p100"/>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03" name="Google Shape;1203;p10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10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Search Overview</a:t>
            </a:r>
            <a:endParaRPr>
              <a:solidFill>
                <a:srgbClr val="FFFFFF"/>
              </a:solidFill>
            </a:endParaRPr>
          </a:p>
        </p:txBody>
      </p:sp>
      <p:sp>
        <p:nvSpPr>
          <p:cNvPr id="1209" name="Google Shape;1209;p101"/>
          <p:cNvSpPr txBox="1"/>
          <p:nvPr>
            <p:ph idx="1" type="body"/>
          </p:nvPr>
        </p:nvSpPr>
        <p:spPr>
          <a:xfrm>
            <a:off x="457200" y="1051550"/>
            <a:ext cx="5970600" cy="2937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AutoNum type="arabicPeriod"/>
            </a:pPr>
            <a:r>
              <a:rPr lang="en" sz="1600"/>
              <a:t>Bob wants new shoes.</a:t>
            </a:r>
            <a:endParaRPr sz="1600"/>
          </a:p>
          <a:p>
            <a:pPr indent="-330200" lvl="0" marL="457200" rtl="0" algn="l">
              <a:spcBef>
                <a:spcPts val="0"/>
              </a:spcBef>
              <a:spcAft>
                <a:spcPts val="0"/>
              </a:spcAft>
              <a:buSzPts val="1600"/>
              <a:buAutoNum type="arabicPeriod"/>
            </a:pPr>
            <a:r>
              <a:rPr lang="en" sz="1600"/>
              <a:t>Bob turns to a device to ask his question.</a:t>
            </a:r>
            <a:endParaRPr sz="1600"/>
          </a:p>
          <a:p>
            <a:pPr indent="-330200" lvl="0" marL="457200" rtl="0" algn="l">
              <a:spcBef>
                <a:spcPts val="0"/>
              </a:spcBef>
              <a:spcAft>
                <a:spcPts val="0"/>
              </a:spcAft>
              <a:buSzPts val="1600"/>
              <a:buAutoNum type="arabicPeriod"/>
            </a:pPr>
            <a:r>
              <a:rPr lang="en" sz="1600"/>
              <a:t>Bob opens a browser or platform.</a:t>
            </a:r>
            <a:endParaRPr sz="1600"/>
          </a:p>
          <a:p>
            <a:pPr indent="-330200" lvl="0" marL="457200" rtl="0" algn="l">
              <a:spcBef>
                <a:spcPts val="0"/>
              </a:spcBef>
              <a:spcAft>
                <a:spcPts val="0"/>
              </a:spcAft>
              <a:buSzPts val="1600"/>
              <a:buAutoNum type="arabicPeriod"/>
            </a:pPr>
            <a:r>
              <a:rPr lang="en" sz="1600"/>
              <a:t>Bob speaks or types his question.</a:t>
            </a:r>
            <a:endParaRPr sz="1600"/>
          </a:p>
          <a:p>
            <a:pPr indent="-330200" lvl="0" marL="457200" rtl="0" algn="l">
              <a:spcBef>
                <a:spcPts val="0"/>
              </a:spcBef>
              <a:spcAft>
                <a:spcPts val="0"/>
              </a:spcAft>
              <a:buSzPts val="1600"/>
              <a:buAutoNum type="arabicPeriod"/>
            </a:pPr>
            <a:r>
              <a:rPr lang="en" sz="1600"/>
              <a:t>The SERP might suggest an autofill, and Bob might select it.</a:t>
            </a:r>
            <a:endParaRPr sz="1600"/>
          </a:p>
          <a:p>
            <a:pPr indent="-330200" lvl="0" marL="457200" rtl="0" algn="l">
              <a:spcBef>
                <a:spcPts val="0"/>
              </a:spcBef>
              <a:spcAft>
                <a:spcPts val="0"/>
              </a:spcAft>
              <a:buSzPts val="1600"/>
              <a:buAutoNum type="arabicPeriod"/>
            </a:pPr>
            <a:r>
              <a:rPr lang="en" sz="1600"/>
              <a:t>Bob enters search.</a:t>
            </a:r>
            <a:endParaRPr sz="1600"/>
          </a:p>
          <a:p>
            <a:pPr indent="-330200" lvl="0" marL="457200" rtl="0" algn="l">
              <a:spcBef>
                <a:spcPts val="0"/>
              </a:spcBef>
              <a:spcAft>
                <a:spcPts val="0"/>
              </a:spcAft>
              <a:buSzPts val="1600"/>
              <a:buAutoNum type="arabicPeriod"/>
            </a:pPr>
            <a:r>
              <a:rPr lang="en" sz="1600"/>
              <a:t>SERP looks at who Bob is and suggests some results.</a:t>
            </a:r>
            <a:endParaRPr sz="1600"/>
          </a:p>
          <a:p>
            <a:pPr indent="-330200" lvl="0" marL="457200" rtl="0" algn="l">
              <a:spcBef>
                <a:spcPts val="0"/>
              </a:spcBef>
              <a:spcAft>
                <a:spcPts val="0"/>
              </a:spcAft>
              <a:buSzPts val="1600"/>
              <a:buAutoNum type="arabicPeriod"/>
            </a:pPr>
            <a:r>
              <a:rPr lang="en" sz="1600"/>
              <a:t>Bob looks at the results and clicks on one of them.</a:t>
            </a:r>
            <a:endParaRPr sz="1600"/>
          </a:p>
          <a:p>
            <a:pPr indent="-330200" lvl="0" marL="457200" rtl="0" algn="l">
              <a:spcBef>
                <a:spcPts val="0"/>
              </a:spcBef>
              <a:spcAft>
                <a:spcPts val="0"/>
              </a:spcAft>
              <a:buSzPts val="1600"/>
              <a:buAutoNum type="arabicPeriod"/>
            </a:pPr>
            <a:r>
              <a:rPr lang="en" sz="1600"/>
              <a:t>The page loads.</a:t>
            </a:r>
            <a:endParaRPr sz="1600"/>
          </a:p>
          <a:p>
            <a:pPr indent="-330200" lvl="0" marL="457200" rtl="0" algn="l">
              <a:spcBef>
                <a:spcPts val="0"/>
              </a:spcBef>
              <a:spcAft>
                <a:spcPts val="0"/>
              </a:spcAft>
              <a:buSzPts val="1600"/>
              <a:buAutoNum type="arabicPeriod"/>
            </a:pPr>
            <a:r>
              <a:rPr lang="en" sz="1600"/>
              <a:t>Bob looks at the page to find the answer to his query.</a:t>
            </a:r>
            <a:endParaRPr sz="1600"/>
          </a:p>
          <a:p>
            <a:pPr indent="-330200" lvl="0" marL="457200" rtl="0" algn="l">
              <a:spcBef>
                <a:spcPts val="0"/>
              </a:spcBef>
              <a:spcAft>
                <a:spcPts val="0"/>
              </a:spcAft>
              <a:buSzPts val="1600"/>
              <a:buAutoNum type="arabicPeriod"/>
            </a:pPr>
            <a:r>
              <a:rPr lang="en" sz="1600"/>
              <a:t>Bob might go back to the search results list or he might keep looking at the site.</a:t>
            </a:r>
            <a:endParaRPr sz="1600"/>
          </a:p>
        </p:txBody>
      </p:sp>
      <p:sp>
        <p:nvSpPr>
          <p:cNvPr id="1210" name="Google Shape;1210;p10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11" name="Google Shape;1211;p101"/>
          <p:cNvSpPr/>
          <p:nvPr/>
        </p:nvSpPr>
        <p:spPr>
          <a:xfrm>
            <a:off x="6686425" y="1265575"/>
            <a:ext cx="2000400" cy="49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Device and user context matter.</a:t>
            </a:r>
            <a:endParaRPr>
              <a:latin typeface="Proxima Nova"/>
              <a:ea typeface="Proxima Nova"/>
              <a:cs typeface="Proxima Nova"/>
              <a:sym typeface="Proxima Nova"/>
            </a:endParaRPr>
          </a:p>
        </p:txBody>
      </p:sp>
      <p:sp>
        <p:nvSpPr>
          <p:cNvPr id="1212" name="Google Shape;1212;p101"/>
          <p:cNvSpPr/>
          <p:nvPr/>
        </p:nvSpPr>
        <p:spPr>
          <a:xfrm>
            <a:off x="6686425" y="2122550"/>
            <a:ext cx="2000400" cy="49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Adapting to “natural language” matters.</a:t>
            </a:r>
            <a:endParaRPr>
              <a:latin typeface="Proxima Nova"/>
              <a:ea typeface="Proxima Nova"/>
              <a:cs typeface="Proxima Nova"/>
              <a:sym typeface="Proxima Nova"/>
            </a:endParaRPr>
          </a:p>
        </p:txBody>
      </p:sp>
      <p:sp>
        <p:nvSpPr>
          <p:cNvPr id="1213" name="Google Shape;1213;p101"/>
          <p:cNvSpPr/>
          <p:nvPr/>
        </p:nvSpPr>
        <p:spPr>
          <a:xfrm>
            <a:off x="6686425" y="2979525"/>
            <a:ext cx="2000400" cy="49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Page load speed matters.</a:t>
            </a:r>
            <a:endParaRPr>
              <a:latin typeface="Proxima Nova"/>
              <a:ea typeface="Proxima Nova"/>
              <a:cs typeface="Proxima Nova"/>
              <a:sym typeface="Proxima Nova"/>
            </a:endParaRPr>
          </a:p>
        </p:txBody>
      </p:sp>
      <p:sp>
        <p:nvSpPr>
          <p:cNvPr id="1214" name="Google Shape;1214;p101"/>
          <p:cNvSpPr/>
          <p:nvPr/>
        </p:nvSpPr>
        <p:spPr>
          <a:xfrm>
            <a:off x="6686425" y="3748450"/>
            <a:ext cx="2000400" cy="492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Great UX and content REALLY matter.</a:t>
            </a:r>
            <a:endParaRPr>
              <a:latin typeface="Proxima Nova"/>
              <a:ea typeface="Proxima Nova"/>
              <a:cs typeface="Proxima Nova"/>
              <a:sym typeface="Proxima Nova"/>
            </a:endParaRPr>
          </a:p>
        </p:txBody>
      </p:sp>
      <p:sp>
        <p:nvSpPr>
          <p:cNvPr id="1215" name="Google Shape;1215;p10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16" name="Google Shape;1216;p101"/>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Teach</a:t>
            </a:r>
            <a:endParaRPr/>
          </a:p>
        </p:txBody>
      </p:sp>
      <p:sp>
        <p:nvSpPr>
          <p:cNvPr id="316" name="Google Shape;316;p39"/>
          <p:cNvSpPr txBox="1"/>
          <p:nvPr/>
        </p:nvSpPr>
        <p:spPr>
          <a:xfrm>
            <a:off x="1089813"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Marketing</a:t>
            </a:r>
            <a:endParaRPr b="1">
              <a:solidFill>
                <a:srgbClr val="000000"/>
              </a:solidFill>
              <a:latin typeface="Proxima Nova"/>
              <a:ea typeface="Proxima Nova"/>
              <a:cs typeface="Proxima Nova"/>
              <a:sym typeface="Proxima Nova"/>
            </a:endParaRPr>
          </a:p>
        </p:txBody>
      </p:sp>
      <p:sp>
        <p:nvSpPr>
          <p:cNvPr id="317" name="Google Shape;317;p39"/>
          <p:cNvSpPr txBox="1"/>
          <p:nvPr/>
        </p:nvSpPr>
        <p:spPr>
          <a:xfrm>
            <a:off x="1089813"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Coding</a:t>
            </a:r>
            <a:endParaRPr b="1">
              <a:solidFill>
                <a:srgbClr val="000000"/>
              </a:solidFill>
              <a:latin typeface="Proxima Nova"/>
              <a:ea typeface="Proxima Nova"/>
              <a:cs typeface="Proxima Nova"/>
              <a:sym typeface="Proxima Nova"/>
            </a:endParaRPr>
          </a:p>
        </p:txBody>
      </p:sp>
      <p:sp>
        <p:nvSpPr>
          <p:cNvPr id="318" name="Google Shape;318;p39"/>
          <p:cNvSpPr txBox="1"/>
          <p:nvPr/>
        </p:nvSpPr>
        <p:spPr>
          <a:xfrm>
            <a:off x="3479100"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UX &amp; Design </a:t>
            </a:r>
            <a:endParaRPr b="1">
              <a:solidFill>
                <a:srgbClr val="000000"/>
              </a:solidFill>
              <a:latin typeface="Proxima Nova"/>
              <a:ea typeface="Proxima Nova"/>
              <a:cs typeface="Proxima Nova"/>
              <a:sym typeface="Proxima Nova"/>
            </a:endParaRPr>
          </a:p>
        </p:txBody>
      </p:sp>
      <p:sp>
        <p:nvSpPr>
          <p:cNvPr id="319" name="Google Shape;319;p39"/>
          <p:cNvSpPr txBox="1"/>
          <p:nvPr/>
        </p:nvSpPr>
        <p:spPr>
          <a:xfrm>
            <a:off x="3479100"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Business</a:t>
            </a:r>
            <a:endParaRPr b="1">
              <a:solidFill>
                <a:srgbClr val="000000"/>
              </a:solidFill>
              <a:latin typeface="Proxima Nova"/>
              <a:ea typeface="Proxima Nova"/>
              <a:cs typeface="Proxima Nova"/>
              <a:sym typeface="Proxima Nova"/>
            </a:endParaRPr>
          </a:p>
        </p:txBody>
      </p:sp>
      <p:sp>
        <p:nvSpPr>
          <p:cNvPr id="320" name="Google Shape;320;p39"/>
          <p:cNvSpPr txBox="1"/>
          <p:nvPr/>
        </p:nvSpPr>
        <p:spPr>
          <a:xfrm>
            <a:off x="5864581"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Career Development</a:t>
            </a:r>
            <a:endParaRPr b="1">
              <a:solidFill>
                <a:srgbClr val="000000"/>
              </a:solidFill>
              <a:latin typeface="Proxima Nova"/>
              <a:ea typeface="Proxima Nova"/>
              <a:cs typeface="Proxima Nova"/>
              <a:sym typeface="Proxima Nova"/>
            </a:endParaRPr>
          </a:p>
        </p:txBody>
      </p:sp>
      <p:sp>
        <p:nvSpPr>
          <p:cNvPr id="321" name="Google Shape;321;p39"/>
          <p:cNvSpPr txBox="1"/>
          <p:nvPr/>
        </p:nvSpPr>
        <p:spPr>
          <a:xfrm>
            <a:off x="5864581"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Data</a:t>
            </a:r>
            <a:endParaRPr b="1">
              <a:solidFill>
                <a:srgbClr val="000000"/>
              </a:solidFill>
              <a:latin typeface="Proxima Nova"/>
              <a:ea typeface="Proxima Nova"/>
              <a:cs typeface="Proxima Nova"/>
              <a:sym typeface="Proxima Nova"/>
            </a:endParaRPr>
          </a:p>
        </p:txBody>
      </p:sp>
      <p:pic>
        <p:nvPicPr>
          <p:cNvPr id="322" name="Google Shape;322;p39"/>
          <p:cNvPicPr preferRelativeResize="0"/>
          <p:nvPr/>
        </p:nvPicPr>
        <p:blipFill>
          <a:blip r:embed="rId3">
            <a:alphaModFix/>
          </a:blip>
          <a:stretch>
            <a:fillRect/>
          </a:stretch>
        </p:blipFill>
        <p:spPr>
          <a:xfrm>
            <a:off x="3972271" y="976750"/>
            <a:ext cx="1199458" cy="1199463"/>
          </a:xfrm>
          <a:prstGeom prst="rect">
            <a:avLst/>
          </a:prstGeom>
          <a:noFill/>
          <a:ln>
            <a:noFill/>
          </a:ln>
        </p:spPr>
      </p:pic>
      <p:pic>
        <p:nvPicPr>
          <p:cNvPr id="323" name="Google Shape;323;p39"/>
          <p:cNvPicPr preferRelativeResize="0"/>
          <p:nvPr/>
        </p:nvPicPr>
        <p:blipFill>
          <a:blip r:embed="rId4">
            <a:alphaModFix/>
          </a:blip>
          <a:stretch>
            <a:fillRect/>
          </a:stretch>
        </p:blipFill>
        <p:spPr>
          <a:xfrm>
            <a:off x="1571173" y="976750"/>
            <a:ext cx="1223078" cy="1223077"/>
          </a:xfrm>
          <a:prstGeom prst="rect">
            <a:avLst/>
          </a:prstGeom>
          <a:noFill/>
          <a:ln>
            <a:noFill/>
          </a:ln>
        </p:spPr>
      </p:pic>
      <p:pic>
        <p:nvPicPr>
          <p:cNvPr id="324" name="Google Shape;324;p39"/>
          <p:cNvPicPr preferRelativeResize="0"/>
          <p:nvPr/>
        </p:nvPicPr>
        <p:blipFill>
          <a:blip r:embed="rId5">
            <a:alphaModFix/>
          </a:blip>
          <a:stretch>
            <a:fillRect/>
          </a:stretch>
        </p:blipFill>
        <p:spPr>
          <a:xfrm>
            <a:off x="3960461" y="2853901"/>
            <a:ext cx="1223078" cy="1223077"/>
          </a:xfrm>
          <a:prstGeom prst="rect">
            <a:avLst/>
          </a:prstGeom>
          <a:noFill/>
          <a:ln>
            <a:noFill/>
          </a:ln>
        </p:spPr>
      </p:pic>
      <p:pic>
        <p:nvPicPr>
          <p:cNvPr id="325" name="Google Shape;325;p39"/>
          <p:cNvPicPr preferRelativeResize="0"/>
          <p:nvPr/>
        </p:nvPicPr>
        <p:blipFill>
          <a:blip r:embed="rId6">
            <a:alphaModFix/>
          </a:blip>
          <a:stretch>
            <a:fillRect/>
          </a:stretch>
        </p:blipFill>
        <p:spPr>
          <a:xfrm>
            <a:off x="1571173" y="2853901"/>
            <a:ext cx="1223078" cy="1223077"/>
          </a:xfrm>
          <a:prstGeom prst="rect">
            <a:avLst/>
          </a:prstGeom>
          <a:noFill/>
          <a:ln>
            <a:noFill/>
          </a:ln>
        </p:spPr>
      </p:pic>
      <p:pic>
        <p:nvPicPr>
          <p:cNvPr id="326" name="Google Shape;326;p39"/>
          <p:cNvPicPr preferRelativeResize="0"/>
          <p:nvPr/>
        </p:nvPicPr>
        <p:blipFill>
          <a:blip r:embed="rId7">
            <a:alphaModFix/>
          </a:blip>
          <a:stretch>
            <a:fillRect/>
          </a:stretch>
        </p:blipFill>
        <p:spPr>
          <a:xfrm>
            <a:off x="6345929" y="976750"/>
            <a:ext cx="1223078" cy="1223077"/>
          </a:xfrm>
          <a:prstGeom prst="rect">
            <a:avLst/>
          </a:prstGeom>
          <a:noFill/>
          <a:ln>
            <a:noFill/>
          </a:ln>
        </p:spPr>
      </p:pic>
      <p:pic>
        <p:nvPicPr>
          <p:cNvPr id="327" name="Google Shape;327;p39"/>
          <p:cNvPicPr preferRelativeResize="0"/>
          <p:nvPr/>
        </p:nvPicPr>
        <p:blipFill>
          <a:blip r:embed="rId8">
            <a:alphaModFix/>
          </a:blip>
          <a:stretch>
            <a:fillRect/>
          </a:stretch>
        </p:blipFill>
        <p:spPr>
          <a:xfrm>
            <a:off x="6345935" y="2853901"/>
            <a:ext cx="1223078" cy="1223077"/>
          </a:xfrm>
          <a:prstGeom prst="rect">
            <a:avLst/>
          </a:prstGeom>
          <a:noFill/>
          <a:ln>
            <a:noFill/>
          </a:ln>
        </p:spPr>
      </p:pic>
      <p:sp>
        <p:nvSpPr>
          <p:cNvPr id="328" name="Google Shape;328;p3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29" name="Google Shape;329;p3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0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and Keywords</a:t>
            </a:r>
            <a:endParaRPr/>
          </a:p>
        </p:txBody>
      </p:sp>
      <p:sp>
        <p:nvSpPr>
          <p:cNvPr id="1222" name="Google Shape;1222;p10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223" name="Google Shape;1223;p102"/>
          <p:cNvPicPr preferRelativeResize="0"/>
          <p:nvPr/>
        </p:nvPicPr>
        <p:blipFill>
          <a:blip r:embed="rId3">
            <a:alphaModFix/>
          </a:blip>
          <a:stretch>
            <a:fillRect/>
          </a:stretch>
        </p:blipFill>
        <p:spPr>
          <a:xfrm>
            <a:off x="2958851" y="1116787"/>
            <a:ext cx="5727960" cy="3180639"/>
          </a:xfrm>
          <a:prstGeom prst="rect">
            <a:avLst/>
          </a:prstGeom>
          <a:noFill/>
          <a:ln cap="flat" cmpd="sng" w="9525">
            <a:solidFill>
              <a:srgbClr val="B7B7B7"/>
            </a:solidFill>
            <a:prstDash val="solid"/>
            <a:round/>
            <a:headEnd len="sm" w="sm" type="none"/>
            <a:tailEnd len="sm" w="sm" type="none"/>
          </a:ln>
        </p:spPr>
      </p:pic>
      <p:sp>
        <p:nvSpPr>
          <p:cNvPr id="1224" name="Google Shape;1224;p10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25" name="Google Shape;1225;p102"/>
          <p:cNvSpPr txBox="1"/>
          <p:nvPr/>
        </p:nvSpPr>
        <p:spPr>
          <a:xfrm>
            <a:off x="457200" y="1116775"/>
            <a:ext cx="2372100" cy="337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Business problem: </a:t>
            </a:r>
            <a:r>
              <a:rPr lang="en">
                <a:latin typeface="Proxima Nova"/>
                <a:ea typeface="Proxima Nova"/>
                <a:cs typeface="Proxima Nova"/>
                <a:sym typeface="Proxima Nova"/>
              </a:rPr>
              <a:t>Santander Bank was having challenges connecting with young adults/</a:t>
            </a:r>
            <a:r>
              <a:rPr lang="en">
                <a:latin typeface="Proxima Nova"/>
                <a:ea typeface="Proxima Nova"/>
                <a:cs typeface="Proxima Nova"/>
                <a:sym typeface="Proxima Nova"/>
              </a:rPr>
              <a:t>millennials.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b="1" lang="en">
                <a:latin typeface="Proxima Nova"/>
                <a:ea typeface="Proxima Nova"/>
                <a:cs typeface="Proxima Nova"/>
                <a:sym typeface="Proxima Nova"/>
              </a:rPr>
              <a:t>Solution: </a:t>
            </a:r>
            <a:r>
              <a:rPr lang="en">
                <a:latin typeface="Proxima Nova"/>
                <a:ea typeface="Proxima Nova"/>
                <a:cs typeface="Proxima Nova"/>
                <a:sym typeface="Proxima Nova"/>
              </a:rPr>
              <a:t>After realizing that this population didn’t search for “banking,” it created a blog to answer question about banking and investing. </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 </a:t>
            </a:r>
            <a:endParaRPr>
              <a:latin typeface="Proxima Nova"/>
              <a:ea typeface="Proxima Nova"/>
              <a:cs typeface="Proxima Nova"/>
              <a:sym typeface="Proxima Nova"/>
            </a:endParaRPr>
          </a:p>
        </p:txBody>
      </p:sp>
      <p:sp>
        <p:nvSpPr>
          <p:cNvPr id="1226" name="Google Shape;1226;p102"/>
          <p:cNvSpPr/>
          <p:nvPr/>
        </p:nvSpPr>
        <p:spPr>
          <a:xfrm>
            <a:off x="7336800" y="158650"/>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227" name="Google Shape;1227;p102"/>
          <p:cNvSpPr txBox="1"/>
          <p:nvPr/>
        </p:nvSpPr>
        <p:spPr>
          <a:xfrm>
            <a:off x="7336800" y="408350"/>
            <a:ext cx="927000" cy="4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10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Paid Search: How It Works</a:t>
            </a:r>
            <a:endParaRPr/>
          </a:p>
        </p:txBody>
      </p:sp>
      <p:sp>
        <p:nvSpPr>
          <p:cNvPr id="1233" name="Google Shape;1233;p10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234" name="Google Shape;1234;p103"/>
          <p:cNvSpPr txBox="1"/>
          <p:nvPr>
            <p:ph idx="4294967295" type="body"/>
          </p:nvPr>
        </p:nvSpPr>
        <p:spPr>
          <a:xfrm>
            <a:off x="457200" y="1143000"/>
            <a:ext cx="7931400" cy="1513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Establish keywords for which </a:t>
            </a:r>
            <a:r>
              <a:rPr lang="en">
                <a:solidFill>
                  <a:schemeClr val="dk1"/>
                </a:solidFill>
              </a:rPr>
              <a:t>you want to appear</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Group keywords by customer stage/intent.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Determine your bid.</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Ensure experience is consistent and </a:t>
            </a:r>
            <a:r>
              <a:rPr b="1" lang="en">
                <a:solidFill>
                  <a:schemeClr val="dk1"/>
                </a:solidFill>
              </a:rPr>
              <a:t>relevant</a:t>
            </a:r>
            <a:r>
              <a:rPr lang="en">
                <a:solidFill>
                  <a:schemeClr val="dk1"/>
                </a:solidFill>
              </a:rPr>
              <a:t> to the keyword. </a:t>
            </a:r>
            <a:endParaRPr>
              <a:solidFill>
                <a:schemeClr val="dk1"/>
              </a:solidFill>
            </a:endParaRPr>
          </a:p>
        </p:txBody>
      </p:sp>
      <p:sp>
        <p:nvSpPr>
          <p:cNvPr id="1235" name="Google Shape;1235;p103"/>
          <p:cNvSpPr/>
          <p:nvPr/>
        </p:nvSpPr>
        <p:spPr>
          <a:xfrm>
            <a:off x="1817213" y="2961298"/>
            <a:ext cx="1646400" cy="1202100"/>
          </a:xfrm>
          <a:prstGeom prst="rect">
            <a:avLst/>
          </a:prstGeom>
          <a:noFill/>
          <a:ln cap="flat" cmpd="sng" w="9525">
            <a:solidFill>
              <a:srgbClr val="CCCCC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Search Intent</a:t>
            </a:r>
            <a:endParaRPr sz="1800">
              <a:latin typeface="Proxima Nova"/>
              <a:ea typeface="Proxima Nova"/>
              <a:cs typeface="Proxima Nova"/>
              <a:sym typeface="Proxima Nova"/>
            </a:endParaRPr>
          </a:p>
        </p:txBody>
      </p:sp>
      <p:sp>
        <p:nvSpPr>
          <p:cNvPr id="1236" name="Google Shape;1236;p103"/>
          <p:cNvSpPr/>
          <p:nvPr/>
        </p:nvSpPr>
        <p:spPr>
          <a:xfrm>
            <a:off x="3795863" y="2961298"/>
            <a:ext cx="1646400" cy="1202100"/>
          </a:xfrm>
          <a:prstGeom prst="rect">
            <a:avLst/>
          </a:prstGeom>
          <a:noFill/>
          <a:ln cap="flat" cmpd="sng" w="9525">
            <a:solidFill>
              <a:srgbClr val="CCCCC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Your Ad</a:t>
            </a:r>
            <a:endParaRPr sz="1800">
              <a:latin typeface="Proxima Nova"/>
              <a:ea typeface="Proxima Nova"/>
              <a:cs typeface="Proxima Nova"/>
              <a:sym typeface="Proxima Nova"/>
            </a:endParaRPr>
          </a:p>
        </p:txBody>
      </p:sp>
      <p:sp>
        <p:nvSpPr>
          <p:cNvPr id="1237" name="Google Shape;1237;p103"/>
          <p:cNvSpPr/>
          <p:nvPr/>
        </p:nvSpPr>
        <p:spPr>
          <a:xfrm>
            <a:off x="5680388" y="2961298"/>
            <a:ext cx="1646400" cy="1202100"/>
          </a:xfrm>
          <a:prstGeom prst="rect">
            <a:avLst/>
          </a:prstGeom>
          <a:noFill/>
          <a:ln cap="flat" cmpd="sng" w="9525">
            <a:solidFill>
              <a:srgbClr val="CCCCCC"/>
            </a:solidFill>
            <a:prstDash val="lg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Your Website</a:t>
            </a:r>
            <a:endParaRPr sz="1800">
              <a:latin typeface="Proxima Nova"/>
              <a:ea typeface="Proxima Nova"/>
              <a:cs typeface="Proxima Nova"/>
              <a:sym typeface="Proxima Nova"/>
            </a:endParaRPr>
          </a:p>
        </p:txBody>
      </p:sp>
      <p:sp>
        <p:nvSpPr>
          <p:cNvPr id="1238" name="Google Shape;1238;p103"/>
          <p:cNvSpPr/>
          <p:nvPr/>
        </p:nvSpPr>
        <p:spPr>
          <a:xfrm rot="5400000">
            <a:off x="4404600" y="760200"/>
            <a:ext cx="413700" cy="39714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0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3" name="Shape 1243"/>
        <p:cNvGrpSpPr/>
        <p:nvPr/>
      </p:nvGrpSpPr>
      <p:grpSpPr>
        <a:xfrm>
          <a:off x="0" y="0"/>
          <a:ext cx="0" cy="0"/>
          <a:chOff x="0" y="0"/>
          <a:chExt cx="0" cy="0"/>
        </a:xfrm>
      </p:grpSpPr>
      <p:sp>
        <p:nvSpPr>
          <p:cNvPr id="1244" name="Google Shape;1244;p10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 Metrics</a:t>
            </a:r>
            <a:endParaRPr/>
          </a:p>
        </p:txBody>
      </p:sp>
      <p:sp>
        <p:nvSpPr>
          <p:cNvPr id="1245" name="Google Shape;1245;p10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246" name="Google Shape;1246;p104"/>
          <p:cNvSpPr txBox="1"/>
          <p:nvPr>
            <p:ph idx="4294967295" type="body"/>
          </p:nvPr>
        </p:nvSpPr>
        <p:spPr>
          <a:xfrm>
            <a:off x="457200" y="1143000"/>
            <a:ext cx="4696800" cy="3250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Organic traffic (and % of total traffic).</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SERP CTR.</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Behavioral metrics of organic traffic visitors (bounce rate, conversion rate).</a:t>
            </a:r>
            <a:endParaRPr>
              <a:solidFill>
                <a:schemeClr val="dk1"/>
              </a:solidFill>
            </a:endParaRPr>
          </a:p>
          <a:p>
            <a:pPr indent="-342900" lvl="0" marL="457200" rtl="0" algn="l">
              <a:spcBef>
                <a:spcPts val="1000"/>
              </a:spcBef>
              <a:spcAft>
                <a:spcPts val="0"/>
              </a:spcAft>
              <a:buClr>
                <a:schemeClr val="dk1"/>
              </a:buClr>
              <a:buSzPts val="1800"/>
              <a:buChar char="●"/>
            </a:pPr>
            <a:r>
              <a:rPr lang="en">
                <a:solidFill>
                  <a:schemeClr val="dk1"/>
                </a:solidFill>
              </a:rPr>
              <a:t>Top exit pages of organic traffic visitors.</a:t>
            </a:r>
            <a:endParaRPr>
              <a:solidFill>
                <a:schemeClr val="dk1"/>
              </a:solidFill>
            </a:endParaRPr>
          </a:p>
          <a:p>
            <a:pPr indent="-342900" lvl="0" marL="457200" rtl="0" algn="l">
              <a:spcBef>
                <a:spcPts val="1000"/>
              </a:spcBef>
              <a:spcAft>
                <a:spcPts val="1000"/>
              </a:spcAft>
              <a:buClr>
                <a:schemeClr val="dk1"/>
              </a:buClr>
              <a:buSzPts val="1800"/>
              <a:buChar char="●"/>
            </a:pPr>
            <a:r>
              <a:rPr lang="en">
                <a:solidFill>
                  <a:schemeClr val="dk1"/>
                </a:solidFill>
              </a:rPr>
              <a:t>Ranked keywords (only available via tools like SEMRush).</a:t>
            </a:r>
            <a:endParaRPr>
              <a:solidFill>
                <a:schemeClr val="dk1"/>
              </a:solidFill>
            </a:endParaRPr>
          </a:p>
        </p:txBody>
      </p:sp>
      <p:pic>
        <p:nvPicPr>
          <p:cNvPr id="1247" name="Google Shape;1247;p104"/>
          <p:cNvPicPr preferRelativeResize="0"/>
          <p:nvPr/>
        </p:nvPicPr>
        <p:blipFill>
          <a:blip r:embed="rId3">
            <a:alphaModFix/>
          </a:blip>
          <a:stretch>
            <a:fillRect/>
          </a:stretch>
        </p:blipFill>
        <p:spPr>
          <a:xfrm>
            <a:off x="5342575" y="724713"/>
            <a:ext cx="3344226" cy="3344226"/>
          </a:xfrm>
          <a:prstGeom prst="rect">
            <a:avLst/>
          </a:prstGeom>
          <a:noFill/>
          <a:ln>
            <a:noFill/>
          </a:ln>
        </p:spPr>
      </p:pic>
      <p:sp>
        <p:nvSpPr>
          <p:cNvPr id="1248" name="Google Shape;1248;p10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105"/>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minutes</a:t>
            </a:r>
            <a:endParaRPr/>
          </a:p>
        </p:txBody>
      </p:sp>
      <p:sp>
        <p:nvSpPr>
          <p:cNvPr id="1254" name="Google Shape;1254;p105"/>
          <p:cNvSpPr txBox="1"/>
          <p:nvPr>
            <p:ph idx="1" type="body"/>
          </p:nvPr>
        </p:nvSpPr>
        <p:spPr>
          <a:xfrm>
            <a:off x="361950" y="1143000"/>
            <a:ext cx="4677000" cy="339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On your worksheet, l</a:t>
            </a:r>
            <a:r>
              <a:rPr lang="en"/>
              <a:t>ist </a:t>
            </a:r>
            <a:r>
              <a:rPr b="1" lang="en"/>
              <a:t>at least 10 keywords </a:t>
            </a:r>
            <a:r>
              <a:rPr lang="en"/>
              <a:t>r</a:t>
            </a:r>
            <a:r>
              <a:rPr lang="en"/>
              <a:t>elevant to your project, balancing between low, medium, and high intent. </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Keep in mind the consumer expectation!</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a:t>Think about how these words tie into your campaign objective and KPIs.</a:t>
            </a:r>
            <a:endParaRPr/>
          </a:p>
          <a:p>
            <a:pPr indent="0" lvl="0" marL="0" rtl="0" algn="l">
              <a:lnSpc>
                <a:spcPct val="100000"/>
              </a:lnSpc>
              <a:spcBef>
                <a:spcPts val="0"/>
              </a:spcBef>
              <a:spcAft>
                <a:spcPts val="0"/>
              </a:spcAft>
              <a:buNone/>
            </a:pPr>
            <a:r>
              <a:t/>
            </a:r>
            <a:endParaRPr sz="1600"/>
          </a:p>
          <a:p>
            <a:pPr indent="0" lvl="0" marL="0" rtl="0" algn="l">
              <a:spcBef>
                <a:spcPts val="0"/>
              </a:spcBef>
              <a:spcAft>
                <a:spcPts val="0"/>
              </a:spcAft>
              <a:buClr>
                <a:schemeClr val="dk1"/>
              </a:buClr>
              <a:buSzPts val="1100"/>
              <a:buFont typeface="Arial"/>
              <a:buNone/>
            </a:pPr>
            <a:r>
              <a:rPr b="1" lang="en" sz="1600">
                <a:solidFill>
                  <a:schemeClr val="dk1"/>
                </a:solidFill>
                <a:highlight>
                  <a:schemeClr val="accent2"/>
                </a:highlight>
              </a:rPr>
              <a:t>Be prepared to share your work with the class when you’re done!</a:t>
            </a:r>
            <a:endParaRPr sz="1600">
              <a:solidFill>
                <a:schemeClr val="dk1"/>
              </a:solidFill>
              <a:highlight>
                <a:schemeClr val="accent2"/>
              </a:highlight>
            </a:endParaRPr>
          </a:p>
          <a:p>
            <a:pPr indent="0" lvl="0" marL="0" rtl="0" algn="l">
              <a:lnSpc>
                <a:spcPct val="100000"/>
              </a:lnSpc>
              <a:spcBef>
                <a:spcPts val="1000"/>
              </a:spcBef>
              <a:spcAft>
                <a:spcPts val="0"/>
              </a:spcAft>
              <a:buNone/>
            </a:pPr>
            <a:r>
              <a:t/>
            </a:r>
            <a:endParaRPr sz="1600"/>
          </a:p>
        </p:txBody>
      </p:sp>
      <p:sp>
        <p:nvSpPr>
          <p:cNvPr id="1255" name="Google Shape;1255;p105"/>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256" name="Google Shape;1256;p10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Keyword Brainstorm</a:t>
            </a:r>
            <a:endParaRPr/>
          </a:p>
        </p:txBody>
      </p:sp>
      <p:sp>
        <p:nvSpPr>
          <p:cNvPr id="1257" name="Google Shape;1257;p10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58" name="Google Shape;1258;p105"/>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1259" name="Google Shape;1259;p105"/>
          <p:cNvPicPr preferRelativeResize="0"/>
          <p:nvPr/>
        </p:nvPicPr>
        <p:blipFill>
          <a:blip r:embed="rId3">
            <a:alphaModFix/>
          </a:blip>
          <a:stretch>
            <a:fillRect/>
          </a:stretch>
        </p:blipFill>
        <p:spPr>
          <a:xfrm>
            <a:off x="5834450" y="1145575"/>
            <a:ext cx="2852350" cy="28523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06"/>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a:t>
            </a:r>
            <a:endParaRPr/>
          </a:p>
        </p:txBody>
      </p:sp>
      <p:sp>
        <p:nvSpPr>
          <p:cNvPr id="1265" name="Google Shape;1265;p10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Channels and Design Tactics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0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Patreon Marketing Campaign </a:t>
            </a:r>
            <a:endParaRPr/>
          </a:p>
        </p:txBody>
      </p:sp>
      <p:sp>
        <p:nvSpPr>
          <p:cNvPr id="1271" name="Google Shape;1271;p107"/>
          <p:cNvSpPr txBox="1"/>
          <p:nvPr/>
        </p:nvSpPr>
        <p:spPr>
          <a:xfrm>
            <a:off x="598275" y="3527375"/>
            <a:ext cx="966300" cy="30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500">
                <a:solidFill>
                  <a:srgbClr val="FFFFFF"/>
                </a:solidFill>
                <a:latin typeface="Proxima Nova"/>
                <a:ea typeface="Proxima Nova"/>
                <a:cs typeface="Proxima Nova"/>
                <a:sym typeface="Proxima Nova"/>
              </a:rPr>
              <a:t>Time</a:t>
            </a:r>
            <a:endParaRPr b="1" sz="1500">
              <a:solidFill>
                <a:srgbClr val="FFFFFF"/>
              </a:solidFill>
              <a:latin typeface="Proxima Nova"/>
              <a:ea typeface="Proxima Nova"/>
              <a:cs typeface="Proxima Nova"/>
              <a:sym typeface="Proxima Nova"/>
            </a:endParaRPr>
          </a:p>
        </p:txBody>
      </p:sp>
      <p:sp>
        <p:nvSpPr>
          <p:cNvPr id="1272" name="Google Shape;1272;p10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273" name="Google Shape;1273;p107"/>
          <p:cNvSpPr txBox="1"/>
          <p:nvPr/>
        </p:nvSpPr>
        <p:spPr>
          <a:xfrm>
            <a:off x="457200" y="1247175"/>
            <a:ext cx="3973800" cy="302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latin typeface="Proxima Nova"/>
                <a:ea typeface="Proxima Nova"/>
                <a:cs typeface="Proxima Nova"/>
                <a:sym typeface="Proxima Nova"/>
              </a:rPr>
              <a:t>Business goal: </a:t>
            </a:r>
            <a:r>
              <a:rPr lang="en" sz="1700">
                <a:latin typeface="Proxima Nova"/>
                <a:ea typeface="Proxima Nova"/>
                <a:cs typeface="Proxima Nova"/>
                <a:sym typeface="Proxima Nova"/>
              </a:rPr>
              <a:t>Patreon wants to encourage engagement by educating people about the platform, </a:t>
            </a:r>
            <a:r>
              <a:rPr lang="en" sz="1700">
                <a:latin typeface="Proxima Nova"/>
                <a:ea typeface="Proxima Nova"/>
                <a:cs typeface="Proxima Nova"/>
                <a:sym typeface="Proxima Nova"/>
              </a:rPr>
              <a:t>congratulating new creators on their launch. </a:t>
            </a:r>
            <a:endParaRPr sz="1700">
              <a:latin typeface="Proxima Nova"/>
              <a:ea typeface="Proxima Nova"/>
              <a:cs typeface="Proxima Nova"/>
              <a:sym typeface="Proxima Nova"/>
            </a:endParaRPr>
          </a:p>
        </p:txBody>
      </p:sp>
      <p:sp>
        <p:nvSpPr>
          <p:cNvPr id="1274" name="Google Shape;1274;p10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3"/>
              </a:rPr>
              <a:t>Delivra Marketing Case Studies 2018 </a:t>
            </a:r>
            <a:endParaRPr/>
          </a:p>
        </p:txBody>
      </p:sp>
      <p:pic>
        <p:nvPicPr>
          <p:cNvPr id="1275" name="Google Shape;1275;p107"/>
          <p:cNvPicPr preferRelativeResize="0"/>
          <p:nvPr/>
        </p:nvPicPr>
        <p:blipFill>
          <a:blip r:embed="rId4">
            <a:alphaModFix/>
          </a:blip>
          <a:stretch>
            <a:fillRect/>
          </a:stretch>
        </p:blipFill>
        <p:spPr>
          <a:xfrm>
            <a:off x="4715844" y="1073975"/>
            <a:ext cx="3162760" cy="3481938"/>
          </a:xfrm>
          <a:prstGeom prst="rect">
            <a:avLst/>
          </a:prstGeom>
          <a:noFill/>
          <a:ln cap="flat" cmpd="sng" w="9525">
            <a:solidFill>
              <a:srgbClr val="434343"/>
            </a:solidFill>
            <a:prstDash val="solid"/>
            <a:round/>
            <a:headEnd len="sm" w="sm" type="none"/>
            <a:tailEnd len="sm" w="sm" type="none"/>
          </a:ln>
        </p:spPr>
      </p:pic>
      <p:pic>
        <p:nvPicPr>
          <p:cNvPr id="1276" name="Google Shape;1276;p107"/>
          <p:cNvPicPr preferRelativeResize="0"/>
          <p:nvPr/>
        </p:nvPicPr>
        <p:blipFill>
          <a:blip r:embed="rId5">
            <a:alphaModFix/>
          </a:blip>
          <a:stretch>
            <a:fillRect/>
          </a:stretch>
        </p:blipFill>
        <p:spPr>
          <a:xfrm>
            <a:off x="5680552" y="1073975"/>
            <a:ext cx="1880781" cy="3588750"/>
          </a:xfrm>
          <a:prstGeom prst="rect">
            <a:avLst/>
          </a:prstGeom>
          <a:noFill/>
          <a:ln cap="flat" cmpd="sng" w="9525">
            <a:solidFill>
              <a:srgbClr val="000000"/>
            </a:solidFill>
            <a:prstDash val="solid"/>
            <a:round/>
            <a:headEnd len="sm" w="sm" type="none"/>
            <a:tailEnd len="sm" w="sm" type="none"/>
          </a:ln>
        </p:spPr>
      </p:pic>
      <p:pic>
        <p:nvPicPr>
          <p:cNvPr id="1277" name="Google Shape;1277;p107"/>
          <p:cNvPicPr preferRelativeResize="0"/>
          <p:nvPr/>
        </p:nvPicPr>
        <p:blipFill>
          <a:blip r:embed="rId6">
            <a:alphaModFix/>
          </a:blip>
          <a:stretch>
            <a:fillRect/>
          </a:stretch>
        </p:blipFill>
        <p:spPr>
          <a:xfrm>
            <a:off x="6662319" y="1127375"/>
            <a:ext cx="2112557" cy="3481928"/>
          </a:xfrm>
          <a:prstGeom prst="rect">
            <a:avLst/>
          </a:prstGeom>
          <a:noFill/>
          <a:ln cap="flat" cmpd="sng" w="9525">
            <a:solidFill>
              <a:srgbClr val="000000"/>
            </a:solidFill>
            <a:prstDash val="solid"/>
            <a:round/>
            <a:headEnd len="sm" w="sm" type="none"/>
            <a:tailEnd len="sm" w="sm" type="none"/>
          </a:ln>
        </p:spPr>
      </p:pic>
      <p:sp>
        <p:nvSpPr>
          <p:cNvPr id="1278" name="Google Shape;1278;p107"/>
          <p:cNvSpPr/>
          <p:nvPr/>
        </p:nvSpPr>
        <p:spPr>
          <a:xfrm>
            <a:off x="7336800" y="158650"/>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279" name="Google Shape;1279;p107"/>
          <p:cNvSpPr txBox="1"/>
          <p:nvPr/>
        </p:nvSpPr>
        <p:spPr>
          <a:xfrm>
            <a:off x="7336800" y="408350"/>
            <a:ext cx="927000" cy="4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75"/>
                                        </p:tgtEl>
                                        <p:attrNameLst>
                                          <p:attrName>style.visibility</p:attrName>
                                        </p:attrNameLst>
                                      </p:cBhvr>
                                      <p:to>
                                        <p:strVal val="visible"/>
                                      </p:to>
                                    </p:set>
                                    <p:anim calcmode="lin" valueType="num">
                                      <p:cBhvr additive="base">
                                        <p:cTn dur="1000"/>
                                        <p:tgtEl>
                                          <p:spTgt spid="127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76"/>
                                        </p:tgtEl>
                                        <p:attrNameLst>
                                          <p:attrName>style.visibility</p:attrName>
                                        </p:attrNameLst>
                                      </p:cBhvr>
                                      <p:to>
                                        <p:strVal val="visible"/>
                                      </p:to>
                                    </p:set>
                                    <p:anim calcmode="lin" valueType="num">
                                      <p:cBhvr additive="base">
                                        <p:cTn dur="1000"/>
                                        <p:tgtEl>
                                          <p:spTgt spid="127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77"/>
                                        </p:tgtEl>
                                        <p:attrNameLst>
                                          <p:attrName>style.visibility</p:attrName>
                                        </p:attrNameLst>
                                      </p:cBhvr>
                                      <p:to>
                                        <p:strVal val="visible"/>
                                      </p:to>
                                    </p:set>
                                    <p:anim calcmode="lin" valueType="num">
                                      <p:cBhvr additive="base">
                                        <p:cTn dur="1000"/>
                                        <p:tgtEl>
                                          <p:spTgt spid="12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3" name="Shape 1283"/>
        <p:cNvGrpSpPr/>
        <p:nvPr/>
      </p:nvGrpSpPr>
      <p:grpSpPr>
        <a:xfrm>
          <a:off x="0" y="0"/>
          <a:ext cx="0" cy="0"/>
          <a:chOff x="0" y="0"/>
          <a:chExt cx="0" cy="0"/>
        </a:xfrm>
      </p:grpSpPr>
      <p:sp>
        <p:nvSpPr>
          <p:cNvPr id="1284" name="Google Shape;1284;p10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What Customers Do With Your Emails </a:t>
            </a:r>
            <a:endParaRPr/>
          </a:p>
        </p:txBody>
      </p:sp>
      <p:sp>
        <p:nvSpPr>
          <p:cNvPr id="1285" name="Google Shape;1285;p10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286" name="Google Shape;1286;p108"/>
          <p:cNvSpPr txBox="1"/>
          <p:nvPr/>
        </p:nvSpPr>
        <p:spPr>
          <a:xfrm>
            <a:off x="250325" y="771315"/>
            <a:ext cx="8345700" cy="572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rgbClr val="000000"/>
              </a:solidFill>
              <a:latin typeface="Proxima Nova"/>
              <a:ea typeface="Proxima Nova"/>
              <a:cs typeface="Proxima Nova"/>
              <a:sym typeface="Proxima Nova"/>
            </a:endParaRPr>
          </a:p>
        </p:txBody>
      </p:sp>
      <p:sp>
        <p:nvSpPr>
          <p:cNvPr id="1287" name="Google Shape;1287;p108"/>
          <p:cNvSpPr/>
          <p:nvPr/>
        </p:nvSpPr>
        <p:spPr>
          <a:xfrm>
            <a:off x="3616650" y="1176300"/>
            <a:ext cx="1910700" cy="1911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YOUR BRAND </a:t>
            </a:r>
            <a:endParaRPr b="1" sz="1800">
              <a:latin typeface="Proxima Nova"/>
              <a:ea typeface="Proxima Nova"/>
              <a:cs typeface="Proxima Nova"/>
              <a:sym typeface="Proxima Nova"/>
            </a:endParaRPr>
          </a:p>
        </p:txBody>
      </p:sp>
      <p:sp>
        <p:nvSpPr>
          <p:cNvPr id="1288" name="Google Shape;1288;p108"/>
          <p:cNvSpPr txBox="1"/>
          <p:nvPr/>
        </p:nvSpPr>
        <p:spPr>
          <a:xfrm>
            <a:off x="685200" y="1255888"/>
            <a:ext cx="1304100" cy="79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Purchase something.</a:t>
            </a:r>
            <a:endParaRPr>
              <a:latin typeface="Proxima Nova"/>
              <a:ea typeface="Proxima Nova"/>
              <a:cs typeface="Proxima Nova"/>
              <a:sym typeface="Proxima Nova"/>
            </a:endParaRPr>
          </a:p>
        </p:txBody>
      </p:sp>
      <p:sp>
        <p:nvSpPr>
          <p:cNvPr id="1289" name="Google Shape;1289;p108"/>
          <p:cNvSpPr txBox="1"/>
          <p:nvPr/>
        </p:nvSpPr>
        <p:spPr>
          <a:xfrm>
            <a:off x="7091100" y="1255888"/>
            <a:ext cx="1595700" cy="6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Use your product or service.</a:t>
            </a:r>
            <a:endParaRPr>
              <a:latin typeface="Proxima Nova"/>
              <a:ea typeface="Proxima Nova"/>
              <a:cs typeface="Proxima Nova"/>
              <a:sym typeface="Proxima Nova"/>
            </a:endParaRPr>
          </a:p>
        </p:txBody>
      </p:sp>
      <p:sp>
        <p:nvSpPr>
          <p:cNvPr id="1290" name="Google Shape;1290;p108"/>
          <p:cNvSpPr txBox="1"/>
          <p:nvPr/>
        </p:nvSpPr>
        <p:spPr>
          <a:xfrm>
            <a:off x="7091100" y="2919675"/>
            <a:ext cx="1595700" cy="71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Demonstrate an interest or need. </a:t>
            </a:r>
            <a:endParaRPr>
              <a:latin typeface="Proxima Nova"/>
              <a:ea typeface="Proxima Nova"/>
              <a:cs typeface="Proxima Nova"/>
              <a:sym typeface="Proxima Nova"/>
            </a:endParaRPr>
          </a:p>
        </p:txBody>
      </p:sp>
      <p:sp>
        <p:nvSpPr>
          <p:cNvPr id="1291" name="Google Shape;1291;p108"/>
          <p:cNvSpPr txBox="1"/>
          <p:nvPr/>
        </p:nvSpPr>
        <p:spPr>
          <a:xfrm>
            <a:off x="685200" y="2919675"/>
            <a:ext cx="1431300" cy="62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Take a desired action.</a:t>
            </a:r>
            <a:endParaRPr>
              <a:latin typeface="Proxima Nova"/>
              <a:ea typeface="Proxima Nova"/>
              <a:cs typeface="Proxima Nova"/>
              <a:sym typeface="Proxima Nova"/>
            </a:endParaRPr>
          </a:p>
        </p:txBody>
      </p:sp>
      <p:sp>
        <p:nvSpPr>
          <p:cNvPr id="1292" name="Google Shape;1292;p108"/>
          <p:cNvSpPr txBox="1"/>
          <p:nvPr/>
        </p:nvSpPr>
        <p:spPr>
          <a:xfrm>
            <a:off x="3798150" y="3866925"/>
            <a:ext cx="1547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Not complete a desired action.</a:t>
            </a:r>
            <a:endParaRPr>
              <a:latin typeface="Proxima Nova"/>
              <a:ea typeface="Proxima Nova"/>
              <a:cs typeface="Proxima Nova"/>
              <a:sym typeface="Proxima Nova"/>
            </a:endParaRPr>
          </a:p>
        </p:txBody>
      </p:sp>
      <p:cxnSp>
        <p:nvCxnSpPr>
          <p:cNvPr id="1293" name="Google Shape;1293;p108"/>
          <p:cNvCxnSpPr>
            <a:stCxn id="1291" idx="3"/>
          </p:cNvCxnSpPr>
          <p:nvPr/>
        </p:nvCxnSpPr>
        <p:spPr>
          <a:xfrm>
            <a:off x="2116500" y="3233925"/>
            <a:ext cx="0" cy="0"/>
          </a:xfrm>
          <a:prstGeom prst="straightConnector1">
            <a:avLst/>
          </a:prstGeom>
          <a:noFill/>
          <a:ln cap="flat" cmpd="sng" w="9525">
            <a:solidFill>
              <a:schemeClr val="dk2"/>
            </a:solidFill>
            <a:prstDash val="solid"/>
            <a:round/>
            <a:headEnd len="med" w="med" type="none"/>
            <a:tailEnd len="med" w="med" type="none"/>
          </a:ln>
        </p:spPr>
      </p:cxnSp>
      <p:cxnSp>
        <p:nvCxnSpPr>
          <p:cNvPr id="1294" name="Google Shape;1294;p108"/>
          <p:cNvCxnSpPr>
            <a:stCxn id="1288" idx="3"/>
            <a:endCxn id="1287" idx="2"/>
          </p:cNvCxnSpPr>
          <p:nvPr/>
        </p:nvCxnSpPr>
        <p:spPr>
          <a:xfrm>
            <a:off x="1989300" y="1653838"/>
            <a:ext cx="1627500" cy="477900"/>
          </a:xfrm>
          <a:prstGeom prst="straightConnector1">
            <a:avLst/>
          </a:prstGeom>
          <a:noFill/>
          <a:ln cap="flat" cmpd="sng" w="38100">
            <a:solidFill>
              <a:schemeClr val="accent2"/>
            </a:solidFill>
            <a:prstDash val="solid"/>
            <a:round/>
            <a:headEnd len="med" w="med" type="triangle"/>
            <a:tailEnd len="med" w="med" type="none"/>
          </a:ln>
        </p:spPr>
      </p:cxnSp>
      <p:cxnSp>
        <p:nvCxnSpPr>
          <p:cNvPr id="1295" name="Google Shape;1295;p108"/>
          <p:cNvCxnSpPr>
            <a:stCxn id="1289" idx="1"/>
            <a:endCxn id="1287" idx="6"/>
          </p:cNvCxnSpPr>
          <p:nvPr/>
        </p:nvCxnSpPr>
        <p:spPr>
          <a:xfrm flipH="1">
            <a:off x="5527500" y="1570138"/>
            <a:ext cx="1563600" cy="561600"/>
          </a:xfrm>
          <a:prstGeom prst="straightConnector1">
            <a:avLst/>
          </a:prstGeom>
          <a:noFill/>
          <a:ln cap="flat" cmpd="sng" w="38100">
            <a:solidFill>
              <a:schemeClr val="accent2"/>
            </a:solidFill>
            <a:prstDash val="solid"/>
            <a:round/>
            <a:headEnd len="med" w="med" type="triangle"/>
            <a:tailEnd len="med" w="med" type="none"/>
          </a:ln>
        </p:spPr>
      </p:cxnSp>
      <p:cxnSp>
        <p:nvCxnSpPr>
          <p:cNvPr id="1296" name="Google Shape;1296;p108"/>
          <p:cNvCxnSpPr>
            <a:stCxn id="1287" idx="2"/>
            <a:endCxn id="1291" idx="3"/>
          </p:cNvCxnSpPr>
          <p:nvPr/>
        </p:nvCxnSpPr>
        <p:spPr>
          <a:xfrm flipH="1">
            <a:off x="2116650" y="2131800"/>
            <a:ext cx="1500000" cy="1102200"/>
          </a:xfrm>
          <a:prstGeom prst="straightConnector1">
            <a:avLst/>
          </a:prstGeom>
          <a:noFill/>
          <a:ln cap="flat" cmpd="sng" w="38100">
            <a:solidFill>
              <a:schemeClr val="accent2"/>
            </a:solidFill>
            <a:prstDash val="solid"/>
            <a:round/>
            <a:headEnd len="med" w="med" type="none"/>
            <a:tailEnd len="med" w="med" type="triangle"/>
          </a:ln>
        </p:spPr>
      </p:cxnSp>
      <p:sp>
        <p:nvSpPr>
          <p:cNvPr id="1297" name="Google Shape;1297;p10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cxnSp>
        <p:nvCxnSpPr>
          <p:cNvPr id="1298" name="Google Shape;1298;p108"/>
          <p:cNvCxnSpPr>
            <a:stCxn id="1287" idx="6"/>
            <a:endCxn id="1290" idx="1"/>
          </p:cNvCxnSpPr>
          <p:nvPr/>
        </p:nvCxnSpPr>
        <p:spPr>
          <a:xfrm>
            <a:off x="5527350" y="2131800"/>
            <a:ext cx="1563900" cy="1146000"/>
          </a:xfrm>
          <a:prstGeom prst="straightConnector1">
            <a:avLst/>
          </a:prstGeom>
          <a:noFill/>
          <a:ln cap="flat" cmpd="sng" w="38100">
            <a:solidFill>
              <a:schemeClr val="accent2"/>
            </a:solidFill>
            <a:prstDash val="solid"/>
            <a:round/>
            <a:headEnd len="med" w="med" type="none"/>
            <a:tailEnd len="med" w="med" type="triangle"/>
          </a:ln>
        </p:spPr>
      </p:cxnSp>
      <p:cxnSp>
        <p:nvCxnSpPr>
          <p:cNvPr id="1299" name="Google Shape;1299;p108"/>
          <p:cNvCxnSpPr>
            <a:stCxn id="1292" idx="0"/>
            <a:endCxn id="1287" idx="4"/>
          </p:cNvCxnSpPr>
          <p:nvPr/>
        </p:nvCxnSpPr>
        <p:spPr>
          <a:xfrm rot="10800000">
            <a:off x="4572000" y="3087225"/>
            <a:ext cx="0" cy="779700"/>
          </a:xfrm>
          <a:prstGeom prst="straightConnector1">
            <a:avLst/>
          </a:prstGeom>
          <a:noFill/>
          <a:ln cap="flat" cmpd="sng" w="38100">
            <a:solidFill>
              <a:schemeClr val="accent2"/>
            </a:solidFill>
            <a:prstDash val="solid"/>
            <a:round/>
            <a:headEnd len="med" w="med" type="triangle"/>
            <a:tailEnd len="med" w="med" type="none"/>
          </a:ln>
        </p:spPr>
      </p:cxn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09"/>
          <p:cNvSpPr txBox="1"/>
          <p:nvPr>
            <p:ph type="title"/>
          </p:nvPr>
        </p:nvSpPr>
        <p:spPr>
          <a:xfrm>
            <a:off x="908850" y="237050"/>
            <a:ext cx="54540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Your Customer’s Email Wishlist</a:t>
            </a:r>
            <a:endParaRPr/>
          </a:p>
        </p:txBody>
      </p:sp>
      <p:sp>
        <p:nvSpPr>
          <p:cNvPr id="1305" name="Google Shape;1305;p10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descr="Screen Shot 2017-10-23 at 11.21.33 am.png" id="1306" name="Google Shape;1306;p109"/>
          <p:cNvPicPr preferRelativeResize="0"/>
          <p:nvPr/>
        </p:nvPicPr>
        <p:blipFill rotWithShape="1">
          <a:blip r:embed="rId3">
            <a:alphaModFix/>
          </a:blip>
          <a:srcRect b="11886" l="3451" r="17032" t="0"/>
          <a:stretch/>
        </p:blipFill>
        <p:spPr>
          <a:xfrm>
            <a:off x="626449" y="1119738"/>
            <a:ext cx="7548200" cy="3290875"/>
          </a:xfrm>
          <a:prstGeom prst="rect">
            <a:avLst/>
          </a:prstGeom>
          <a:noFill/>
          <a:ln>
            <a:noFill/>
          </a:ln>
        </p:spPr>
      </p:pic>
      <p:sp>
        <p:nvSpPr>
          <p:cNvPr id="1307" name="Google Shape;1307;p109"/>
          <p:cNvSpPr txBox="1"/>
          <p:nvPr/>
        </p:nvSpPr>
        <p:spPr>
          <a:xfrm>
            <a:off x="6189000" y="4662725"/>
            <a:ext cx="26883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Source</a:t>
            </a:r>
            <a:r>
              <a:rPr lang="en" sz="1000">
                <a:latin typeface="Proxima Nova"/>
                <a:ea typeface="Proxima Nova"/>
                <a:cs typeface="Proxima Nova"/>
                <a:sym typeface="Proxima Nova"/>
              </a:rPr>
              <a:t>: </a:t>
            </a:r>
            <a:r>
              <a:rPr lang="en" sz="1000" u="sng">
                <a:solidFill>
                  <a:schemeClr val="hlink"/>
                </a:solidFill>
                <a:latin typeface="Proxima Nova"/>
                <a:ea typeface="Proxima Nova"/>
                <a:cs typeface="Proxima Nova"/>
                <a:sym typeface="Proxima Nova"/>
                <a:hlinkClick r:id="rId4"/>
              </a:rPr>
              <a:t>Adobe Email Survey Report </a:t>
            </a:r>
            <a:endParaRPr sz="1000">
              <a:latin typeface="Proxima Nova"/>
              <a:ea typeface="Proxima Nova"/>
              <a:cs typeface="Proxima Nova"/>
              <a:sym typeface="Proxima Nova"/>
            </a:endParaRPr>
          </a:p>
        </p:txBody>
      </p:sp>
      <p:sp>
        <p:nvSpPr>
          <p:cNvPr id="1308" name="Google Shape;1308;p109"/>
          <p:cNvSpPr/>
          <p:nvPr/>
        </p:nvSpPr>
        <p:spPr>
          <a:xfrm>
            <a:off x="7336800" y="158650"/>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309" name="Google Shape;1309;p109"/>
          <p:cNvSpPr txBox="1"/>
          <p:nvPr/>
        </p:nvSpPr>
        <p:spPr>
          <a:xfrm>
            <a:off x="7336800" y="408350"/>
            <a:ext cx="927000" cy="45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15" name="Google Shape;1315;p11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Purposes of Email | Part 1 </a:t>
            </a:r>
            <a:endParaRPr/>
          </a:p>
        </p:txBody>
      </p:sp>
      <p:sp>
        <p:nvSpPr>
          <p:cNvPr id="1316" name="Google Shape;1316;p110"/>
          <p:cNvSpPr txBox="1"/>
          <p:nvPr/>
        </p:nvSpPr>
        <p:spPr>
          <a:xfrm>
            <a:off x="415575" y="1282125"/>
            <a:ext cx="2620500" cy="486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Welcome New Lead </a:t>
            </a:r>
            <a:endParaRPr sz="1600">
              <a:solidFill>
                <a:srgbClr val="FFFFFF"/>
              </a:solidFill>
            </a:endParaRPr>
          </a:p>
        </p:txBody>
      </p:sp>
      <p:sp>
        <p:nvSpPr>
          <p:cNvPr id="1317" name="Google Shape;1317;p110"/>
          <p:cNvSpPr/>
          <p:nvPr/>
        </p:nvSpPr>
        <p:spPr>
          <a:xfrm>
            <a:off x="415575" y="1771236"/>
            <a:ext cx="2620500" cy="23586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A</a:t>
            </a:r>
            <a:r>
              <a:rPr lang="en">
                <a:solidFill>
                  <a:schemeClr val="dk1"/>
                </a:solidFill>
                <a:latin typeface="Proxima Nova"/>
                <a:ea typeface="Proxima Nova"/>
                <a:cs typeface="Proxima Nova"/>
                <a:sym typeface="Proxima Nova"/>
              </a:rPr>
              <a:t>n important step on the journey to developing loyal customers.</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74.4% of consumers expect a welcome email when they subscribe.</a:t>
            </a:r>
            <a:endParaRPr>
              <a:solidFill>
                <a:schemeClr val="dk1"/>
              </a:solidFill>
              <a:latin typeface="Proxima Nova"/>
              <a:ea typeface="Proxima Nova"/>
              <a:cs typeface="Proxima Nova"/>
              <a:sym typeface="Proxima Nova"/>
            </a:endParaRPr>
          </a:p>
          <a:p>
            <a:pPr indent="-317500" lvl="0" marL="457200" rtl="0" algn="l">
              <a:spcBef>
                <a:spcPts val="5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Average open rate is </a:t>
            </a:r>
            <a:r>
              <a:rPr b="1" lang="en">
                <a:solidFill>
                  <a:schemeClr val="dk1"/>
                </a:solidFill>
                <a:latin typeface="Proxima Nova"/>
                <a:ea typeface="Proxima Nova"/>
                <a:cs typeface="Proxima Nova"/>
                <a:sym typeface="Proxima Nova"/>
              </a:rPr>
              <a:t>more than</a:t>
            </a:r>
            <a:r>
              <a:rPr lang="en">
                <a:solidFill>
                  <a:schemeClr val="dk1"/>
                </a:solidFill>
                <a:latin typeface="Proxima Nova"/>
                <a:ea typeface="Proxima Nova"/>
                <a:cs typeface="Proxima Nova"/>
                <a:sym typeface="Proxima Nova"/>
              </a:rPr>
              <a:t> 50%.</a:t>
            </a:r>
            <a:endParaRPr>
              <a:solidFill>
                <a:schemeClr val="dk1"/>
              </a:solidFill>
              <a:latin typeface="Proxima Nova"/>
              <a:ea typeface="Proxima Nova"/>
              <a:cs typeface="Proxima Nova"/>
              <a:sym typeface="Proxima Nova"/>
            </a:endParaRPr>
          </a:p>
          <a:p>
            <a:pPr indent="0" lvl="0" marL="0" rtl="0" algn="l">
              <a:spcBef>
                <a:spcPts val="500"/>
              </a:spcBef>
              <a:spcAft>
                <a:spcPts val="0"/>
              </a:spcAft>
              <a:buNone/>
            </a:pPr>
            <a:r>
              <a:t/>
            </a:r>
            <a:endParaRPr sz="1600">
              <a:latin typeface="Proxima Nova"/>
              <a:ea typeface="Proxima Nova"/>
              <a:cs typeface="Proxima Nova"/>
              <a:sym typeface="Proxima Nova"/>
            </a:endParaRPr>
          </a:p>
        </p:txBody>
      </p:sp>
      <p:sp>
        <p:nvSpPr>
          <p:cNvPr id="1318" name="Google Shape;1318;p110"/>
          <p:cNvSpPr txBox="1"/>
          <p:nvPr/>
        </p:nvSpPr>
        <p:spPr>
          <a:xfrm>
            <a:off x="3310450" y="1282125"/>
            <a:ext cx="2620500" cy="4860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rgbClr val="FFFFFF"/>
                </a:solidFill>
                <a:latin typeface="Proxima Nova"/>
                <a:ea typeface="Proxima Nova"/>
                <a:cs typeface="Proxima Nova"/>
                <a:sym typeface="Proxima Nova"/>
              </a:rPr>
              <a:t>Retargeting Interest</a:t>
            </a:r>
            <a:endParaRPr sz="1600">
              <a:solidFill>
                <a:srgbClr val="FFFFFF"/>
              </a:solidFill>
            </a:endParaRPr>
          </a:p>
        </p:txBody>
      </p:sp>
      <p:sp>
        <p:nvSpPr>
          <p:cNvPr id="1319" name="Google Shape;1319;p110"/>
          <p:cNvSpPr/>
          <p:nvPr/>
        </p:nvSpPr>
        <p:spPr>
          <a:xfrm>
            <a:off x="3310450" y="1771157"/>
            <a:ext cx="2620500" cy="23586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Also known as “remarketing,” this refers to reaching back out to a customer and can be performed based on behavioral data such as: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317500" lvl="0" marL="457200" rtl="0" algn="l">
              <a:spcBef>
                <a:spcPts val="0"/>
              </a:spcBef>
              <a:spcAft>
                <a:spcPts val="0"/>
              </a:spcAft>
              <a:buSzPts val="1400"/>
              <a:buFont typeface="Proxima Nova"/>
              <a:buChar char="●"/>
            </a:pPr>
            <a:r>
              <a:rPr lang="en">
                <a:latin typeface="Proxima Nova"/>
                <a:ea typeface="Proxima Nova"/>
                <a:cs typeface="Proxima Nova"/>
                <a:sym typeface="Proxima Nova"/>
              </a:rPr>
              <a:t>Last opened email. </a:t>
            </a:r>
            <a:endParaRPr>
              <a:latin typeface="Proxima Nova"/>
              <a:ea typeface="Proxima Nova"/>
              <a:cs typeface="Proxima Nova"/>
              <a:sym typeface="Proxima Nova"/>
            </a:endParaRPr>
          </a:p>
          <a:p>
            <a:pPr indent="-317500" lvl="0" marL="457200" rtl="0" algn="l">
              <a:spcBef>
                <a:spcPts val="1000"/>
              </a:spcBef>
              <a:spcAft>
                <a:spcPts val="0"/>
              </a:spcAft>
              <a:buSzPts val="1400"/>
              <a:buFont typeface="Proxima Nova"/>
              <a:buChar char="●"/>
            </a:pPr>
            <a:r>
              <a:rPr lang="en">
                <a:latin typeface="Proxima Nova"/>
                <a:ea typeface="Proxima Nova"/>
                <a:cs typeface="Proxima Nova"/>
                <a:sym typeface="Proxima Nova"/>
              </a:rPr>
              <a:t>Products previously viewed. </a:t>
            </a:r>
            <a:endParaRPr>
              <a:latin typeface="Proxima Nova"/>
              <a:ea typeface="Proxima Nova"/>
              <a:cs typeface="Proxima Nova"/>
              <a:sym typeface="Proxima Nova"/>
            </a:endParaRPr>
          </a:p>
        </p:txBody>
      </p:sp>
      <p:sp>
        <p:nvSpPr>
          <p:cNvPr id="1320" name="Google Shape;1320;p110"/>
          <p:cNvSpPr txBox="1"/>
          <p:nvPr/>
        </p:nvSpPr>
        <p:spPr>
          <a:xfrm>
            <a:off x="6167925" y="1282125"/>
            <a:ext cx="2560500" cy="4860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latin typeface="Proxima Nova"/>
                <a:ea typeface="Proxima Nova"/>
                <a:cs typeface="Proxima Nova"/>
                <a:sym typeface="Proxima Nova"/>
              </a:rPr>
              <a:t>Take Desired Action</a:t>
            </a:r>
            <a:endParaRPr sz="1600"/>
          </a:p>
        </p:txBody>
      </p:sp>
      <p:sp>
        <p:nvSpPr>
          <p:cNvPr id="1321" name="Google Shape;1321;p110"/>
          <p:cNvSpPr/>
          <p:nvPr/>
        </p:nvSpPr>
        <p:spPr>
          <a:xfrm>
            <a:off x="6167925" y="1714350"/>
            <a:ext cx="2560500" cy="24156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latin typeface="Proxima Nova"/>
                <a:ea typeface="Proxima Nova"/>
                <a:cs typeface="Proxima Nova"/>
                <a:sym typeface="Proxima Nova"/>
              </a:rPr>
              <a:t>Helpful for driving specific business objectives because the action supports the objective. For example: </a:t>
            </a:r>
            <a:endParaRPr>
              <a:solidFill>
                <a:schemeClr val="dk1"/>
              </a:solidFill>
              <a:latin typeface="Proxima Nova"/>
              <a:ea typeface="Proxima Nova"/>
              <a:cs typeface="Proxima Nova"/>
              <a:sym typeface="Proxima Nova"/>
            </a:endParaRPr>
          </a:p>
          <a:p>
            <a:pPr indent="-317500" lvl="0" marL="457200" rtl="0" algn="l">
              <a:lnSpc>
                <a:spcPct val="100000"/>
              </a:lnSpc>
              <a:spcBef>
                <a:spcPts val="16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The desired action of </a:t>
            </a:r>
            <a:r>
              <a:rPr i="1" lang="en">
                <a:solidFill>
                  <a:schemeClr val="dk1"/>
                </a:solidFill>
                <a:latin typeface="Proxima Nova"/>
                <a:ea typeface="Proxima Nova"/>
                <a:cs typeface="Proxima Nova"/>
                <a:sym typeface="Proxima Nova"/>
              </a:rPr>
              <a:t>users adding an article to their playlist </a:t>
            </a:r>
            <a:r>
              <a:rPr lang="en">
                <a:solidFill>
                  <a:schemeClr val="dk1"/>
                </a:solidFill>
                <a:latin typeface="Proxima Nova"/>
                <a:ea typeface="Proxima Nova"/>
                <a:cs typeface="Proxima Nova"/>
                <a:sym typeface="Proxima Nova"/>
              </a:rPr>
              <a:t>supports the objective of “drive user engagement.”</a:t>
            </a:r>
            <a:endParaRPr>
              <a:solidFill>
                <a:schemeClr val="dk1"/>
              </a:solidFill>
              <a:latin typeface="Proxima Nova"/>
              <a:ea typeface="Proxima Nova"/>
              <a:cs typeface="Proxima Nova"/>
              <a:sym typeface="Proxima Nova"/>
            </a:endParaRPr>
          </a:p>
          <a:p>
            <a:pPr indent="0" lvl="0" marL="0" rtl="0" algn="l">
              <a:lnSpc>
                <a:spcPct val="100000"/>
              </a:lnSpc>
              <a:spcBef>
                <a:spcPts val="1600"/>
              </a:spcBef>
              <a:spcAft>
                <a:spcPts val="0"/>
              </a:spcAft>
              <a:buNone/>
            </a:pPr>
            <a:r>
              <a:t/>
            </a:r>
            <a:endParaRPr>
              <a:latin typeface="Proxima Nova"/>
              <a:ea typeface="Proxima Nova"/>
              <a:cs typeface="Proxima Nova"/>
              <a:sym typeface="Proxima Nova"/>
            </a:endParaRPr>
          </a:p>
        </p:txBody>
      </p:sp>
      <p:sp>
        <p:nvSpPr>
          <p:cNvPr id="1322" name="Google Shape;1322;p11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1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 Look! </a:t>
            </a:r>
            <a:endParaRPr/>
          </a:p>
        </p:txBody>
      </p:sp>
      <p:sp>
        <p:nvSpPr>
          <p:cNvPr id="1328" name="Google Shape;1328;p11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29" name="Google Shape;1329;p1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330" name="Google Shape;1330;p111"/>
          <p:cNvPicPr preferRelativeResize="0"/>
          <p:nvPr/>
        </p:nvPicPr>
        <p:blipFill rotWithShape="1">
          <a:blip r:embed="rId3">
            <a:alphaModFix/>
          </a:blip>
          <a:srcRect b="0" l="17122" r="15992" t="0"/>
          <a:stretch/>
        </p:blipFill>
        <p:spPr>
          <a:xfrm>
            <a:off x="6383425" y="1056762"/>
            <a:ext cx="2165851" cy="3551463"/>
          </a:xfrm>
          <a:prstGeom prst="rect">
            <a:avLst/>
          </a:prstGeom>
          <a:noFill/>
          <a:ln cap="flat" cmpd="sng" w="9525">
            <a:solidFill>
              <a:srgbClr val="D9D9D9"/>
            </a:solidFill>
            <a:prstDash val="solid"/>
            <a:round/>
            <a:headEnd len="sm" w="sm" type="none"/>
            <a:tailEnd len="sm" w="sm" type="none"/>
          </a:ln>
        </p:spPr>
      </p:pic>
      <p:pic>
        <p:nvPicPr>
          <p:cNvPr id="1331" name="Google Shape;1331;p111"/>
          <p:cNvPicPr preferRelativeResize="0"/>
          <p:nvPr/>
        </p:nvPicPr>
        <p:blipFill rotWithShape="1">
          <a:blip r:embed="rId4">
            <a:alphaModFix/>
          </a:blip>
          <a:srcRect b="0" l="0" r="0" t="0"/>
          <a:stretch/>
        </p:blipFill>
        <p:spPr>
          <a:xfrm>
            <a:off x="3298454" y="1056750"/>
            <a:ext cx="2281536" cy="2540250"/>
          </a:xfrm>
          <a:prstGeom prst="rect">
            <a:avLst/>
          </a:prstGeom>
          <a:noFill/>
          <a:ln cap="flat" cmpd="sng" w="9525">
            <a:solidFill>
              <a:srgbClr val="D9D9D9"/>
            </a:solidFill>
            <a:prstDash val="solid"/>
            <a:round/>
            <a:headEnd len="sm" w="sm" type="none"/>
            <a:tailEnd len="sm" w="sm" type="none"/>
          </a:ln>
        </p:spPr>
      </p:pic>
      <p:pic>
        <p:nvPicPr>
          <p:cNvPr id="1332" name="Google Shape;1332;p111"/>
          <p:cNvPicPr preferRelativeResize="0"/>
          <p:nvPr/>
        </p:nvPicPr>
        <p:blipFill>
          <a:blip r:embed="rId5">
            <a:alphaModFix/>
          </a:blip>
          <a:stretch>
            <a:fillRect/>
          </a:stretch>
        </p:blipFill>
        <p:spPr>
          <a:xfrm>
            <a:off x="416564" y="1056750"/>
            <a:ext cx="2165860" cy="3245574"/>
          </a:xfrm>
          <a:prstGeom prst="rect">
            <a:avLst/>
          </a:prstGeom>
          <a:noFill/>
          <a:ln cap="flat" cmpd="sng" w="9525">
            <a:solidFill>
              <a:srgbClr val="D9D9D9"/>
            </a:solidFill>
            <a:prstDash val="solid"/>
            <a:round/>
            <a:headEnd len="sm" w="sm" type="none"/>
            <a:tailEnd len="sm" w="sm" type="none"/>
          </a:ln>
        </p:spPr>
      </p:pic>
      <p:sp>
        <p:nvSpPr>
          <p:cNvPr id="1333" name="Google Shape;1333;p111"/>
          <p:cNvSpPr/>
          <p:nvPr/>
        </p:nvSpPr>
        <p:spPr>
          <a:xfrm>
            <a:off x="330375" y="968200"/>
            <a:ext cx="370200" cy="35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1</a:t>
            </a:r>
            <a:endParaRPr b="1">
              <a:solidFill>
                <a:srgbClr val="FFFFFF"/>
              </a:solidFill>
              <a:latin typeface="Proxima Nova"/>
              <a:ea typeface="Proxima Nova"/>
              <a:cs typeface="Proxima Nova"/>
              <a:sym typeface="Proxima Nova"/>
            </a:endParaRPr>
          </a:p>
        </p:txBody>
      </p:sp>
      <p:sp>
        <p:nvSpPr>
          <p:cNvPr id="1334" name="Google Shape;1334;p111"/>
          <p:cNvSpPr/>
          <p:nvPr/>
        </p:nvSpPr>
        <p:spPr>
          <a:xfrm>
            <a:off x="3159725" y="968200"/>
            <a:ext cx="370200" cy="35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2</a:t>
            </a:r>
            <a:endParaRPr b="1">
              <a:solidFill>
                <a:srgbClr val="FFFFFF"/>
              </a:solidFill>
              <a:latin typeface="Proxima Nova"/>
              <a:ea typeface="Proxima Nova"/>
              <a:cs typeface="Proxima Nova"/>
              <a:sym typeface="Proxima Nova"/>
            </a:endParaRPr>
          </a:p>
        </p:txBody>
      </p:sp>
      <p:sp>
        <p:nvSpPr>
          <p:cNvPr id="1335" name="Google Shape;1335;p111"/>
          <p:cNvSpPr/>
          <p:nvPr/>
        </p:nvSpPr>
        <p:spPr>
          <a:xfrm>
            <a:off x="6254625" y="968200"/>
            <a:ext cx="370200" cy="35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3</a:t>
            </a:r>
            <a:endParaRPr b="1">
              <a:solidFill>
                <a:srgbClr val="FFFFFF"/>
              </a:solidFill>
              <a:latin typeface="Proxima Nova"/>
              <a:ea typeface="Proxima Nova"/>
              <a:cs typeface="Proxima Nova"/>
              <a:sym typeface="Proxima Nova"/>
            </a:endParaRPr>
          </a:p>
        </p:txBody>
      </p:sp>
      <p:sp>
        <p:nvSpPr>
          <p:cNvPr id="1336" name="Google Shape;1336;p111"/>
          <p:cNvSpPr/>
          <p:nvPr/>
        </p:nvSpPr>
        <p:spPr>
          <a:xfrm>
            <a:off x="7336800" y="158650"/>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337" name="Google Shape;1337;p111"/>
          <p:cNvSpPr txBox="1"/>
          <p:nvPr/>
        </p:nvSpPr>
        <p:spPr>
          <a:xfrm>
            <a:off x="7336800" y="408350"/>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Your Instructors &lt;Bio Slide Optional&gt;</a:t>
            </a:r>
            <a:endParaRPr/>
          </a:p>
        </p:txBody>
      </p:sp>
      <p:sp>
        <p:nvSpPr>
          <p:cNvPr id="335" name="Google Shape;335;p40"/>
          <p:cNvSpPr txBox="1"/>
          <p:nvPr/>
        </p:nvSpPr>
        <p:spPr>
          <a:xfrm>
            <a:off x="3459475" y="2161350"/>
            <a:ext cx="5466300" cy="226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{Bio Info}</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{Insert picture}</a:t>
            </a:r>
            <a:endParaRPr sz="1600">
              <a:solidFill>
                <a:srgbClr val="000000"/>
              </a:solidFill>
              <a:latin typeface="Proxima Nova"/>
              <a:ea typeface="Proxima Nova"/>
              <a:cs typeface="Proxima Nova"/>
              <a:sym typeface="Proxima Nova"/>
            </a:endParaRPr>
          </a:p>
        </p:txBody>
      </p:sp>
      <p:cxnSp>
        <p:nvCxnSpPr>
          <p:cNvPr id="336" name="Google Shape;336;p40"/>
          <p:cNvCxnSpPr/>
          <p:nvPr/>
        </p:nvCxnSpPr>
        <p:spPr>
          <a:xfrm>
            <a:off x="3459475" y="2064270"/>
            <a:ext cx="4632900" cy="0"/>
          </a:xfrm>
          <a:prstGeom prst="straightConnector1">
            <a:avLst/>
          </a:prstGeom>
          <a:noFill/>
          <a:ln cap="flat" cmpd="sng" w="9525">
            <a:solidFill>
              <a:srgbClr val="595959"/>
            </a:solidFill>
            <a:prstDash val="solid"/>
            <a:round/>
            <a:headEnd len="med" w="med" type="none"/>
            <a:tailEnd len="med" w="med" type="none"/>
          </a:ln>
        </p:spPr>
      </p:cxnSp>
      <p:sp>
        <p:nvSpPr>
          <p:cNvPr id="337" name="Google Shape;337;p40"/>
          <p:cNvSpPr txBox="1"/>
          <p:nvPr/>
        </p:nvSpPr>
        <p:spPr>
          <a:xfrm>
            <a:off x="3416292" y="1595231"/>
            <a:ext cx="49188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latin typeface="Proxima Nova"/>
                <a:ea typeface="Proxima Nova"/>
                <a:cs typeface="Proxima Nova"/>
                <a:sym typeface="Proxima Nova"/>
              </a:rPr>
              <a:t>Title, Current Positions</a:t>
            </a:r>
            <a:endParaRPr b="1">
              <a:latin typeface="Proxima Nova"/>
              <a:ea typeface="Proxima Nova"/>
              <a:cs typeface="Proxima Nova"/>
              <a:sym typeface="Proxima Nova"/>
            </a:endParaRPr>
          </a:p>
        </p:txBody>
      </p:sp>
      <p:pic>
        <p:nvPicPr>
          <p:cNvPr id="338" name="Google Shape;338;p40"/>
          <p:cNvPicPr preferRelativeResize="0"/>
          <p:nvPr/>
        </p:nvPicPr>
        <p:blipFill rotWithShape="1">
          <a:blip r:embed="rId3">
            <a:alphaModFix/>
          </a:blip>
          <a:srcRect b="0" l="228" r="228" t="0"/>
          <a:stretch/>
        </p:blipFill>
        <p:spPr>
          <a:xfrm>
            <a:off x="814101" y="1307781"/>
            <a:ext cx="2185500" cy="2195100"/>
          </a:xfrm>
          <a:prstGeom prst="ellipse">
            <a:avLst/>
          </a:prstGeom>
          <a:noFill/>
          <a:ln>
            <a:noFill/>
          </a:ln>
        </p:spPr>
      </p:pic>
      <p:sp>
        <p:nvSpPr>
          <p:cNvPr id="339" name="Google Shape;339;p40"/>
          <p:cNvSpPr txBox="1"/>
          <p:nvPr/>
        </p:nvSpPr>
        <p:spPr>
          <a:xfrm>
            <a:off x="3384842" y="1125915"/>
            <a:ext cx="39522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600">
                <a:solidFill>
                  <a:srgbClr val="E51B24"/>
                </a:solidFill>
                <a:latin typeface="Proxima Nova"/>
                <a:ea typeface="Proxima Nova"/>
                <a:cs typeface="Proxima Nova"/>
                <a:sym typeface="Proxima Nova"/>
              </a:rPr>
              <a:t>{Your Name}</a:t>
            </a:r>
            <a:endParaRPr b="1" sz="26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600">
              <a:solidFill>
                <a:srgbClr val="FF0000"/>
              </a:solidFill>
              <a:latin typeface="Proxima Nova"/>
              <a:ea typeface="Proxima Nova"/>
              <a:cs typeface="Proxima Nova"/>
              <a:sym typeface="Proxima Nova"/>
            </a:endParaRPr>
          </a:p>
        </p:txBody>
      </p:sp>
      <p:sp>
        <p:nvSpPr>
          <p:cNvPr id="340" name="Google Shape;340;p4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41" name="Google Shape;341;p40"/>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12"/>
          <p:cNvSpPr txBox="1"/>
          <p:nvPr/>
        </p:nvSpPr>
        <p:spPr>
          <a:xfrm>
            <a:off x="415575" y="1282125"/>
            <a:ext cx="2620500" cy="486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lt1"/>
                </a:solidFill>
                <a:latin typeface="Proxima Nova"/>
                <a:ea typeface="Proxima Nova"/>
                <a:cs typeface="Proxima Nova"/>
                <a:sym typeface="Proxima Nova"/>
              </a:rPr>
              <a:t>Share Knowledge</a:t>
            </a:r>
            <a:endParaRPr b="1" sz="1600">
              <a:solidFill>
                <a:srgbClr val="FFFFFF"/>
              </a:solidFill>
              <a:latin typeface="Proxima Nova"/>
              <a:ea typeface="Proxima Nova"/>
              <a:cs typeface="Proxima Nova"/>
              <a:sym typeface="Proxima Nova"/>
            </a:endParaRPr>
          </a:p>
        </p:txBody>
      </p:sp>
      <p:sp>
        <p:nvSpPr>
          <p:cNvPr id="1343" name="Google Shape;1343;p112"/>
          <p:cNvSpPr/>
          <p:nvPr/>
        </p:nvSpPr>
        <p:spPr>
          <a:xfrm>
            <a:off x="415575" y="1775920"/>
            <a:ext cx="2620500" cy="25527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300">
                <a:solidFill>
                  <a:schemeClr val="dk1"/>
                </a:solidFill>
                <a:latin typeface="Proxima Nova"/>
                <a:ea typeface="Proxima Nova"/>
                <a:cs typeface="Proxima Nova"/>
                <a:sym typeface="Proxima Nova"/>
              </a:rPr>
              <a:t>Consider what content you can deliver that will portray you as a </a:t>
            </a:r>
            <a:r>
              <a:rPr b="1" lang="en" sz="1300">
                <a:solidFill>
                  <a:schemeClr val="dk1"/>
                </a:solidFill>
                <a:latin typeface="Proxima Nova"/>
                <a:ea typeface="Proxima Nova"/>
                <a:cs typeface="Proxima Nova"/>
                <a:sym typeface="Proxima Nova"/>
              </a:rPr>
              <a:t>thought leader</a:t>
            </a:r>
            <a:r>
              <a:rPr lang="en" sz="1300">
                <a:solidFill>
                  <a:schemeClr val="dk1"/>
                </a:solidFill>
                <a:latin typeface="Proxima Nova"/>
                <a:ea typeface="Proxima Nova"/>
                <a:cs typeface="Proxima Nova"/>
                <a:sym typeface="Proxima Nova"/>
              </a:rPr>
              <a:t> in your space.</a:t>
            </a:r>
            <a:endParaRPr sz="1300">
              <a:solidFill>
                <a:schemeClr val="dk1"/>
              </a:solidFill>
              <a:latin typeface="Proxima Nova"/>
              <a:ea typeface="Proxima Nova"/>
              <a:cs typeface="Proxima Nova"/>
              <a:sym typeface="Proxima Nova"/>
            </a:endParaRPr>
          </a:p>
          <a:p>
            <a:pPr indent="0" lvl="0" marL="0" rtl="0" algn="l">
              <a:spcBef>
                <a:spcPts val="1000"/>
              </a:spcBef>
              <a:spcAft>
                <a:spcPts val="0"/>
              </a:spcAft>
              <a:buClr>
                <a:schemeClr val="dk1"/>
              </a:buClr>
              <a:buSzPts val="1100"/>
              <a:buFont typeface="Arial"/>
              <a:buNone/>
            </a:pPr>
            <a:r>
              <a:rPr lang="en" sz="1300">
                <a:solidFill>
                  <a:schemeClr val="dk1"/>
                </a:solidFill>
                <a:latin typeface="Proxima Nova"/>
                <a:ea typeface="Proxima Nova"/>
                <a:cs typeface="Proxima Nova"/>
                <a:sym typeface="Proxima Nova"/>
              </a:rPr>
              <a:t>For consumers, it may make sense to:</a:t>
            </a:r>
            <a:endParaRPr sz="1300">
              <a:solidFill>
                <a:schemeClr val="dk1"/>
              </a:solidFill>
              <a:latin typeface="Proxima Nova"/>
              <a:ea typeface="Proxima Nova"/>
              <a:cs typeface="Proxima Nova"/>
              <a:sym typeface="Proxima Nova"/>
            </a:endParaRPr>
          </a:p>
          <a:p>
            <a:pPr indent="-311150" lvl="0" marL="457200" rtl="0" algn="l">
              <a:spcBef>
                <a:spcPts val="100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Include product news.</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Provide user reviews.</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Feature influencers.</a:t>
            </a:r>
            <a:endParaRPr sz="1300">
              <a:solidFill>
                <a:schemeClr val="dk1"/>
              </a:solidFill>
              <a:latin typeface="Proxima Nova"/>
              <a:ea typeface="Proxima Nova"/>
              <a:cs typeface="Proxima Nova"/>
              <a:sym typeface="Proxima Nova"/>
            </a:endParaRPr>
          </a:p>
        </p:txBody>
      </p:sp>
      <p:sp>
        <p:nvSpPr>
          <p:cNvPr id="1344" name="Google Shape;1344;p112"/>
          <p:cNvSpPr txBox="1"/>
          <p:nvPr/>
        </p:nvSpPr>
        <p:spPr>
          <a:xfrm>
            <a:off x="3310450" y="1282125"/>
            <a:ext cx="2620500" cy="4860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lt1"/>
                </a:solidFill>
                <a:latin typeface="Proxima Nova"/>
                <a:ea typeface="Proxima Nova"/>
                <a:cs typeface="Proxima Nova"/>
                <a:sym typeface="Proxima Nova"/>
              </a:rPr>
              <a:t>Ask for Feedback</a:t>
            </a:r>
            <a:endParaRPr b="1" sz="1600">
              <a:solidFill>
                <a:srgbClr val="FFFFFF"/>
              </a:solidFill>
              <a:latin typeface="Proxima Nova"/>
              <a:ea typeface="Proxima Nova"/>
              <a:cs typeface="Proxima Nova"/>
              <a:sym typeface="Proxima Nova"/>
            </a:endParaRPr>
          </a:p>
        </p:txBody>
      </p:sp>
      <p:sp>
        <p:nvSpPr>
          <p:cNvPr id="1345" name="Google Shape;1345;p112"/>
          <p:cNvSpPr/>
          <p:nvPr/>
        </p:nvSpPr>
        <p:spPr>
          <a:xfrm>
            <a:off x="3310450" y="1775834"/>
            <a:ext cx="2620500" cy="25527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500"/>
              </a:spcBef>
              <a:spcAft>
                <a:spcPts val="0"/>
              </a:spcAft>
              <a:buNone/>
            </a:pPr>
            <a:r>
              <a:rPr lang="en" sz="1300">
                <a:solidFill>
                  <a:schemeClr val="dk1"/>
                </a:solidFill>
                <a:latin typeface="Proxima Nova"/>
                <a:ea typeface="Proxima Nova"/>
                <a:cs typeface="Proxima Nova"/>
                <a:sym typeface="Proxima Nova"/>
              </a:rPr>
              <a:t>By asking for feedback, you can increase brand favorability in almost a quarter of your audience:</a:t>
            </a:r>
            <a:endParaRPr sz="1300">
              <a:solidFill>
                <a:schemeClr val="dk1"/>
              </a:solidFill>
              <a:latin typeface="Proxima Nova"/>
              <a:ea typeface="Proxima Nova"/>
              <a:cs typeface="Proxima Nova"/>
              <a:sym typeface="Proxima Nova"/>
            </a:endParaRPr>
          </a:p>
          <a:p>
            <a:pPr indent="0" lvl="0" marL="0" rtl="0" algn="l">
              <a:spcBef>
                <a:spcPts val="500"/>
              </a:spcBef>
              <a:spcAft>
                <a:spcPts val="0"/>
              </a:spcAft>
              <a:buNone/>
            </a:pPr>
            <a:r>
              <a:t/>
            </a:r>
            <a:endParaRPr sz="1300">
              <a:solidFill>
                <a:schemeClr val="dk1"/>
              </a:solidFill>
              <a:latin typeface="Proxima Nova"/>
              <a:ea typeface="Proxima Nova"/>
              <a:cs typeface="Proxima Nova"/>
              <a:sym typeface="Proxima Nova"/>
            </a:endParaRPr>
          </a:p>
          <a:p>
            <a:pPr indent="-311150" lvl="0" marL="457200" rtl="0" algn="l">
              <a:spcBef>
                <a:spcPts val="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The average response rate for email surveys is 24.8%. </a:t>
            </a:r>
            <a:endParaRPr sz="1300">
              <a:latin typeface="Proxima Nova"/>
              <a:ea typeface="Proxima Nova"/>
              <a:cs typeface="Proxima Nova"/>
              <a:sym typeface="Proxima Nova"/>
            </a:endParaRPr>
          </a:p>
        </p:txBody>
      </p:sp>
      <p:sp>
        <p:nvSpPr>
          <p:cNvPr id="1346" name="Google Shape;1346;p112"/>
          <p:cNvSpPr txBox="1"/>
          <p:nvPr/>
        </p:nvSpPr>
        <p:spPr>
          <a:xfrm>
            <a:off x="6167925" y="1282125"/>
            <a:ext cx="2560500" cy="4860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Proxima Nova"/>
                <a:ea typeface="Proxima Nova"/>
                <a:cs typeface="Proxima Nova"/>
                <a:sym typeface="Proxima Nova"/>
              </a:rPr>
              <a:t>Express Appreciation</a:t>
            </a:r>
            <a:endParaRPr b="1" sz="1600">
              <a:latin typeface="Proxima Nova"/>
              <a:ea typeface="Proxima Nova"/>
              <a:cs typeface="Proxima Nova"/>
              <a:sym typeface="Proxima Nova"/>
            </a:endParaRPr>
          </a:p>
        </p:txBody>
      </p:sp>
      <p:sp>
        <p:nvSpPr>
          <p:cNvPr id="1347" name="Google Shape;1347;p112"/>
          <p:cNvSpPr/>
          <p:nvPr/>
        </p:nvSpPr>
        <p:spPr>
          <a:xfrm>
            <a:off x="6167925" y="1714350"/>
            <a:ext cx="2560500" cy="26145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500"/>
              </a:spcBef>
              <a:spcAft>
                <a:spcPts val="0"/>
              </a:spcAft>
              <a:buClr>
                <a:schemeClr val="dk1"/>
              </a:buClr>
              <a:buSzPts val="1100"/>
              <a:buFont typeface="Arial"/>
              <a:buNone/>
            </a:pPr>
            <a:r>
              <a:rPr lang="en" sz="1300">
                <a:solidFill>
                  <a:schemeClr val="dk1"/>
                </a:solidFill>
                <a:latin typeface="Proxima Nova"/>
                <a:ea typeface="Proxima Nova"/>
                <a:cs typeface="Proxima Nova"/>
                <a:sym typeface="Proxima Nova"/>
              </a:rPr>
              <a:t>Brands often express appreciation for customer support after purchases or for important milestones such as </a:t>
            </a:r>
            <a:endParaRPr sz="1300">
              <a:solidFill>
                <a:schemeClr val="dk1"/>
              </a:solidFill>
              <a:latin typeface="Proxima Nova"/>
              <a:ea typeface="Proxima Nova"/>
              <a:cs typeface="Proxima Nova"/>
              <a:sym typeface="Proxima Nova"/>
            </a:endParaRPr>
          </a:p>
          <a:p>
            <a:pPr indent="-311150" lvl="0" marL="457200" rtl="0" algn="l">
              <a:spcBef>
                <a:spcPts val="50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Reaching a certain number of followers.</a:t>
            </a:r>
            <a:endParaRPr sz="1300">
              <a:solidFill>
                <a:schemeClr val="dk1"/>
              </a:solidFill>
              <a:latin typeface="Proxima Nova"/>
              <a:ea typeface="Proxima Nova"/>
              <a:cs typeface="Proxima Nova"/>
              <a:sym typeface="Proxima Nova"/>
            </a:endParaRPr>
          </a:p>
          <a:p>
            <a:pPr indent="-311150" lvl="0" marL="457200" rtl="0" algn="l">
              <a:spcBef>
                <a:spcPts val="500"/>
              </a:spcBef>
              <a:spcAft>
                <a:spcPts val="0"/>
              </a:spcAft>
              <a:buClr>
                <a:schemeClr val="dk1"/>
              </a:buClr>
              <a:buSzPts val="1300"/>
              <a:buFont typeface="Proxima Nova"/>
              <a:buChar char="●"/>
            </a:pPr>
            <a:r>
              <a:rPr lang="en" sz="1300">
                <a:solidFill>
                  <a:schemeClr val="dk1"/>
                </a:solidFill>
                <a:latin typeface="Proxima Nova"/>
                <a:ea typeface="Proxima Nova"/>
                <a:cs typeface="Proxima Nova"/>
                <a:sym typeface="Proxima Nova"/>
              </a:rPr>
              <a:t>An anniversary.</a:t>
            </a:r>
            <a:endParaRPr b="1" sz="1300">
              <a:solidFill>
                <a:schemeClr val="dk1"/>
              </a:solidFill>
              <a:latin typeface="Proxima Nova"/>
              <a:ea typeface="Proxima Nova"/>
              <a:cs typeface="Proxima Nova"/>
              <a:sym typeface="Proxima Nova"/>
            </a:endParaRPr>
          </a:p>
          <a:p>
            <a:pPr indent="0" lvl="0" marL="0" rtl="0" algn="l">
              <a:spcBef>
                <a:spcPts val="1000"/>
              </a:spcBef>
              <a:spcAft>
                <a:spcPts val="0"/>
              </a:spcAft>
              <a:buNone/>
            </a:pPr>
            <a:r>
              <a:rPr b="1" lang="en" sz="1300">
                <a:solidFill>
                  <a:schemeClr val="dk1"/>
                </a:solidFill>
                <a:latin typeface="Proxima Nova"/>
                <a:ea typeface="Proxima Nova"/>
                <a:cs typeface="Proxima Nova"/>
                <a:sym typeface="Proxima Nova"/>
              </a:rPr>
              <a:t>Be aware </a:t>
            </a:r>
            <a:r>
              <a:rPr lang="en" sz="1300">
                <a:solidFill>
                  <a:schemeClr val="dk1"/>
                </a:solidFill>
                <a:latin typeface="Proxima Nova"/>
                <a:ea typeface="Proxima Nova"/>
                <a:cs typeface="Proxima Nova"/>
                <a:sym typeface="Proxima Nova"/>
              </a:rPr>
              <a:t>that saying thank you by giving a special discount may be trivializing the relationship.</a:t>
            </a:r>
            <a:endParaRPr sz="1300">
              <a:solidFill>
                <a:schemeClr val="dk1"/>
              </a:solidFill>
              <a:latin typeface="Proxima Nova"/>
              <a:ea typeface="Proxima Nova"/>
              <a:cs typeface="Proxima Nova"/>
              <a:sym typeface="Proxima Nova"/>
            </a:endParaRPr>
          </a:p>
        </p:txBody>
      </p:sp>
      <p:sp>
        <p:nvSpPr>
          <p:cNvPr id="1348" name="Google Shape;1348;p1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49" name="Google Shape;1349;p11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Purposes of Email | Part 2 </a:t>
            </a:r>
            <a:endParaRPr/>
          </a:p>
        </p:txBody>
      </p:sp>
      <p:sp>
        <p:nvSpPr>
          <p:cNvPr id="1350" name="Google Shape;1350;p11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pic>
        <p:nvPicPr>
          <p:cNvPr id="1355" name="Google Shape;1355;p113"/>
          <p:cNvPicPr preferRelativeResize="0"/>
          <p:nvPr/>
        </p:nvPicPr>
        <p:blipFill rotWithShape="1">
          <a:blip r:embed="rId3">
            <a:alphaModFix/>
          </a:blip>
          <a:srcRect b="3582" l="5873" r="0" t="6634"/>
          <a:stretch/>
        </p:blipFill>
        <p:spPr>
          <a:xfrm>
            <a:off x="457200" y="1053450"/>
            <a:ext cx="2440275" cy="2932000"/>
          </a:xfrm>
          <a:prstGeom prst="rect">
            <a:avLst/>
          </a:prstGeom>
          <a:noFill/>
          <a:ln cap="flat" cmpd="sng" w="9525">
            <a:solidFill>
              <a:srgbClr val="B7B7B7"/>
            </a:solidFill>
            <a:prstDash val="solid"/>
            <a:round/>
            <a:headEnd len="sm" w="sm" type="none"/>
            <a:tailEnd len="sm" w="sm" type="none"/>
          </a:ln>
        </p:spPr>
      </p:pic>
      <p:pic>
        <p:nvPicPr>
          <p:cNvPr id="1356" name="Google Shape;1356;p113"/>
          <p:cNvPicPr preferRelativeResize="0"/>
          <p:nvPr/>
        </p:nvPicPr>
        <p:blipFill rotWithShape="1">
          <a:blip r:embed="rId4">
            <a:alphaModFix/>
          </a:blip>
          <a:srcRect b="4825" l="2112" r="4429" t="0"/>
          <a:stretch/>
        </p:blipFill>
        <p:spPr>
          <a:xfrm>
            <a:off x="5918250" y="1053450"/>
            <a:ext cx="2637800" cy="3544051"/>
          </a:xfrm>
          <a:prstGeom prst="rect">
            <a:avLst/>
          </a:prstGeom>
          <a:noFill/>
          <a:ln cap="flat" cmpd="sng" w="9525">
            <a:solidFill>
              <a:srgbClr val="B7B7B7"/>
            </a:solidFill>
            <a:prstDash val="solid"/>
            <a:round/>
            <a:headEnd len="sm" w="sm" type="none"/>
            <a:tailEnd len="sm" w="sm" type="none"/>
          </a:ln>
        </p:spPr>
      </p:pic>
      <p:pic>
        <p:nvPicPr>
          <p:cNvPr id="1357" name="Google Shape;1357;p113"/>
          <p:cNvPicPr preferRelativeResize="0"/>
          <p:nvPr/>
        </p:nvPicPr>
        <p:blipFill>
          <a:blip r:embed="rId5">
            <a:alphaModFix/>
          </a:blip>
          <a:stretch>
            <a:fillRect/>
          </a:stretch>
        </p:blipFill>
        <p:spPr>
          <a:xfrm>
            <a:off x="3453821" y="1053448"/>
            <a:ext cx="1908091" cy="2932004"/>
          </a:xfrm>
          <a:prstGeom prst="rect">
            <a:avLst/>
          </a:prstGeom>
          <a:noFill/>
          <a:ln cap="flat" cmpd="sng" w="9525">
            <a:solidFill>
              <a:srgbClr val="B7B7B7"/>
            </a:solidFill>
            <a:prstDash val="solid"/>
            <a:round/>
            <a:headEnd len="sm" w="sm" type="none"/>
            <a:tailEnd len="sm" w="sm" type="none"/>
          </a:ln>
        </p:spPr>
      </p:pic>
      <p:sp>
        <p:nvSpPr>
          <p:cNvPr id="1358" name="Google Shape;1358;p11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Another Look! </a:t>
            </a:r>
            <a:endParaRPr/>
          </a:p>
        </p:txBody>
      </p:sp>
      <p:sp>
        <p:nvSpPr>
          <p:cNvPr id="1359" name="Google Shape;1359;p11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60" name="Google Shape;1360;p1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61" name="Google Shape;1361;p113"/>
          <p:cNvSpPr/>
          <p:nvPr/>
        </p:nvSpPr>
        <p:spPr>
          <a:xfrm>
            <a:off x="330375" y="968200"/>
            <a:ext cx="370200" cy="35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1</a:t>
            </a:r>
            <a:endParaRPr b="1">
              <a:solidFill>
                <a:srgbClr val="FFFFFF"/>
              </a:solidFill>
              <a:latin typeface="Proxima Nova"/>
              <a:ea typeface="Proxima Nova"/>
              <a:cs typeface="Proxima Nova"/>
              <a:sym typeface="Proxima Nova"/>
            </a:endParaRPr>
          </a:p>
        </p:txBody>
      </p:sp>
      <p:sp>
        <p:nvSpPr>
          <p:cNvPr id="1362" name="Google Shape;1362;p113"/>
          <p:cNvSpPr/>
          <p:nvPr/>
        </p:nvSpPr>
        <p:spPr>
          <a:xfrm>
            <a:off x="3292500" y="968200"/>
            <a:ext cx="370200" cy="35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2</a:t>
            </a:r>
            <a:endParaRPr b="1">
              <a:solidFill>
                <a:srgbClr val="FFFFFF"/>
              </a:solidFill>
              <a:latin typeface="Proxima Nova"/>
              <a:ea typeface="Proxima Nova"/>
              <a:cs typeface="Proxima Nova"/>
              <a:sym typeface="Proxima Nova"/>
            </a:endParaRPr>
          </a:p>
        </p:txBody>
      </p:sp>
      <p:sp>
        <p:nvSpPr>
          <p:cNvPr id="1363" name="Google Shape;1363;p113"/>
          <p:cNvSpPr/>
          <p:nvPr/>
        </p:nvSpPr>
        <p:spPr>
          <a:xfrm>
            <a:off x="5876300" y="968200"/>
            <a:ext cx="370200" cy="35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3</a:t>
            </a:r>
            <a:endParaRPr b="1">
              <a:solidFill>
                <a:srgbClr val="FFFFFF"/>
              </a:solidFill>
              <a:latin typeface="Proxima Nova"/>
              <a:ea typeface="Proxima Nova"/>
              <a:cs typeface="Proxima Nova"/>
              <a:sym typeface="Proxima Nova"/>
            </a:endParaRPr>
          </a:p>
        </p:txBody>
      </p:sp>
      <p:sp>
        <p:nvSpPr>
          <p:cNvPr id="1364" name="Google Shape;1364;p113"/>
          <p:cNvSpPr/>
          <p:nvPr/>
        </p:nvSpPr>
        <p:spPr>
          <a:xfrm>
            <a:off x="7336800" y="158650"/>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365" name="Google Shape;1365;p113"/>
          <p:cNvSpPr txBox="1"/>
          <p:nvPr/>
        </p:nvSpPr>
        <p:spPr>
          <a:xfrm>
            <a:off x="7336800" y="408350"/>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sp>
        <p:nvSpPr>
          <p:cNvPr id="1370" name="Google Shape;1370;p114"/>
          <p:cNvSpPr txBox="1"/>
          <p:nvPr/>
        </p:nvSpPr>
        <p:spPr>
          <a:xfrm>
            <a:off x="415575" y="1048388"/>
            <a:ext cx="2620500" cy="486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lt1"/>
                </a:solidFill>
                <a:latin typeface="Proxima Nova"/>
                <a:ea typeface="Proxima Nova"/>
                <a:cs typeface="Proxima Nova"/>
                <a:sym typeface="Proxima Nova"/>
              </a:rPr>
              <a:t>Reengagement</a:t>
            </a:r>
            <a:endParaRPr b="1" sz="1600">
              <a:solidFill>
                <a:schemeClr val="lt1"/>
              </a:solidFill>
              <a:latin typeface="Proxima Nova"/>
              <a:ea typeface="Proxima Nova"/>
              <a:cs typeface="Proxima Nova"/>
              <a:sym typeface="Proxima Nova"/>
            </a:endParaRPr>
          </a:p>
        </p:txBody>
      </p:sp>
      <p:sp>
        <p:nvSpPr>
          <p:cNvPr id="1371" name="Google Shape;1371;p114"/>
          <p:cNvSpPr/>
          <p:nvPr/>
        </p:nvSpPr>
        <p:spPr>
          <a:xfrm>
            <a:off x="415575" y="1547935"/>
            <a:ext cx="2620500" cy="2790900"/>
          </a:xfrm>
          <a:prstGeom prst="rect">
            <a:avLst/>
          </a:prstGeom>
          <a:noFill/>
          <a:ln cap="flat" cmpd="sng" w="1905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Reengage lapsed customers and rekindle the chemistry with “winback” emails to: </a:t>
            </a:r>
            <a:endParaRPr>
              <a:solidFill>
                <a:schemeClr val="dk1"/>
              </a:solidFill>
              <a:latin typeface="Proxima Nova"/>
              <a:ea typeface="Proxima Nova"/>
              <a:cs typeface="Proxima Nova"/>
              <a:sym typeface="Proxima Nova"/>
            </a:endParaRPr>
          </a:p>
          <a:p>
            <a:pPr indent="-317500" lvl="0" marL="457200" rtl="0" algn="l">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Incentivise them to return.</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Confirm that they want to unsubscribe. </a:t>
            </a:r>
            <a:endParaRPr>
              <a:solidFill>
                <a:schemeClr val="dk1"/>
              </a:solidFill>
              <a:latin typeface="Proxima Nova"/>
              <a:ea typeface="Proxima Nova"/>
              <a:cs typeface="Proxima Nova"/>
              <a:sym typeface="Proxima Nova"/>
            </a:endParaRPr>
          </a:p>
          <a:p>
            <a:pPr indent="0" lvl="0" marL="0" rtl="0" algn="l">
              <a:spcBef>
                <a:spcPts val="500"/>
              </a:spcBef>
              <a:spcAft>
                <a:spcPts val="500"/>
              </a:spcAft>
              <a:buNone/>
            </a:pPr>
            <a:r>
              <a:rPr b="1" lang="en">
                <a:solidFill>
                  <a:schemeClr val="dk1"/>
                </a:solidFill>
                <a:latin typeface="Proxima Nova"/>
                <a:ea typeface="Proxima Nova"/>
                <a:cs typeface="Proxima Nova"/>
                <a:sym typeface="Proxima Nova"/>
              </a:rPr>
              <a:t>Be aware</a:t>
            </a:r>
            <a:r>
              <a:rPr lang="en">
                <a:solidFill>
                  <a:schemeClr val="dk1"/>
                </a:solidFill>
                <a:latin typeface="Proxima Nova"/>
                <a:ea typeface="Proxima Nova"/>
                <a:cs typeface="Proxima Nova"/>
                <a:sym typeface="Proxima Nova"/>
              </a:rPr>
              <a:t> that inactive subscribers on your list could result in your emails being listed as spam. </a:t>
            </a:r>
            <a:endParaRPr sz="1300">
              <a:solidFill>
                <a:schemeClr val="dk1"/>
              </a:solidFill>
              <a:latin typeface="Proxima Nova"/>
              <a:ea typeface="Proxima Nova"/>
              <a:cs typeface="Proxima Nova"/>
              <a:sym typeface="Proxima Nova"/>
            </a:endParaRPr>
          </a:p>
        </p:txBody>
      </p:sp>
      <p:sp>
        <p:nvSpPr>
          <p:cNvPr id="1372" name="Google Shape;1372;p114"/>
          <p:cNvSpPr txBox="1"/>
          <p:nvPr/>
        </p:nvSpPr>
        <p:spPr>
          <a:xfrm>
            <a:off x="3310450" y="1048388"/>
            <a:ext cx="2620500" cy="4860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lt1"/>
                </a:solidFill>
                <a:latin typeface="Proxima Nova"/>
                <a:ea typeface="Proxima Nova"/>
                <a:cs typeface="Proxima Nova"/>
                <a:sym typeface="Proxima Nova"/>
              </a:rPr>
              <a:t>Promotional Email</a:t>
            </a:r>
            <a:endParaRPr b="1" sz="1600">
              <a:solidFill>
                <a:schemeClr val="lt1"/>
              </a:solidFill>
              <a:latin typeface="Proxima Nova"/>
              <a:ea typeface="Proxima Nova"/>
              <a:cs typeface="Proxima Nova"/>
              <a:sym typeface="Proxima Nova"/>
            </a:endParaRPr>
          </a:p>
        </p:txBody>
      </p:sp>
      <p:sp>
        <p:nvSpPr>
          <p:cNvPr id="1373" name="Google Shape;1373;p114"/>
          <p:cNvSpPr/>
          <p:nvPr/>
        </p:nvSpPr>
        <p:spPr>
          <a:xfrm>
            <a:off x="3310450" y="1547841"/>
            <a:ext cx="2620500" cy="27909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Make your subscribers feel special by </a:t>
            </a:r>
            <a:r>
              <a:rPr b="1" lang="en">
                <a:solidFill>
                  <a:schemeClr val="dk1"/>
                </a:solidFill>
                <a:latin typeface="Proxima Nova"/>
                <a:ea typeface="Proxima Nova"/>
                <a:cs typeface="Proxima Nova"/>
                <a:sym typeface="Proxima Nova"/>
              </a:rPr>
              <a:t>asking their opinion </a:t>
            </a:r>
            <a:r>
              <a:rPr lang="en">
                <a:solidFill>
                  <a:schemeClr val="dk1"/>
                </a:solidFill>
                <a:latin typeface="Proxima Nova"/>
                <a:ea typeface="Proxima Nova"/>
                <a:cs typeface="Proxima Nova"/>
                <a:sym typeface="Proxima Nova"/>
              </a:rPr>
              <a:t>and </a:t>
            </a:r>
            <a:r>
              <a:rPr b="1" lang="en">
                <a:solidFill>
                  <a:schemeClr val="dk1"/>
                </a:solidFill>
                <a:latin typeface="Proxima Nova"/>
                <a:ea typeface="Proxima Nova"/>
                <a:cs typeface="Proxima Nova"/>
                <a:sym typeface="Proxima Nova"/>
              </a:rPr>
              <a:t>delivering personalized content</a:t>
            </a:r>
            <a:r>
              <a:rPr lang="en">
                <a:solidFill>
                  <a:schemeClr val="dk1"/>
                </a:solidFill>
                <a:latin typeface="Proxima Nova"/>
                <a:ea typeface="Proxima Nova"/>
                <a:cs typeface="Proxima Nova"/>
                <a:sym typeface="Proxima Nova"/>
              </a:rPr>
              <a:t>, offers, and free stuff they cannot get anywhere else. For example: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News announcements.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Exclusive discount codes.</a:t>
            </a:r>
            <a:endParaRPr>
              <a:solidFill>
                <a:schemeClr val="dk1"/>
              </a:solidFill>
              <a:latin typeface="Proxima Nova"/>
              <a:ea typeface="Proxima Nova"/>
              <a:cs typeface="Proxima Nova"/>
              <a:sym typeface="Proxima Nova"/>
            </a:endParaRPr>
          </a:p>
          <a:p>
            <a:pPr indent="-317500" lvl="0" marL="457200" rtl="0" algn="l">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VIP events invites.</a:t>
            </a:r>
            <a:endParaRPr sz="1300">
              <a:solidFill>
                <a:schemeClr val="dk1"/>
              </a:solidFill>
              <a:latin typeface="Proxima Nova"/>
              <a:ea typeface="Proxima Nova"/>
              <a:cs typeface="Proxima Nova"/>
              <a:sym typeface="Proxima Nova"/>
            </a:endParaRPr>
          </a:p>
        </p:txBody>
      </p:sp>
      <p:sp>
        <p:nvSpPr>
          <p:cNvPr id="1374" name="Google Shape;1374;p114"/>
          <p:cNvSpPr txBox="1"/>
          <p:nvPr/>
        </p:nvSpPr>
        <p:spPr>
          <a:xfrm>
            <a:off x="6167925" y="1048388"/>
            <a:ext cx="2560500" cy="486000"/>
          </a:xfrm>
          <a:prstGeom prst="rect">
            <a:avLst/>
          </a:pr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Proxima Nova"/>
                <a:ea typeface="Proxima Nova"/>
                <a:cs typeface="Proxima Nova"/>
                <a:sym typeface="Proxima Nova"/>
              </a:rPr>
              <a:t>Transactional</a:t>
            </a:r>
            <a:endParaRPr b="1" sz="1600">
              <a:solidFill>
                <a:schemeClr val="dk1"/>
              </a:solidFill>
              <a:latin typeface="Proxima Nova"/>
              <a:ea typeface="Proxima Nova"/>
              <a:cs typeface="Proxima Nova"/>
              <a:sym typeface="Proxima Nova"/>
            </a:endParaRPr>
          </a:p>
        </p:txBody>
      </p:sp>
      <p:sp>
        <p:nvSpPr>
          <p:cNvPr id="1375" name="Google Shape;1375;p114"/>
          <p:cNvSpPr/>
          <p:nvPr/>
        </p:nvSpPr>
        <p:spPr>
          <a:xfrm>
            <a:off x="6167925" y="1480625"/>
            <a:ext cx="2560500" cy="2858100"/>
          </a:xfrm>
          <a:prstGeom prst="rect">
            <a:avLst/>
          </a:prstGeom>
          <a:noFill/>
          <a:ln cap="flat" cmpd="sng" w="19050">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2000"/>
              </a:lnSpc>
              <a:spcBef>
                <a:spcPts val="500"/>
              </a:spcBef>
              <a:spcAft>
                <a:spcPts val="0"/>
              </a:spcAft>
              <a:buNone/>
            </a:pPr>
            <a:r>
              <a:rPr lang="en">
                <a:solidFill>
                  <a:schemeClr val="dk1"/>
                </a:solidFill>
                <a:latin typeface="Proxima Nova"/>
                <a:ea typeface="Proxima Nova"/>
                <a:cs typeface="Proxima Nova"/>
                <a:sym typeface="Proxima Nova"/>
              </a:rPr>
              <a:t>Build your relationship with the customer by:</a:t>
            </a:r>
            <a:endParaRPr>
              <a:solidFill>
                <a:schemeClr val="dk1"/>
              </a:solidFill>
              <a:latin typeface="Proxima Nova"/>
              <a:ea typeface="Proxima Nova"/>
              <a:cs typeface="Proxima Nova"/>
              <a:sym typeface="Proxima Nova"/>
            </a:endParaRPr>
          </a:p>
          <a:p>
            <a:pPr indent="-317500" lvl="0" marL="457200" rtl="0" algn="l">
              <a:lnSpc>
                <a:spcPct val="112000"/>
              </a:lnSpc>
              <a:spcBef>
                <a:spcPts val="5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Personalizing.</a:t>
            </a:r>
            <a:endParaRPr>
              <a:solidFill>
                <a:schemeClr val="dk1"/>
              </a:solidFill>
              <a:latin typeface="Proxima Nova"/>
              <a:ea typeface="Proxima Nova"/>
              <a:cs typeface="Proxima Nova"/>
              <a:sym typeface="Proxima Nova"/>
            </a:endParaRPr>
          </a:p>
          <a:p>
            <a:pPr indent="-317500" lvl="0" marL="457200" rtl="0" algn="l">
              <a:lnSpc>
                <a:spcPct val="112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Creating a positive brand experience.</a:t>
            </a:r>
            <a:endParaRPr>
              <a:solidFill>
                <a:schemeClr val="dk1"/>
              </a:solidFill>
              <a:latin typeface="Proxima Nova"/>
              <a:ea typeface="Proxima Nova"/>
              <a:cs typeface="Proxima Nova"/>
              <a:sym typeface="Proxima Nova"/>
            </a:endParaRPr>
          </a:p>
          <a:p>
            <a:pPr indent="-317500" lvl="0" marL="457200" rtl="0" algn="l">
              <a:lnSpc>
                <a:spcPct val="112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Making the service simple, easy, and transparent.</a:t>
            </a:r>
            <a:endParaRPr>
              <a:solidFill>
                <a:schemeClr val="dk1"/>
              </a:solidFill>
              <a:latin typeface="Proxima Nova"/>
              <a:ea typeface="Proxima Nova"/>
              <a:cs typeface="Proxima Nova"/>
              <a:sym typeface="Proxima Nova"/>
            </a:endParaRPr>
          </a:p>
          <a:p>
            <a:pPr indent="0" lvl="0" marL="0" rtl="0" algn="l">
              <a:lnSpc>
                <a:spcPct val="112000"/>
              </a:lnSpc>
              <a:spcBef>
                <a:spcPts val="500"/>
              </a:spcBef>
              <a:spcAft>
                <a:spcPts val="0"/>
              </a:spcAft>
              <a:buNone/>
            </a:pPr>
            <a:r>
              <a:rPr b="1" lang="en">
                <a:solidFill>
                  <a:schemeClr val="dk1"/>
                </a:solidFill>
                <a:latin typeface="Proxima Nova"/>
                <a:ea typeface="Proxima Nova"/>
                <a:cs typeface="Proxima Nova"/>
                <a:sym typeface="Proxima Nova"/>
              </a:rPr>
              <a:t>Tip: </a:t>
            </a:r>
            <a:r>
              <a:rPr lang="en">
                <a:solidFill>
                  <a:schemeClr val="dk1"/>
                </a:solidFill>
                <a:latin typeface="Proxima Nova"/>
                <a:ea typeface="Proxima Nova"/>
                <a:cs typeface="Proxima Nova"/>
                <a:sym typeface="Proxima Nova"/>
              </a:rPr>
              <a:t>Infuse the copy with fresh ideas! </a:t>
            </a:r>
            <a:endParaRPr sz="1300">
              <a:solidFill>
                <a:schemeClr val="dk1"/>
              </a:solidFill>
              <a:latin typeface="Proxima Nova"/>
              <a:ea typeface="Proxima Nova"/>
              <a:cs typeface="Proxima Nova"/>
              <a:sym typeface="Proxima Nova"/>
            </a:endParaRPr>
          </a:p>
        </p:txBody>
      </p:sp>
      <p:sp>
        <p:nvSpPr>
          <p:cNvPr id="1376" name="Google Shape;1376;p1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77" name="Google Shape;1377;p11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Purposes of Email | Part 3</a:t>
            </a:r>
            <a:endParaRPr/>
          </a:p>
        </p:txBody>
      </p:sp>
      <p:sp>
        <p:nvSpPr>
          <p:cNvPr id="1378" name="Google Shape;1378;p11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pic>
        <p:nvPicPr>
          <p:cNvPr id="1383" name="Google Shape;1383;p115"/>
          <p:cNvPicPr preferRelativeResize="0"/>
          <p:nvPr/>
        </p:nvPicPr>
        <p:blipFill rotWithShape="1">
          <a:blip r:embed="rId3">
            <a:alphaModFix/>
          </a:blip>
          <a:srcRect b="0" l="0" r="0" t="0"/>
          <a:stretch/>
        </p:blipFill>
        <p:spPr>
          <a:xfrm>
            <a:off x="3250550" y="1085652"/>
            <a:ext cx="2133226" cy="3737974"/>
          </a:xfrm>
          <a:prstGeom prst="rect">
            <a:avLst/>
          </a:prstGeom>
          <a:noFill/>
          <a:ln cap="flat" cmpd="sng" w="9525">
            <a:solidFill>
              <a:srgbClr val="B7B7B7"/>
            </a:solidFill>
            <a:prstDash val="solid"/>
            <a:round/>
            <a:headEnd len="sm" w="sm" type="none"/>
            <a:tailEnd len="sm" w="sm" type="none"/>
          </a:ln>
        </p:spPr>
      </p:pic>
      <p:pic>
        <p:nvPicPr>
          <p:cNvPr descr="Screen Shot 2017-09-15 at 12.25.13 pm.png" id="1384" name="Google Shape;1384;p115"/>
          <p:cNvPicPr preferRelativeResize="0"/>
          <p:nvPr/>
        </p:nvPicPr>
        <p:blipFill rotWithShape="1">
          <a:blip r:embed="rId4">
            <a:alphaModFix/>
          </a:blip>
          <a:srcRect b="0" l="2152" r="0" t="0"/>
          <a:stretch/>
        </p:blipFill>
        <p:spPr>
          <a:xfrm>
            <a:off x="6015838" y="1085652"/>
            <a:ext cx="2422733" cy="3285600"/>
          </a:xfrm>
          <a:prstGeom prst="rect">
            <a:avLst/>
          </a:prstGeom>
          <a:noFill/>
          <a:ln cap="flat" cmpd="sng" w="9525">
            <a:solidFill>
              <a:srgbClr val="B7B7B7"/>
            </a:solidFill>
            <a:prstDash val="solid"/>
            <a:miter lim="8000"/>
            <a:headEnd len="sm" w="sm" type="none"/>
            <a:tailEnd len="sm" w="sm" type="none"/>
          </a:ln>
        </p:spPr>
      </p:pic>
      <p:sp>
        <p:nvSpPr>
          <p:cNvPr id="1385" name="Google Shape;1385;p11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Take One Last Look! </a:t>
            </a:r>
            <a:endParaRPr/>
          </a:p>
        </p:txBody>
      </p:sp>
      <p:sp>
        <p:nvSpPr>
          <p:cNvPr id="1386" name="Google Shape;1386;p11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87" name="Google Shape;1387;p1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88" name="Google Shape;1388;p115"/>
          <p:cNvSpPr/>
          <p:nvPr/>
        </p:nvSpPr>
        <p:spPr>
          <a:xfrm>
            <a:off x="3150875" y="913825"/>
            <a:ext cx="370200" cy="35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2</a:t>
            </a:r>
            <a:endParaRPr b="1">
              <a:solidFill>
                <a:srgbClr val="FFFFFF"/>
              </a:solidFill>
              <a:latin typeface="Proxima Nova"/>
              <a:ea typeface="Proxima Nova"/>
              <a:cs typeface="Proxima Nova"/>
              <a:sym typeface="Proxima Nova"/>
            </a:endParaRPr>
          </a:p>
        </p:txBody>
      </p:sp>
      <p:sp>
        <p:nvSpPr>
          <p:cNvPr id="1389" name="Google Shape;1389;p115"/>
          <p:cNvSpPr/>
          <p:nvPr/>
        </p:nvSpPr>
        <p:spPr>
          <a:xfrm>
            <a:off x="5876300" y="913825"/>
            <a:ext cx="370200" cy="35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3</a:t>
            </a:r>
            <a:endParaRPr b="1">
              <a:solidFill>
                <a:srgbClr val="FFFFFF"/>
              </a:solidFill>
              <a:latin typeface="Proxima Nova"/>
              <a:ea typeface="Proxima Nova"/>
              <a:cs typeface="Proxima Nova"/>
              <a:sym typeface="Proxima Nova"/>
            </a:endParaRPr>
          </a:p>
        </p:txBody>
      </p:sp>
      <p:sp>
        <p:nvSpPr>
          <p:cNvPr id="1390" name="Google Shape;1390;p115"/>
          <p:cNvSpPr/>
          <p:nvPr/>
        </p:nvSpPr>
        <p:spPr>
          <a:xfrm>
            <a:off x="7336800" y="158650"/>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391" name="Google Shape;1391;p115"/>
          <p:cNvSpPr txBox="1"/>
          <p:nvPr/>
        </p:nvSpPr>
        <p:spPr>
          <a:xfrm>
            <a:off x="7336800" y="408350"/>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pic>
        <p:nvPicPr>
          <p:cNvPr id="1392" name="Google Shape;1392;p115"/>
          <p:cNvPicPr preferRelativeResize="0"/>
          <p:nvPr/>
        </p:nvPicPr>
        <p:blipFill>
          <a:blip r:embed="rId5">
            <a:alphaModFix/>
          </a:blip>
          <a:stretch>
            <a:fillRect/>
          </a:stretch>
        </p:blipFill>
        <p:spPr>
          <a:xfrm>
            <a:off x="457200" y="1085652"/>
            <a:ext cx="2372100" cy="3062818"/>
          </a:xfrm>
          <a:prstGeom prst="rect">
            <a:avLst/>
          </a:prstGeom>
          <a:noFill/>
          <a:ln cap="flat" cmpd="sng" w="9525">
            <a:solidFill>
              <a:srgbClr val="B7B7B7"/>
            </a:solidFill>
            <a:prstDash val="solid"/>
            <a:round/>
            <a:headEnd len="sm" w="sm" type="none"/>
            <a:tailEnd len="sm" w="sm" type="none"/>
          </a:ln>
        </p:spPr>
      </p:pic>
      <p:sp>
        <p:nvSpPr>
          <p:cNvPr id="1393" name="Google Shape;1393;p115"/>
          <p:cNvSpPr/>
          <p:nvPr/>
        </p:nvSpPr>
        <p:spPr>
          <a:xfrm>
            <a:off x="285900" y="968200"/>
            <a:ext cx="370200" cy="354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1</a:t>
            </a:r>
            <a:endParaRPr b="1">
              <a:solidFill>
                <a:srgbClr val="FFFFFF"/>
              </a:solidFill>
              <a:latin typeface="Proxima Nova"/>
              <a:ea typeface="Proxima Nova"/>
              <a:cs typeface="Proxima Nova"/>
              <a:sym typeface="Proxima Nov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399" name="Google Shape;1399;p1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Explicit Data vs. Implicit Data</a:t>
            </a:r>
            <a:endParaRPr/>
          </a:p>
        </p:txBody>
      </p:sp>
      <p:sp>
        <p:nvSpPr>
          <p:cNvPr id="1400" name="Google Shape;1400;p116"/>
          <p:cNvSpPr txBox="1"/>
          <p:nvPr/>
        </p:nvSpPr>
        <p:spPr>
          <a:xfrm>
            <a:off x="4184550" y="2374950"/>
            <a:ext cx="774900" cy="39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vs. </a:t>
            </a:r>
            <a:endParaRPr sz="1800">
              <a:latin typeface="Proxima Nova"/>
              <a:ea typeface="Proxima Nova"/>
              <a:cs typeface="Proxima Nova"/>
              <a:sym typeface="Proxima Nova"/>
            </a:endParaRPr>
          </a:p>
        </p:txBody>
      </p:sp>
      <p:sp>
        <p:nvSpPr>
          <p:cNvPr id="1401" name="Google Shape;1401;p116"/>
          <p:cNvSpPr txBox="1"/>
          <p:nvPr/>
        </p:nvSpPr>
        <p:spPr>
          <a:xfrm>
            <a:off x="784700" y="1282125"/>
            <a:ext cx="3000000" cy="486000"/>
          </a:xfrm>
          <a:prstGeom prst="rect">
            <a:avLst/>
          </a:prstGeom>
          <a:solidFill>
            <a:schemeClr val="dk1"/>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lt1"/>
                </a:solidFill>
                <a:latin typeface="Proxima Nova"/>
                <a:ea typeface="Proxima Nova"/>
                <a:cs typeface="Proxima Nova"/>
                <a:sym typeface="Proxima Nova"/>
              </a:rPr>
              <a:t>Explicit (Basic)</a:t>
            </a:r>
            <a:endParaRPr sz="1800">
              <a:solidFill>
                <a:schemeClr val="lt1"/>
              </a:solidFill>
            </a:endParaRPr>
          </a:p>
        </p:txBody>
      </p:sp>
      <p:sp>
        <p:nvSpPr>
          <p:cNvPr id="1402" name="Google Shape;1402;p116"/>
          <p:cNvSpPr/>
          <p:nvPr/>
        </p:nvSpPr>
        <p:spPr>
          <a:xfrm>
            <a:off x="784700" y="1714300"/>
            <a:ext cx="3000000" cy="2283300"/>
          </a:xfrm>
          <a:prstGeom prst="rect">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Email address </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Name </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Zip code </a:t>
            </a:r>
            <a:endParaRPr sz="1600">
              <a:solidFill>
                <a:schemeClr val="dk1"/>
              </a:solidFill>
              <a:latin typeface="Proxima Nova"/>
              <a:ea typeface="Proxima Nova"/>
              <a:cs typeface="Proxima Nova"/>
              <a:sym typeface="Proxima Nova"/>
            </a:endParaRPr>
          </a:p>
          <a:p>
            <a:pPr indent="-330200" lvl="0" marL="457200" rtl="0" algn="l">
              <a:spcBef>
                <a:spcPts val="0"/>
              </a:spcBef>
              <a:spcAft>
                <a:spcPts val="0"/>
              </a:spcAft>
              <a:buClr>
                <a:schemeClr val="dk1"/>
              </a:buClr>
              <a:buSzPts val="1600"/>
              <a:buFont typeface="Proxima Nova"/>
              <a:buChar char="●"/>
            </a:pPr>
            <a:r>
              <a:rPr lang="en" sz="1600">
                <a:solidFill>
                  <a:schemeClr val="dk1"/>
                </a:solidFill>
                <a:latin typeface="Proxima Nova"/>
                <a:ea typeface="Proxima Nova"/>
                <a:cs typeface="Proxima Nova"/>
                <a:sym typeface="Proxima Nova"/>
              </a:rPr>
              <a:t>Demographic info</a:t>
            </a:r>
            <a:endParaRPr sz="1600">
              <a:solidFill>
                <a:schemeClr val="dk1"/>
              </a:solidFill>
              <a:latin typeface="Proxima Nova"/>
              <a:ea typeface="Proxima Nova"/>
              <a:cs typeface="Proxima Nova"/>
              <a:sym typeface="Proxima Nova"/>
            </a:endParaRPr>
          </a:p>
          <a:p>
            <a:pPr indent="0" lvl="0" marL="457200" rtl="0" algn="l">
              <a:spcBef>
                <a:spcPts val="0"/>
              </a:spcBef>
              <a:spcAft>
                <a:spcPts val="0"/>
              </a:spcAft>
              <a:buNone/>
            </a:pPr>
            <a:r>
              <a:t/>
            </a:r>
            <a:endParaRPr sz="1600">
              <a:solidFill>
                <a:schemeClr val="dk1"/>
              </a:solidFill>
              <a:latin typeface="Proxima Nova"/>
              <a:ea typeface="Proxima Nova"/>
              <a:cs typeface="Proxima Nova"/>
              <a:sym typeface="Proxima Nova"/>
            </a:endParaRPr>
          </a:p>
        </p:txBody>
      </p:sp>
      <p:sp>
        <p:nvSpPr>
          <p:cNvPr id="1403" name="Google Shape;1403;p116"/>
          <p:cNvSpPr txBox="1"/>
          <p:nvPr/>
        </p:nvSpPr>
        <p:spPr>
          <a:xfrm>
            <a:off x="5359300" y="1282125"/>
            <a:ext cx="3000000" cy="486000"/>
          </a:xfrm>
          <a:prstGeom prst="rect">
            <a:avLst/>
          </a:prstGeom>
          <a:solidFill>
            <a:schemeClr val="dk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lt1"/>
                </a:solidFill>
                <a:latin typeface="Proxima Nova"/>
                <a:ea typeface="Proxima Nova"/>
                <a:cs typeface="Proxima Nova"/>
                <a:sym typeface="Proxima Nova"/>
              </a:rPr>
              <a:t>Implicit (Expert)</a:t>
            </a:r>
            <a:endParaRPr sz="1800">
              <a:solidFill>
                <a:schemeClr val="lt1"/>
              </a:solidFill>
            </a:endParaRPr>
          </a:p>
        </p:txBody>
      </p:sp>
      <p:sp>
        <p:nvSpPr>
          <p:cNvPr id="1404" name="Google Shape;1404;p116"/>
          <p:cNvSpPr/>
          <p:nvPr/>
        </p:nvSpPr>
        <p:spPr>
          <a:xfrm>
            <a:off x="5359300" y="1714300"/>
            <a:ext cx="3000000" cy="2283300"/>
          </a:xfrm>
          <a:prstGeom prst="rect">
            <a:avLst/>
          </a:prstGeom>
          <a:noFill/>
          <a:ln cap="flat" cmpd="sng" w="19050">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Where are they spending most of their time on your site? </a:t>
            </a:r>
            <a:endParaRPr sz="1500">
              <a:solidFill>
                <a:schemeClr val="dk1"/>
              </a:solidFill>
              <a:latin typeface="Proxima Nova"/>
              <a:ea typeface="Proxima Nova"/>
              <a:cs typeface="Proxima Nova"/>
              <a:sym typeface="Proxima Nova"/>
            </a:endParaRPr>
          </a:p>
          <a:p>
            <a:pPr indent="-323850" lvl="0" marL="457200" rtl="0" algn="l">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What ad channel did they come from?</a:t>
            </a:r>
            <a:endParaRPr sz="1500">
              <a:solidFill>
                <a:schemeClr val="dk1"/>
              </a:solidFill>
              <a:latin typeface="Proxima Nova"/>
              <a:ea typeface="Proxima Nova"/>
              <a:cs typeface="Proxima Nova"/>
              <a:sym typeface="Proxima Nova"/>
            </a:endParaRPr>
          </a:p>
          <a:p>
            <a:pPr indent="-323850" lvl="0" marL="457200" rtl="0" algn="l">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What actions do (or don’t) they take?</a:t>
            </a:r>
            <a:endParaRPr sz="1500">
              <a:solidFill>
                <a:schemeClr val="dk1"/>
              </a:solidFill>
              <a:latin typeface="Proxima Nova"/>
              <a:ea typeface="Proxima Nova"/>
              <a:cs typeface="Proxima Nova"/>
              <a:sym typeface="Proxima Nova"/>
            </a:endParaRPr>
          </a:p>
          <a:p>
            <a:pPr indent="-323850" lvl="0" marL="457200" rtl="0" algn="l">
              <a:spcBef>
                <a:spcPts val="0"/>
              </a:spcBef>
              <a:spcAft>
                <a:spcPts val="0"/>
              </a:spcAft>
              <a:buClr>
                <a:schemeClr val="dk1"/>
              </a:buClr>
              <a:buSzPts val="1500"/>
              <a:buFont typeface="Proxima Nova"/>
              <a:buChar char="●"/>
            </a:pPr>
            <a:r>
              <a:rPr lang="en" sz="1500">
                <a:solidFill>
                  <a:schemeClr val="dk1"/>
                </a:solidFill>
                <a:latin typeface="Proxima Nova"/>
                <a:ea typeface="Proxima Nova"/>
                <a:cs typeface="Proxima Nova"/>
                <a:sym typeface="Proxima Nova"/>
              </a:rPr>
              <a:t>Do they share to social media?</a:t>
            </a:r>
            <a:endParaRPr sz="15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500">
              <a:solidFill>
                <a:schemeClr val="dk1"/>
              </a:solidFill>
              <a:latin typeface="Proxima Nova"/>
              <a:ea typeface="Proxima Nova"/>
              <a:cs typeface="Proxima Nova"/>
              <a:sym typeface="Proxima Nova"/>
            </a:endParaRPr>
          </a:p>
        </p:txBody>
      </p:sp>
      <p:sp>
        <p:nvSpPr>
          <p:cNvPr id="1405" name="Google Shape;1405;p11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11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Metrics</a:t>
            </a:r>
            <a:endParaRPr/>
          </a:p>
        </p:txBody>
      </p:sp>
      <p:graphicFrame>
        <p:nvGraphicFramePr>
          <p:cNvPr id="1411" name="Google Shape;1411;p117"/>
          <p:cNvGraphicFramePr/>
          <p:nvPr/>
        </p:nvGraphicFramePr>
        <p:xfrm>
          <a:off x="457188" y="959802"/>
          <a:ext cx="3000000" cy="3000000"/>
        </p:xfrm>
        <a:graphic>
          <a:graphicData uri="http://schemas.openxmlformats.org/drawingml/2006/table">
            <a:tbl>
              <a:tblPr>
                <a:noFill/>
                <a:tableStyleId>{FFFBB15C-70BD-4FCC-ADCB-F8F55E840271}</a:tableStyleId>
              </a:tblPr>
              <a:tblGrid>
                <a:gridCol w="909300"/>
                <a:gridCol w="1780475"/>
                <a:gridCol w="856625"/>
                <a:gridCol w="4683225"/>
              </a:tblGrid>
              <a:tr h="846925">
                <a:tc>
                  <a:txBody>
                    <a:bodyPr/>
                    <a:lstStyle/>
                    <a:p>
                      <a:pPr indent="0" lvl="0" marL="0" rtl="0" algn="l">
                        <a:spcBef>
                          <a:spcPts val="0"/>
                        </a:spcBef>
                        <a:spcAft>
                          <a:spcPts val="0"/>
                        </a:spcAft>
                        <a:buClr>
                          <a:srgbClr val="000000"/>
                        </a:buClr>
                        <a:buSzPts val="1100"/>
                        <a:buFont typeface="Arial"/>
                        <a:buNone/>
                      </a:pPr>
                      <a:r>
                        <a:rPr b="1" lang="en" sz="1300">
                          <a:solidFill>
                            <a:srgbClr val="FFFFFF"/>
                          </a:solidFill>
                          <a:latin typeface="Proxima Nova"/>
                          <a:ea typeface="Proxima Nova"/>
                          <a:cs typeface="Proxima Nova"/>
                          <a:sym typeface="Proxima Nova"/>
                        </a:rPr>
                        <a:t>Delivery Rates</a:t>
                      </a:r>
                      <a:endParaRPr b="1" sz="1300">
                        <a:solidFill>
                          <a:srgbClr val="FFFFFF"/>
                        </a:solidFill>
                        <a:latin typeface="Proxima Nova"/>
                        <a:ea typeface="Proxima Nova"/>
                        <a:cs typeface="Proxima Nova"/>
                        <a:sym typeface="Proxima Nova"/>
                      </a:endParaRPr>
                    </a:p>
                  </a:txBody>
                  <a:tcPr marT="91425" marB="91425" marR="91425" marL="91425" anchor="ctr">
                    <a:lnT cap="flat" cmpd="sng" w="9525">
                      <a:solidFill>
                        <a:srgbClr val="9E9E9E"/>
                      </a:solidFill>
                      <a:prstDash val="solid"/>
                      <a:round/>
                      <a:headEnd len="sm" w="sm" type="none"/>
                      <a:tailEnd len="sm" w="sm" type="none"/>
                    </a:lnT>
                    <a:solidFill>
                      <a:schemeClr val="dk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Emails Delivered / Emails Sent</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Aim for 100%</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100">
                        <a:latin typeface="Proxima Nova"/>
                        <a:ea typeface="Proxima Nova"/>
                        <a:cs typeface="Proxima Nova"/>
                        <a:sym typeface="Proxima Nova"/>
                      </a:endParaRPr>
                    </a:p>
                  </a:txBody>
                  <a:tcPr marT="91425" marB="91425" marR="91425" marL="91425" anchor="ctr"/>
                </a:tc>
                <a:tc>
                  <a:txBody>
                    <a:bodyPr/>
                    <a:lstStyle/>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What’s causing our delivery rate to be less than 100%?</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If the delivery rate is sinking over time, how can we clean up our email list?</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Are we cleaning up our list frequently enough?</a:t>
                      </a:r>
                      <a:endParaRPr sz="1100">
                        <a:latin typeface="Proxima Nova"/>
                        <a:ea typeface="Proxima Nova"/>
                        <a:cs typeface="Proxima Nova"/>
                        <a:sym typeface="Proxima Nova"/>
                      </a:endParaRPr>
                    </a:p>
                  </a:txBody>
                  <a:tcPr marT="91425" marB="91425" marR="91425" marL="91425" anchor="ctr"/>
                </a:tc>
              </a:tr>
              <a:tr h="1014100">
                <a:tc>
                  <a:txBody>
                    <a:bodyPr/>
                    <a:lstStyle/>
                    <a:p>
                      <a:pPr indent="0" lvl="0" marL="0" rtl="0" algn="l">
                        <a:spcBef>
                          <a:spcPts val="0"/>
                        </a:spcBef>
                        <a:spcAft>
                          <a:spcPts val="0"/>
                        </a:spcAft>
                        <a:buClr>
                          <a:schemeClr val="dk1"/>
                        </a:buClr>
                        <a:buSzPts val="1100"/>
                        <a:buFont typeface="Arial"/>
                        <a:buNone/>
                      </a:pPr>
                      <a:r>
                        <a:rPr b="1" lang="en" sz="1300">
                          <a:solidFill>
                            <a:srgbClr val="FFFFFF"/>
                          </a:solidFill>
                          <a:latin typeface="Proxima Nova"/>
                          <a:ea typeface="Proxima Nova"/>
                          <a:cs typeface="Proxima Nova"/>
                          <a:sym typeface="Proxima Nova"/>
                        </a:rPr>
                        <a:t>Open Rate</a:t>
                      </a:r>
                      <a:endParaRPr b="1" sz="1300">
                        <a:solidFill>
                          <a:srgbClr val="FFFFFF"/>
                        </a:solidFill>
                        <a:latin typeface="Proxima Nova"/>
                        <a:ea typeface="Proxima Nova"/>
                        <a:cs typeface="Proxima Nova"/>
                        <a:sym typeface="Proxima Nova"/>
                      </a:endParaRPr>
                    </a:p>
                  </a:txBody>
                  <a:tcPr marT="91425" marB="91425" marR="91425" marL="91425" anchor="ctr">
                    <a:solidFill>
                      <a:schemeClr val="dk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Emails Opened / Emails Delivered</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 20– 25%</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100">
                        <a:latin typeface="Proxima Nova"/>
                        <a:ea typeface="Proxima Nova"/>
                        <a:cs typeface="Proxima Nova"/>
                        <a:sym typeface="Proxima Nova"/>
                      </a:endParaRPr>
                    </a:p>
                  </a:txBody>
                  <a:tcPr marT="91425" marB="91425" marR="91425" marL="91425" anchor="ctr"/>
                </a:tc>
                <a:tc>
                  <a:txBody>
                    <a:bodyPr/>
                    <a:lstStyle/>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What time of the day has the highest open rates?</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What should we A/B test?</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What characteristics can we borrow from emails with the highest open rates?</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Can we segment our audience more narrowly?</a:t>
                      </a:r>
                      <a:endParaRPr sz="1100">
                        <a:latin typeface="Proxima Nova"/>
                        <a:ea typeface="Proxima Nova"/>
                        <a:cs typeface="Proxima Nova"/>
                        <a:sym typeface="Proxima Nova"/>
                      </a:endParaRPr>
                    </a:p>
                  </a:txBody>
                  <a:tcPr marT="91425" marB="91425" marR="91425" marL="91425" anchor="ctr"/>
                </a:tc>
              </a:tr>
              <a:tr h="846925">
                <a:tc>
                  <a:txBody>
                    <a:bodyPr/>
                    <a:lstStyle/>
                    <a:p>
                      <a:pPr indent="0" lvl="0" marL="0" rtl="0" algn="l">
                        <a:spcBef>
                          <a:spcPts val="0"/>
                        </a:spcBef>
                        <a:spcAft>
                          <a:spcPts val="0"/>
                        </a:spcAft>
                        <a:buClr>
                          <a:schemeClr val="dk1"/>
                        </a:buClr>
                        <a:buSzPts val="1100"/>
                        <a:buFont typeface="Arial"/>
                        <a:buNone/>
                      </a:pPr>
                      <a:r>
                        <a:rPr b="1" lang="en" sz="1300">
                          <a:solidFill>
                            <a:srgbClr val="FFFFFF"/>
                          </a:solidFill>
                          <a:latin typeface="Proxima Nova"/>
                          <a:ea typeface="Proxima Nova"/>
                          <a:cs typeface="Proxima Nova"/>
                          <a:sym typeface="Proxima Nova"/>
                        </a:rPr>
                        <a:t>Click Rate</a:t>
                      </a:r>
                      <a:endParaRPr b="1" sz="1300">
                        <a:solidFill>
                          <a:srgbClr val="FFFFFF"/>
                        </a:solidFill>
                        <a:latin typeface="Proxima Nova"/>
                        <a:ea typeface="Proxima Nova"/>
                        <a:cs typeface="Proxima Nova"/>
                        <a:sym typeface="Proxima Nova"/>
                      </a:endParaRPr>
                    </a:p>
                  </a:txBody>
                  <a:tcPr marT="91425" marB="91425" marR="91425" marL="91425" anchor="ctr">
                    <a:solidFill>
                      <a:schemeClr val="dk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Click-throughs / Emails Delivered</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 2–3%</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100">
                        <a:latin typeface="Proxima Nova"/>
                        <a:ea typeface="Proxima Nova"/>
                        <a:cs typeface="Proxima Nova"/>
                        <a:sym typeface="Proxima Nova"/>
                      </a:endParaRPr>
                    </a:p>
                  </a:txBody>
                  <a:tcPr marT="91425" marB="91425" marR="91425" marL="91425" anchor="ctr"/>
                </a:tc>
                <a:tc>
                  <a:txBody>
                    <a:bodyPr/>
                    <a:lstStyle/>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Are our CTAs bold enough?</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What A/B tests should we run?</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If our click rate is not improving over time, are we testing new and fresh calls to action?</a:t>
                      </a:r>
                      <a:endParaRPr sz="1100">
                        <a:latin typeface="Proxima Nova"/>
                        <a:ea typeface="Proxima Nova"/>
                        <a:cs typeface="Proxima Nova"/>
                        <a:sym typeface="Proxima Nova"/>
                      </a:endParaRPr>
                    </a:p>
                  </a:txBody>
                  <a:tcPr marT="91425" marB="91425" marR="91425" marL="91425" anchor="ctr"/>
                </a:tc>
              </a:tr>
              <a:tr h="679775">
                <a:tc>
                  <a:txBody>
                    <a:bodyPr/>
                    <a:lstStyle/>
                    <a:p>
                      <a:pPr indent="0" lvl="0" marL="0" rtl="0" algn="l">
                        <a:spcBef>
                          <a:spcPts val="0"/>
                        </a:spcBef>
                        <a:spcAft>
                          <a:spcPts val="0"/>
                        </a:spcAft>
                        <a:buClr>
                          <a:schemeClr val="dk1"/>
                        </a:buClr>
                        <a:buSzPts val="1100"/>
                        <a:buFont typeface="Arial"/>
                        <a:buNone/>
                      </a:pPr>
                      <a:r>
                        <a:rPr b="1" lang="en" sz="1300">
                          <a:solidFill>
                            <a:srgbClr val="FFFFFF"/>
                          </a:solidFill>
                          <a:latin typeface="Proxima Nova"/>
                          <a:ea typeface="Proxima Nova"/>
                          <a:cs typeface="Proxima Nova"/>
                          <a:sym typeface="Proxima Nova"/>
                        </a:rPr>
                        <a:t>CT Open Rate</a:t>
                      </a:r>
                      <a:endParaRPr b="1" sz="1300">
                        <a:solidFill>
                          <a:srgbClr val="FFFFFF"/>
                        </a:solidFill>
                        <a:latin typeface="Proxima Nova"/>
                        <a:ea typeface="Proxima Nova"/>
                        <a:cs typeface="Proxima Nova"/>
                        <a:sym typeface="Proxima Nova"/>
                      </a:endParaRPr>
                    </a:p>
                  </a:txBody>
                  <a:tcPr marT="91425" marB="91425" marR="91425" marL="91425" anchor="ctr">
                    <a:solidFill>
                      <a:schemeClr val="dk2"/>
                    </a:solidFill>
                  </a:tcPr>
                </a:tc>
                <a:tc>
                  <a:txBody>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Click-throughs / Emails Opened</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N/A</a:t>
                      </a:r>
                      <a:endParaRPr sz="11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sz="1100">
                        <a:latin typeface="Proxima Nova"/>
                        <a:ea typeface="Proxima Nova"/>
                        <a:cs typeface="Proxima Nova"/>
                        <a:sym typeface="Proxima Nova"/>
                      </a:endParaRPr>
                    </a:p>
                  </a:txBody>
                  <a:tcPr marT="91425" marB="91425" marR="91425" marL="91425" anchor="ctr"/>
                </a:tc>
                <a:tc>
                  <a:txBody>
                    <a:bodyPr/>
                    <a:lstStyle/>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How does the CTOR compare with the general CTR?</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What A/B tests should we run? </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How can we improve our click rate for those who open the email?</a:t>
                      </a:r>
                      <a:endParaRPr sz="1100">
                        <a:latin typeface="Proxima Nova"/>
                        <a:ea typeface="Proxima Nova"/>
                        <a:cs typeface="Proxima Nova"/>
                        <a:sym typeface="Proxima Nova"/>
                      </a:endParaRPr>
                    </a:p>
                  </a:txBody>
                  <a:tcPr marT="91425" marB="91425" marR="91425" marL="91425" anchor="ctr"/>
                </a:tc>
              </a:tr>
            </a:tbl>
          </a:graphicData>
        </a:graphic>
      </p:graphicFrame>
      <p:sp>
        <p:nvSpPr>
          <p:cNvPr id="1412" name="Google Shape;1412;p11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13" name="Google Shape;1413;p11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graphicFrame>
        <p:nvGraphicFramePr>
          <p:cNvPr id="1418" name="Google Shape;1418;p118"/>
          <p:cNvGraphicFramePr/>
          <p:nvPr/>
        </p:nvGraphicFramePr>
        <p:xfrm>
          <a:off x="457188" y="1217777"/>
          <a:ext cx="3000000" cy="3000000"/>
        </p:xfrm>
        <a:graphic>
          <a:graphicData uri="http://schemas.openxmlformats.org/drawingml/2006/table">
            <a:tbl>
              <a:tblPr>
                <a:noFill/>
                <a:tableStyleId>{FFFBB15C-70BD-4FCC-ADCB-F8F55E840271}</a:tableStyleId>
              </a:tblPr>
              <a:tblGrid>
                <a:gridCol w="1103125"/>
                <a:gridCol w="1586650"/>
                <a:gridCol w="856625"/>
                <a:gridCol w="4683225"/>
              </a:tblGrid>
              <a:tr h="846925">
                <a:tc>
                  <a:txBody>
                    <a:bodyPr/>
                    <a:lstStyle/>
                    <a:p>
                      <a:pPr indent="0" lvl="0" marL="0" rtl="0" algn="l">
                        <a:spcBef>
                          <a:spcPts val="0"/>
                        </a:spcBef>
                        <a:spcAft>
                          <a:spcPts val="0"/>
                        </a:spcAft>
                        <a:buClr>
                          <a:schemeClr val="dk1"/>
                        </a:buClr>
                        <a:buSzPts val="1100"/>
                        <a:buFont typeface="Arial"/>
                        <a:buNone/>
                      </a:pPr>
                      <a:r>
                        <a:rPr b="1" lang="en" sz="1300">
                          <a:solidFill>
                            <a:srgbClr val="FFFFFF"/>
                          </a:solidFill>
                          <a:latin typeface="Proxima Nova"/>
                          <a:ea typeface="Proxima Nova"/>
                          <a:cs typeface="Proxima Nova"/>
                          <a:sym typeface="Proxima Nova"/>
                        </a:rPr>
                        <a:t>Bounce Rate</a:t>
                      </a:r>
                      <a:endParaRPr b="1" sz="1300">
                        <a:solidFill>
                          <a:srgbClr val="FFFFFF"/>
                        </a:solidFill>
                        <a:latin typeface="Proxima Nova"/>
                        <a:ea typeface="Proxima Nova"/>
                        <a:cs typeface="Proxima Nova"/>
                        <a:sym typeface="Proxima Nova"/>
                      </a:endParaRPr>
                    </a:p>
                  </a:txBody>
                  <a:tcPr marT="91425" marB="91425" marR="91425" marL="91425" anchor="ctr">
                    <a:lnT cap="flat" cmpd="sng" w="9525">
                      <a:solidFill>
                        <a:srgbClr val="9E9E9E"/>
                      </a:solidFill>
                      <a:prstDash val="solid"/>
                      <a:round/>
                      <a:headEnd len="sm" w="sm" type="none"/>
                      <a:tailEnd len="sm" w="sm" type="none"/>
                    </a:lnT>
                    <a:solidFill>
                      <a:schemeClr val="dk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Bounced Emails / Emails Delivered</a:t>
                      </a:r>
                      <a:endParaRPr sz="1200">
                        <a:latin typeface="Proxima Nova"/>
                        <a:ea typeface="Proxima Nova"/>
                        <a:cs typeface="Proxima Nova"/>
                        <a:sym typeface="Proxima Nova"/>
                      </a:endParaRPr>
                    </a:p>
                  </a:txBody>
                  <a:tcPr marT="91425" marB="91425" marR="91425" marL="91425" anchor="ctr"/>
                </a:tc>
                <a:tc>
                  <a:txBody>
                    <a:bodyPr/>
                    <a:lstStyle/>
                    <a:p>
                      <a:pPr indent="0" lvl="0" marL="0" rtl="0" algn="ctr">
                        <a:spcBef>
                          <a:spcPts val="0"/>
                        </a:spcBef>
                        <a:spcAft>
                          <a:spcPts val="0"/>
                        </a:spcAft>
                        <a:buNone/>
                      </a:pPr>
                      <a:r>
                        <a:rPr lang="en" sz="1100">
                          <a:solidFill>
                            <a:schemeClr val="dk1"/>
                          </a:solidFill>
                          <a:latin typeface="Proxima Nova"/>
                          <a:ea typeface="Proxima Nova"/>
                          <a:cs typeface="Proxima Nova"/>
                          <a:sym typeface="Proxima Nova"/>
                        </a:rPr>
                        <a:t>~ 0.5%</a:t>
                      </a:r>
                      <a:endParaRPr sz="1100">
                        <a:solidFill>
                          <a:schemeClr val="dk1"/>
                        </a:solidFill>
                        <a:latin typeface="Proxima Nova"/>
                        <a:ea typeface="Proxima Nova"/>
                        <a:cs typeface="Proxima Nova"/>
                        <a:sym typeface="Proxima Nova"/>
                      </a:endParaRPr>
                    </a:p>
                  </a:txBody>
                  <a:tcPr marT="91425" marB="91425" marR="91425" marL="91425" anchor="ctr"/>
                </a:tc>
                <a:tc>
                  <a:txBody>
                    <a:bodyPr/>
                    <a:lstStyle/>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Are we removing hard-bounce email addresses from our list?</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How are we managing email addresses (individual or domain-level) that repeatedly result in soft bounces?</a:t>
                      </a:r>
                      <a:endParaRPr sz="1100">
                        <a:solidFill>
                          <a:schemeClr val="dk1"/>
                        </a:solidFill>
                        <a:latin typeface="Proxima Nova"/>
                        <a:ea typeface="Proxima Nova"/>
                        <a:cs typeface="Proxima Nova"/>
                        <a:sym typeface="Proxima Nova"/>
                      </a:endParaRPr>
                    </a:p>
                  </a:txBody>
                  <a:tcPr marT="91425" marB="91425" marR="91425" marL="91425" anchor="ctr"/>
                </a:tc>
              </a:tr>
              <a:tr h="1014100">
                <a:tc>
                  <a:txBody>
                    <a:bodyPr/>
                    <a:lstStyle/>
                    <a:p>
                      <a:pPr indent="0" lvl="0" marL="0" rtl="0" algn="l">
                        <a:spcBef>
                          <a:spcPts val="0"/>
                        </a:spcBef>
                        <a:spcAft>
                          <a:spcPts val="0"/>
                        </a:spcAft>
                        <a:buClr>
                          <a:schemeClr val="dk1"/>
                        </a:buClr>
                        <a:buSzPts val="1100"/>
                        <a:buFont typeface="Arial"/>
                        <a:buNone/>
                      </a:pPr>
                      <a:r>
                        <a:rPr b="1" lang="en" sz="1200">
                          <a:solidFill>
                            <a:srgbClr val="FFFFFF"/>
                          </a:solidFill>
                          <a:latin typeface="Proxima Nova"/>
                          <a:ea typeface="Proxima Nova"/>
                          <a:cs typeface="Proxima Nova"/>
                          <a:sym typeface="Proxima Nova"/>
                        </a:rPr>
                        <a:t>Unsubscribe Rate</a:t>
                      </a:r>
                      <a:endParaRPr b="1" sz="1200">
                        <a:solidFill>
                          <a:srgbClr val="FFFFFF"/>
                        </a:solidFill>
                        <a:latin typeface="Proxima Nova"/>
                        <a:ea typeface="Proxima Nova"/>
                        <a:cs typeface="Proxima Nova"/>
                        <a:sym typeface="Proxima Nova"/>
                      </a:endParaRPr>
                    </a:p>
                  </a:txBody>
                  <a:tcPr marT="91425" marB="91425" marR="91425" marL="91425" anchor="ctr">
                    <a:solidFill>
                      <a:schemeClr val="dk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Unsubscribes / Emails Delivered</a:t>
                      </a:r>
                      <a:endParaRPr sz="1200">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 0.5– 1%</a:t>
                      </a:r>
                      <a:endParaRPr sz="1100">
                        <a:solidFill>
                          <a:schemeClr val="dk1"/>
                        </a:solidFill>
                        <a:latin typeface="Proxima Nova"/>
                        <a:ea typeface="Proxima Nova"/>
                        <a:cs typeface="Proxima Nova"/>
                        <a:sym typeface="Proxima Nova"/>
                      </a:endParaRPr>
                    </a:p>
                  </a:txBody>
                  <a:tcPr marT="91425" marB="91425" marR="91425" marL="91425" anchor="ctr"/>
                </a:tc>
                <a:tc>
                  <a:txBody>
                    <a:bodyPr/>
                    <a:lstStyle/>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Are we sending too many emails?</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Are we adding fresh users to our email list fast enough?</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Is our content relevant or personalized enough?</a:t>
                      </a:r>
                      <a:endParaRPr sz="1100">
                        <a:solidFill>
                          <a:schemeClr val="dk1"/>
                        </a:solidFill>
                        <a:latin typeface="Proxima Nova"/>
                        <a:ea typeface="Proxima Nova"/>
                        <a:cs typeface="Proxima Nova"/>
                        <a:sym typeface="Proxima Nova"/>
                      </a:endParaRPr>
                    </a:p>
                  </a:txBody>
                  <a:tcPr marT="91425" marB="91425" marR="91425" marL="91425" anchor="ctr"/>
                </a:tc>
              </a:tr>
              <a:tr h="846925">
                <a:tc>
                  <a:txBody>
                    <a:bodyPr/>
                    <a:lstStyle/>
                    <a:p>
                      <a:pPr indent="0" lvl="0" marL="0" rtl="0" algn="l">
                        <a:spcBef>
                          <a:spcPts val="0"/>
                        </a:spcBef>
                        <a:spcAft>
                          <a:spcPts val="0"/>
                        </a:spcAft>
                        <a:buClr>
                          <a:schemeClr val="dk1"/>
                        </a:buClr>
                        <a:buSzPts val="1100"/>
                        <a:buFont typeface="Arial"/>
                        <a:buNone/>
                      </a:pPr>
                      <a:r>
                        <a:rPr b="1" lang="en" sz="1300">
                          <a:solidFill>
                            <a:srgbClr val="FFFFFF"/>
                          </a:solidFill>
                          <a:latin typeface="Proxima Nova"/>
                          <a:ea typeface="Proxima Nova"/>
                          <a:cs typeface="Proxima Nova"/>
                          <a:sym typeface="Proxima Nova"/>
                        </a:rPr>
                        <a:t>Spam Rate</a:t>
                      </a:r>
                      <a:endParaRPr b="1" sz="1300">
                        <a:solidFill>
                          <a:srgbClr val="FFFFFF"/>
                        </a:solidFill>
                        <a:latin typeface="Proxima Nova"/>
                        <a:ea typeface="Proxima Nova"/>
                        <a:cs typeface="Proxima Nova"/>
                        <a:sym typeface="Proxima Nova"/>
                      </a:endParaRPr>
                    </a:p>
                  </a:txBody>
                  <a:tcPr marT="91425" marB="91425" marR="91425" marL="91425" anchor="ctr">
                    <a:solidFill>
                      <a:schemeClr val="dk2"/>
                    </a:solidFill>
                  </a:tcPr>
                </a:tc>
                <a:tc>
                  <a:txBody>
                    <a:bodyPr/>
                    <a:lstStyle/>
                    <a:p>
                      <a:pPr indent="0" lvl="0" marL="0" rtl="0" algn="ctr">
                        <a:spcBef>
                          <a:spcPts val="0"/>
                        </a:spcBef>
                        <a:spcAft>
                          <a:spcPts val="0"/>
                        </a:spcAft>
                        <a:buNone/>
                      </a:pPr>
                      <a:r>
                        <a:rPr lang="en" sz="1200">
                          <a:latin typeface="Proxima Nova"/>
                          <a:ea typeface="Proxima Nova"/>
                          <a:cs typeface="Proxima Nova"/>
                          <a:sym typeface="Proxima Nova"/>
                        </a:rPr>
                        <a:t>Spam Reports / Emails Delivered</a:t>
                      </a:r>
                      <a:endParaRPr sz="1200">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rPr lang="en" sz="1100">
                          <a:solidFill>
                            <a:schemeClr val="dk1"/>
                          </a:solidFill>
                          <a:latin typeface="Proxima Nova"/>
                          <a:ea typeface="Proxima Nova"/>
                          <a:cs typeface="Proxima Nova"/>
                          <a:sym typeface="Proxima Nova"/>
                        </a:rPr>
                        <a:t>&lt; 0.1%</a:t>
                      </a:r>
                      <a:endParaRPr sz="1100">
                        <a:solidFill>
                          <a:schemeClr val="dk1"/>
                        </a:solidFill>
                        <a:latin typeface="Proxima Nova"/>
                        <a:ea typeface="Proxima Nova"/>
                        <a:cs typeface="Proxima Nova"/>
                        <a:sym typeface="Proxima Nova"/>
                      </a:endParaRPr>
                    </a:p>
                  </a:txBody>
                  <a:tcPr marT="91425" marB="91425" marR="91425" marL="91425" anchor="ctr"/>
                </a:tc>
                <a:tc>
                  <a:txBody>
                    <a:bodyPr/>
                    <a:lstStyle/>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Did the content read like spam?</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Are there people on our list who don’t want to be?</a:t>
                      </a:r>
                      <a:endParaRPr sz="1100">
                        <a:solidFill>
                          <a:schemeClr val="dk1"/>
                        </a:solidFill>
                        <a:latin typeface="Proxima Nova"/>
                        <a:ea typeface="Proxima Nova"/>
                        <a:cs typeface="Proxima Nova"/>
                        <a:sym typeface="Proxima Nova"/>
                      </a:endParaRPr>
                    </a:p>
                    <a:p>
                      <a:pPr indent="-298450" lvl="0" marL="457200" rtl="0" algn="l">
                        <a:spcBef>
                          <a:spcPts val="0"/>
                        </a:spcBef>
                        <a:spcAft>
                          <a:spcPts val="0"/>
                        </a:spcAft>
                        <a:buClr>
                          <a:schemeClr val="dk1"/>
                        </a:buClr>
                        <a:buSzPts val="1100"/>
                        <a:buFont typeface="Proxima Nova"/>
                        <a:buChar char="●"/>
                      </a:pPr>
                      <a:r>
                        <a:rPr lang="en" sz="1100">
                          <a:solidFill>
                            <a:schemeClr val="dk1"/>
                          </a:solidFill>
                          <a:latin typeface="Proxima Nova"/>
                          <a:ea typeface="Proxima Nova"/>
                          <a:cs typeface="Proxima Nova"/>
                          <a:sym typeface="Proxima Nova"/>
                        </a:rPr>
                        <a:t>Where are the email addresses on the list coming from?</a:t>
                      </a:r>
                      <a:endParaRPr sz="1100">
                        <a:solidFill>
                          <a:schemeClr val="dk1"/>
                        </a:solidFill>
                        <a:latin typeface="Proxima Nova"/>
                        <a:ea typeface="Proxima Nova"/>
                        <a:cs typeface="Proxima Nova"/>
                        <a:sym typeface="Proxima Nova"/>
                      </a:endParaRPr>
                    </a:p>
                  </a:txBody>
                  <a:tcPr marT="91425" marB="91425" marR="91425" marL="91425" anchor="ctr"/>
                </a:tc>
              </a:tr>
            </a:tbl>
          </a:graphicData>
        </a:graphic>
      </p:graphicFrame>
      <p:sp>
        <p:nvSpPr>
          <p:cNvPr id="1419" name="Google Shape;1419;p11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420" name="Google Shape;1420;p11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Metrics (Cont.)</a:t>
            </a:r>
            <a:endParaRPr/>
          </a:p>
        </p:txBody>
      </p:sp>
      <p:sp>
        <p:nvSpPr>
          <p:cNvPr id="1421" name="Google Shape;1421;p11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1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minutes</a:t>
            </a:r>
            <a:endParaRPr/>
          </a:p>
        </p:txBody>
      </p:sp>
      <p:sp>
        <p:nvSpPr>
          <p:cNvPr id="1427" name="Google Shape;1427;p119"/>
          <p:cNvSpPr txBox="1"/>
          <p:nvPr>
            <p:ph idx="1" type="body"/>
          </p:nvPr>
        </p:nvSpPr>
        <p:spPr>
          <a:xfrm>
            <a:off x="457200" y="1079850"/>
            <a:ext cx="5273700" cy="3294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t>On your worksheet, d</a:t>
            </a:r>
            <a:r>
              <a:rPr lang="en" sz="1600"/>
              <a:t>raft </a:t>
            </a:r>
            <a:r>
              <a:rPr b="1" lang="en" sz="1600"/>
              <a:t>an email to your customers</a:t>
            </a:r>
            <a:r>
              <a:rPr lang="en" sz="1600"/>
              <a:t> that might help you accomplish your main campaign goal. </a:t>
            </a:r>
            <a:r>
              <a:rPr lang="en" sz="1600">
                <a:solidFill>
                  <a:schemeClr val="dk1"/>
                </a:solidFill>
              </a:rPr>
              <a:t>Consider:</a:t>
            </a:r>
            <a:endParaRPr sz="1600">
              <a:solidFill>
                <a:schemeClr val="dk1"/>
              </a:solidFill>
            </a:endParaRPr>
          </a:p>
          <a:p>
            <a:pPr indent="-304800" lvl="0" marL="457200" rtl="0" algn="l">
              <a:lnSpc>
                <a:spcPct val="115000"/>
              </a:lnSpc>
              <a:spcBef>
                <a:spcPts val="1000"/>
              </a:spcBef>
              <a:spcAft>
                <a:spcPts val="0"/>
              </a:spcAft>
              <a:buClr>
                <a:schemeClr val="dk1"/>
              </a:buClr>
              <a:buSzPts val="1200"/>
              <a:buFont typeface="Proxima Nova"/>
              <a:buChar char="●"/>
            </a:pPr>
            <a:r>
              <a:rPr lang="en" sz="1400">
                <a:solidFill>
                  <a:schemeClr val="dk1"/>
                </a:solidFill>
              </a:rPr>
              <a:t>What’s the objective of the email?</a:t>
            </a:r>
            <a:endParaRPr sz="1400">
              <a:solidFill>
                <a:schemeClr val="dk1"/>
              </a:solidFill>
            </a:endParaRPr>
          </a:p>
          <a:p>
            <a:pPr indent="-304800" lvl="0" marL="457200" rtl="0" algn="l">
              <a:lnSpc>
                <a:spcPct val="115000"/>
              </a:lnSpc>
              <a:spcBef>
                <a:spcPts val="0"/>
              </a:spcBef>
              <a:spcAft>
                <a:spcPts val="0"/>
              </a:spcAft>
              <a:buClr>
                <a:schemeClr val="dk1"/>
              </a:buClr>
              <a:buSzPts val="1200"/>
              <a:buFont typeface="Proxima Nova"/>
              <a:buChar char="●"/>
            </a:pPr>
            <a:r>
              <a:rPr lang="en" sz="1400">
                <a:solidFill>
                  <a:schemeClr val="dk1"/>
                </a:solidFill>
              </a:rPr>
              <a:t>To whom would you send the email?</a:t>
            </a:r>
            <a:endParaRPr sz="1400">
              <a:solidFill>
                <a:schemeClr val="dk1"/>
              </a:solidFill>
            </a:endParaRPr>
          </a:p>
          <a:p>
            <a:pPr indent="-304800" lvl="0" marL="457200" rtl="0" algn="l">
              <a:lnSpc>
                <a:spcPct val="115000"/>
              </a:lnSpc>
              <a:spcBef>
                <a:spcPts val="0"/>
              </a:spcBef>
              <a:spcAft>
                <a:spcPts val="0"/>
              </a:spcAft>
              <a:buClr>
                <a:schemeClr val="dk1"/>
              </a:buClr>
              <a:buSzPts val="1200"/>
              <a:buFont typeface="Proxima Nova"/>
              <a:buChar char="●"/>
            </a:pPr>
            <a:r>
              <a:rPr lang="en" sz="1400">
                <a:solidFill>
                  <a:schemeClr val="dk1"/>
                </a:solidFill>
              </a:rPr>
              <a:t>What information/content would you include in the email?</a:t>
            </a:r>
            <a:endParaRPr sz="1400">
              <a:solidFill>
                <a:schemeClr val="dk1"/>
              </a:solidFill>
            </a:endParaRPr>
          </a:p>
          <a:p>
            <a:pPr indent="-304800" lvl="0" marL="457200" rtl="0" algn="l">
              <a:lnSpc>
                <a:spcPct val="115000"/>
              </a:lnSpc>
              <a:spcBef>
                <a:spcPts val="0"/>
              </a:spcBef>
              <a:spcAft>
                <a:spcPts val="0"/>
              </a:spcAft>
              <a:buClr>
                <a:schemeClr val="dk1"/>
              </a:buClr>
              <a:buSzPts val="1200"/>
              <a:buFont typeface="Proxima Nova"/>
              <a:buChar char="●"/>
            </a:pPr>
            <a:r>
              <a:rPr lang="en" sz="1400">
                <a:solidFill>
                  <a:schemeClr val="dk1"/>
                </a:solidFill>
              </a:rPr>
              <a:t>What would you have on the landing page to which you’re sending people? Sketch out what it would look like. </a:t>
            </a:r>
            <a:endParaRPr sz="1400">
              <a:solidFill>
                <a:schemeClr val="dk1"/>
              </a:solidFill>
            </a:endParaRPr>
          </a:p>
          <a:p>
            <a:pPr indent="0" lvl="0" marL="0" rtl="0" algn="l">
              <a:lnSpc>
                <a:spcPct val="115000"/>
              </a:lnSpc>
              <a:spcBef>
                <a:spcPts val="1000"/>
              </a:spcBef>
              <a:spcAft>
                <a:spcPts val="0"/>
              </a:spcAft>
              <a:buClr>
                <a:schemeClr val="dk1"/>
              </a:buClr>
              <a:buSzPts val="1100"/>
              <a:buFont typeface="Arial"/>
              <a:buNone/>
            </a:pPr>
            <a:r>
              <a:rPr b="1" lang="en" sz="1600">
                <a:solidFill>
                  <a:schemeClr val="dk1"/>
                </a:solidFill>
                <a:highlight>
                  <a:schemeClr val="accent2"/>
                </a:highlight>
              </a:rPr>
              <a:t>Be prepared to share your work with the class when you’re done!</a:t>
            </a:r>
            <a:endParaRPr sz="1600">
              <a:solidFill>
                <a:schemeClr val="dk1"/>
              </a:solidFill>
              <a:highlight>
                <a:schemeClr val="accent2"/>
              </a:highlight>
            </a:endParaRPr>
          </a:p>
          <a:p>
            <a:pPr indent="0" lvl="0" marL="0" rtl="0" algn="l">
              <a:lnSpc>
                <a:spcPct val="115000"/>
              </a:lnSpc>
              <a:spcBef>
                <a:spcPts val="1000"/>
              </a:spcBef>
              <a:spcAft>
                <a:spcPts val="0"/>
              </a:spcAft>
              <a:buNone/>
            </a:pPr>
            <a:r>
              <a:t/>
            </a:r>
            <a:endParaRPr sz="1600">
              <a:solidFill>
                <a:schemeClr val="dk1"/>
              </a:solidFill>
            </a:endParaRPr>
          </a:p>
          <a:p>
            <a:pPr indent="0" lvl="0" marL="0" rtl="0" algn="l">
              <a:lnSpc>
                <a:spcPct val="115000"/>
              </a:lnSpc>
              <a:spcBef>
                <a:spcPts val="0"/>
              </a:spcBef>
              <a:spcAft>
                <a:spcPts val="0"/>
              </a:spcAft>
              <a:buNone/>
            </a:pPr>
            <a:r>
              <a:t/>
            </a:r>
            <a:endParaRPr sz="1600"/>
          </a:p>
        </p:txBody>
      </p:sp>
      <p:sp>
        <p:nvSpPr>
          <p:cNvPr id="1428" name="Google Shape;1428;p119"/>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429" name="Google Shape;1429;p1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Drafting</a:t>
            </a:r>
            <a:endParaRPr/>
          </a:p>
        </p:txBody>
      </p:sp>
      <p:sp>
        <p:nvSpPr>
          <p:cNvPr id="1430" name="Google Shape;1430;p11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431" name="Google Shape;1431;p11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1432" name="Google Shape;1432;p119"/>
          <p:cNvPicPr preferRelativeResize="0"/>
          <p:nvPr/>
        </p:nvPicPr>
        <p:blipFill>
          <a:blip r:embed="rId3">
            <a:alphaModFix/>
          </a:blip>
          <a:stretch>
            <a:fillRect/>
          </a:stretch>
        </p:blipFill>
        <p:spPr>
          <a:xfrm>
            <a:off x="5970225" y="813000"/>
            <a:ext cx="2792025" cy="2791999"/>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120"/>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a:t>
            </a:r>
            <a:endParaRPr/>
          </a:p>
        </p:txBody>
      </p:sp>
      <p:sp>
        <p:nvSpPr>
          <p:cNvPr id="1438" name="Google Shape;1438;p120"/>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Channels and Design Tactics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2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Social? By the Numbers</a:t>
            </a:r>
            <a:endParaRPr/>
          </a:p>
          <a:p>
            <a:pPr indent="0" lvl="0" marL="0" rtl="0" algn="l">
              <a:spcBef>
                <a:spcPts val="0"/>
              </a:spcBef>
              <a:spcAft>
                <a:spcPts val="0"/>
              </a:spcAft>
              <a:buNone/>
            </a:pPr>
            <a:r>
              <a:t/>
            </a:r>
            <a:endParaRPr/>
          </a:p>
        </p:txBody>
      </p:sp>
      <p:sp>
        <p:nvSpPr>
          <p:cNvPr id="1444" name="Google Shape;1444;p121"/>
          <p:cNvSpPr txBox="1"/>
          <p:nvPr>
            <p:ph idx="1" type="body"/>
          </p:nvPr>
        </p:nvSpPr>
        <p:spPr>
          <a:xfrm>
            <a:off x="4572000" y="4712925"/>
            <a:ext cx="3691800" cy="3936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45" name="Google Shape;1445;p1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446" name="Google Shape;1446;p121"/>
          <p:cNvPicPr preferRelativeResize="0"/>
          <p:nvPr/>
        </p:nvPicPr>
        <p:blipFill>
          <a:blip r:embed="rId3">
            <a:alphaModFix/>
          </a:blip>
          <a:stretch>
            <a:fillRect/>
          </a:stretch>
        </p:blipFill>
        <p:spPr>
          <a:xfrm>
            <a:off x="972725" y="1423225"/>
            <a:ext cx="984650" cy="984650"/>
          </a:xfrm>
          <a:prstGeom prst="rect">
            <a:avLst/>
          </a:prstGeom>
          <a:noFill/>
          <a:ln>
            <a:noFill/>
          </a:ln>
        </p:spPr>
      </p:pic>
      <p:pic>
        <p:nvPicPr>
          <p:cNvPr id="1447" name="Google Shape;1447;p121"/>
          <p:cNvPicPr preferRelativeResize="0"/>
          <p:nvPr/>
        </p:nvPicPr>
        <p:blipFill>
          <a:blip r:embed="rId4">
            <a:alphaModFix/>
          </a:blip>
          <a:stretch>
            <a:fillRect/>
          </a:stretch>
        </p:blipFill>
        <p:spPr>
          <a:xfrm>
            <a:off x="4937615" y="1205413"/>
            <a:ext cx="1488351" cy="1488324"/>
          </a:xfrm>
          <a:prstGeom prst="rect">
            <a:avLst/>
          </a:prstGeom>
          <a:noFill/>
          <a:ln>
            <a:noFill/>
          </a:ln>
        </p:spPr>
      </p:pic>
      <p:sp>
        <p:nvSpPr>
          <p:cNvPr id="1448" name="Google Shape;1448;p121"/>
          <p:cNvSpPr txBox="1"/>
          <p:nvPr/>
        </p:nvSpPr>
        <p:spPr>
          <a:xfrm>
            <a:off x="457200" y="2628325"/>
            <a:ext cx="2015700" cy="143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68% of </a:t>
            </a:r>
            <a:r>
              <a:rPr lang="en" sz="1300">
                <a:solidFill>
                  <a:schemeClr val="dk1"/>
                </a:solidFill>
                <a:latin typeface="Proxima Nova"/>
                <a:ea typeface="Proxima Nova"/>
                <a:cs typeface="Proxima Nova"/>
                <a:sym typeface="Proxima Nova"/>
              </a:rPr>
              <a:t>U.S. adults now report that they are Facebook users, and roughly three-quarters of those users access Facebook on a daily basis.</a:t>
            </a:r>
            <a:endParaRPr sz="1300">
              <a:solidFill>
                <a:schemeClr val="dk1"/>
              </a:solidFill>
              <a:latin typeface="Proxima Nova"/>
              <a:ea typeface="Proxima Nova"/>
              <a:cs typeface="Proxima Nova"/>
              <a:sym typeface="Proxima Nova"/>
            </a:endParaRPr>
          </a:p>
          <a:p>
            <a:pPr indent="0" lvl="0" marL="0" rtl="0" algn="l">
              <a:spcBef>
                <a:spcPts val="1600"/>
              </a:spcBef>
              <a:spcAft>
                <a:spcPts val="0"/>
              </a:spcAft>
              <a:buNone/>
            </a:pPr>
            <a:r>
              <a:t/>
            </a:r>
            <a:endParaRPr sz="900">
              <a:latin typeface="Proxima Nova"/>
              <a:ea typeface="Proxima Nova"/>
              <a:cs typeface="Proxima Nova"/>
              <a:sym typeface="Proxima Nova"/>
            </a:endParaRPr>
          </a:p>
        </p:txBody>
      </p:sp>
      <p:sp>
        <p:nvSpPr>
          <p:cNvPr id="1449" name="Google Shape;1449;p121"/>
          <p:cNvSpPr txBox="1"/>
          <p:nvPr/>
        </p:nvSpPr>
        <p:spPr>
          <a:xfrm>
            <a:off x="2635467" y="2628325"/>
            <a:ext cx="1875900" cy="143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35% of U.S. adults now say they use Instagram, an increase of seven percentage points from 2016.</a:t>
            </a:r>
            <a:endParaRPr sz="1300">
              <a:solidFill>
                <a:schemeClr val="dk1"/>
              </a:solidFill>
              <a:latin typeface="Proxima Nova"/>
              <a:ea typeface="Proxima Nova"/>
              <a:cs typeface="Proxima Nova"/>
              <a:sym typeface="Proxima Nova"/>
            </a:endParaRPr>
          </a:p>
          <a:p>
            <a:pPr indent="0" lvl="0" marL="0" rtl="0" algn="ctr">
              <a:lnSpc>
                <a:spcPct val="115000"/>
              </a:lnSpc>
              <a:spcBef>
                <a:spcPts val="160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spcBef>
                <a:spcPts val="1600"/>
              </a:spcBef>
              <a:spcAft>
                <a:spcPts val="0"/>
              </a:spcAft>
              <a:buNone/>
            </a:pPr>
            <a:r>
              <a:t/>
            </a:r>
            <a:endParaRPr sz="900">
              <a:latin typeface="Proxima Nova"/>
              <a:ea typeface="Proxima Nova"/>
              <a:cs typeface="Proxima Nova"/>
              <a:sym typeface="Proxima Nova"/>
            </a:endParaRPr>
          </a:p>
        </p:txBody>
      </p:sp>
      <p:sp>
        <p:nvSpPr>
          <p:cNvPr id="1450" name="Google Shape;1450;p121"/>
          <p:cNvSpPr txBox="1"/>
          <p:nvPr/>
        </p:nvSpPr>
        <p:spPr>
          <a:xfrm>
            <a:off x="4673933" y="2628325"/>
            <a:ext cx="2015700" cy="143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300">
                <a:solidFill>
                  <a:schemeClr val="dk1"/>
                </a:solidFill>
                <a:latin typeface="Proxima Nova"/>
                <a:ea typeface="Proxima Nova"/>
                <a:cs typeface="Proxima Nova"/>
                <a:sym typeface="Proxima Nova"/>
              </a:rPr>
              <a:t>YouTube is now used by nearly three-quarters of U.S. adults and 94% of 18- to 24-year-olds.</a:t>
            </a:r>
            <a:endParaRPr sz="1300">
              <a:solidFill>
                <a:schemeClr val="dk1"/>
              </a:solidFill>
              <a:latin typeface="Proxima Nova"/>
              <a:ea typeface="Proxima Nova"/>
              <a:cs typeface="Proxima Nova"/>
              <a:sym typeface="Proxima Nova"/>
            </a:endParaRPr>
          </a:p>
          <a:p>
            <a:pPr indent="0" lvl="0" marL="0" rtl="0" algn="ctr">
              <a:lnSpc>
                <a:spcPct val="115000"/>
              </a:lnSpc>
              <a:spcBef>
                <a:spcPts val="1600"/>
              </a:spcBef>
              <a:spcAft>
                <a:spcPts val="0"/>
              </a:spcAft>
              <a:buNone/>
            </a:pPr>
            <a:r>
              <a:t/>
            </a:r>
            <a:endParaRPr sz="1200">
              <a:solidFill>
                <a:schemeClr val="dk1"/>
              </a:solidFill>
              <a:latin typeface="Proxima Nova"/>
              <a:ea typeface="Proxima Nova"/>
              <a:cs typeface="Proxima Nova"/>
              <a:sym typeface="Proxima Nova"/>
            </a:endParaRPr>
          </a:p>
          <a:p>
            <a:pPr indent="0" lvl="0" marL="0" rtl="0" algn="ctr">
              <a:lnSpc>
                <a:spcPct val="115000"/>
              </a:lnSpc>
              <a:spcBef>
                <a:spcPts val="1600"/>
              </a:spcBef>
              <a:spcAft>
                <a:spcPts val="0"/>
              </a:spcAft>
              <a:buNone/>
            </a:pPr>
            <a:r>
              <a:t/>
            </a:r>
            <a:endParaRPr b="1" sz="1200">
              <a:solidFill>
                <a:schemeClr val="dk1"/>
              </a:solidFill>
              <a:latin typeface="Proxima Nova"/>
              <a:ea typeface="Proxima Nova"/>
              <a:cs typeface="Proxima Nova"/>
              <a:sym typeface="Proxima Nova"/>
            </a:endParaRPr>
          </a:p>
          <a:p>
            <a:pPr indent="0" lvl="0" marL="0" rtl="0" algn="l">
              <a:spcBef>
                <a:spcPts val="1600"/>
              </a:spcBef>
              <a:spcAft>
                <a:spcPts val="0"/>
              </a:spcAft>
              <a:buNone/>
            </a:pPr>
            <a:r>
              <a:t/>
            </a:r>
            <a:endParaRPr sz="900">
              <a:latin typeface="Proxima Nova"/>
              <a:ea typeface="Proxima Nova"/>
              <a:cs typeface="Proxima Nova"/>
              <a:sym typeface="Proxima Nova"/>
            </a:endParaRPr>
          </a:p>
        </p:txBody>
      </p:sp>
      <p:sp>
        <p:nvSpPr>
          <p:cNvPr id="1451" name="Google Shape;1451;p121"/>
          <p:cNvSpPr txBox="1"/>
          <p:nvPr/>
        </p:nvSpPr>
        <p:spPr>
          <a:xfrm>
            <a:off x="6852200" y="2628325"/>
            <a:ext cx="1771500" cy="105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300">
                <a:latin typeface="Proxima Nova"/>
                <a:ea typeface="Proxima Nova"/>
                <a:cs typeface="Proxima Nova"/>
                <a:sym typeface="Proxima Nova"/>
              </a:rPr>
              <a:t>More than 80% of Twitter’s global population is under 50 years old.</a:t>
            </a:r>
            <a:endParaRPr sz="1300">
              <a:latin typeface="Proxima Nova"/>
              <a:ea typeface="Proxima Nova"/>
              <a:cs typeface="Proxima Nova"/>
              <a:sym typeface="Proxima Nova"/>
            </a:endParaRPr>
          </a:p>
          <a:p>
            <a:pPr indent="0" lvl="0" marL="0" rtl="0" algn="l">
              <a:spcBef>
                <a:spcPts val="0"/>
              </a:spcBef>
              <a:spcAft>
                <a:spcPts val="0"/>
              </a:spcAft>
              <a:buNone/>
            </a:pPr>
            <a:r>
              <a:t/>
            </a:r>
            <a:endParaRPr sz="1300">
              <a:latin typeface="Proxima Nova"/>
              <a:ea typeface="Proxima Nova"/>
              <a:cs typeface="Proxima Nova"/>
              <a:sym typeface="Proxima Nova"/>
            </a:endParaRPr>
          </a:p>
        </p:txBody>
      </p:sp>
      <p:pic>
        <p:nvPicPr>
          <p:cNvPr id="1452" name="Google Shape;1452;p121"/>
          <p:cNvPicPr preferRelativeResize="0"/>
          <p:nvPr/>
        </p:nvPicPr>
        <p:blipFill>
          <a:blip r:embed="rId5">
            <a:alphaModFix/>
          </a:blip>
          <a:stretch>
            <a:fillRect/>
          </a:stretch>
        </p:blipFill>
        <p:spPr>
          <a:xfrm>
            <a:off x="6993776" y="1326332"/>
            <a:ext cx="1488349" cy="1081543"/>
          </a:xfrm>
          <a:prstGeom prst="rect">
            <a:avLst/>
          </a:prstGeom>
          <a:noFill/>
          <a:ln>
            <a:noFill/>
          </a:ln>
        </p:spPr>
      </p:pic>
      <p:pic>
        <p:nvPicPr>
          <p:cNvPr id="1453" name="Google Shape;1453;p121"/>
          <p:cNvPicPr preferRelativeResize="0"/>
          <p:nvPr/>
        </p:nvPicPr>
        <p:blipFill>
          <a:blip r:embed="rId6">
            <a:alphaModFix/>
          </a:blip>
          <a:stretch>
            <a:fillRect/>
          </a:stretch>
        </p:blipFill>
        <p:spPr>
          <a:xfrm>
            <a:off x="3047075" y="1423225"/>
            <a:ext cx="1052700" cy="1052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1"/>
          <p:cNvSpPr txBox="1"/>
          <p:nvPr>
            <p:ph idx="1" type="body"/>
          </p:nvPr>
        </p:nvSpPr>
        <p:spPr>
          <a:xfrm>
            <a:off x="457200" y="1143000"/>
            <a:ext cx="4589100" cy="291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800"/>
              <a:buFont typeface="Arial"/>
              <a:buNone/>
            </a:pPr>
            <a:r>
              <a:rPr b="1" lang="en" sz="2400">
                <a:solidFill>
                  <a:schemeClr val="dk1"/>
                </a:solidFill>
              </a:rPr>
              <a:t>There’s a lot of work ahead, </a:t>
            </a:r>
            <a:br>
              <a:rPr b="1" lang="en" sz="2400">
                <a:solidFill>
                  <a:schemeClr val="dk1"/>
                </a:solidFill>
              </a:rPr>
            </a:br>
            <a:r>
              <a:rPr b="1" lang="en" sz="2400">
                <a:solidFill>
                  <a:schemeClr val="dk1"/>
                </a:solidFill>
              </a:rPr>
              <a:t>and you’re going to need fuel.</a:t>
            </a:r>
            <a:endParaRPr b="1" sz="2400">
              <a:solidFill>
                <a:schemeClr val="dk1"/>
              </a:solidFill>
            </a:endParaRPr>
          </a:p>
          <a:p>
            <a:pPr indent="0" lvl="0" marL="0" rtl="0" algn="l">
              <a:lnSpc>
                <a:spcPct val="115000"/>
              </a:lnSpc>
              <a:spcBef>
                <a:spcPts val="0"/>
              </a:spcBef>
              <a:spcAft>
                <a:spcPts val="0"/>
              </a:spcAft>
              <a:buClr>
                <a:schemeClr val="dk1"/>
              </a:buClr>
              <a:buSzPts val="800"/>
              <a:buFont typeface="Arial"/>
              <a:buNone/>
            </a:pPr>
            <a:r>
              <a:t/>
            </a:r>
            <a:endParaRPr b="1" sz="2500">
              <a:solidFill>
                <a:schemeClr val="dk1"/>
              </a:solidFill>
            </a:endParaRPr>
          </a:p>
          <a:p>
            <a:pPr indent="0" lvl="0" marL="0" rtl="0" algn="l">
              <a:lnSpc>
                <a:spcPct val="115000"/>
              </a:lnSpc>
              <a:spcBef>
                <a:spcPts val="0"/>
              </a:spcBef>
              <a:spcAft>
                <a:spcPts val="0"/>
              </a:spcAft>
              <a:buClr>
                <a:schemeClr val="dk1"/>
              </a:buClr>
              <a:buSzPts val="800"/>
              <a:buFont typeface="Arial"/>
              <a:buNone/>
            </a:pPr>
            <a:r>
              <a:rPr b="1" lang="en" sz="2100">
                <a:solidFill>
                  <a:schemeClr val="dk1"/>
                </a:solidFill>
              </a:rPr>
              <a:t>Please share:</a:t>
            </a:r>
            <a:endParaRPr b="1" sz="21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lang="en" sz="1700">
                <a:solidFill>
                  <a:schemeClr val="dk1"/>
                </a:solidFill>
              </a:rPr>
              <a:t>Your name.</a:t>
            </a:r>
            <a:endParaRPr sz="10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lang="en" sz="1700">
                <a:solidFill>
                  <a:schemeClr val="dk1"/>
                </a:solidFill>
              </a:rPr>
              <a:t>Why you’re taking this course.</a:t>
            </a:r>
            <a:endParaRPr sz="10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lang="en" sz="1700">
                <a:solidFill>
                  <a:schemeClr val="dk1"/>
                </a:solidFill>
              </a:rPr>
              <a:t>Your favorite comfort food. </a:t>
            </a:r>
            <a:endParaRPr/>
          </a:p>
        </p:txBody>
      </p:sp>
      <p:sp>
        <p:nvSpPr>
          <p:cNvPr id="347" name="Google Shape;347;p4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Meet Your Classmates</a:t>
            </a:r>
            <a:endParaRPr>
              <a:solidFill>
                <a:srgbClr val="FFFFFF"/>
              </a:solidFill>
            </a:endParaRPr>
          </a:p>
        </p:txBody>
      </p:sp>
      <p:sp>
        <p:nvSpPr>
          <p:cNvPr id="348" name="Google Shape;348;p4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rgbClr val="FFFFFF"/>
                </a:solidFill>
              </a:rPr>
              <a:t>5 minutes</a:t>
            </a:r>
            <a:endParaRPr>
              <a:solidFill>
                <a:srgbClr val="FFFFFF"/>
              </a:solidFill>
            </a:endParaRPr>
          </a:p>
        </p:txBody>
      </p:sp>
      <p:pic>
        <p:nvPicPr>
          <p:cNvPr id="349" name="Google Shape;349;p41"/>
          <p:cNvPicPr preferRelativeResize="0"/>
          <p:nvPr/>
        </p:nvPicPr>
        <p:blipFill>
          <a:blip r:embed="rId3">
            <a:alphaModFix/>
          </a:blip>
          <a:stretch>
            <a:fillRect/>
          </a:stretch>
        </p:blipFill>
        <p:spPr>
          <a:xfrm>
            <a:off x="5278026" y="1472507"/>
            <a:ext cx="3180175" cy="2544135"/>
          </a:xfrm>
          <a:prstGeom prst="rect">
            <a:avLst/>
          </a:prstGeom>
          <a:noFill/>
          <a:ln>
            <a:noFill/>
          </a:ln>
          <a:effectLst>
            <a:outerShdw rotWithShape="0" algn="bl" dir="2700000" dist="285750">
              <a:schemeClr val="accent2"/>
            </a:outerShdw>
          </a:effectLst>
        </p:spPr>
      </p:pic>
      <p:sp>
        <p:nvSpPr>
          <p:cNvPr id="350" name="Google Shape;350;p4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51" name="Google Shape;351;p4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pSp>
        <p:nvGrpSpPr>
          <p:cNvPr id="352" name="Google Shape;352;p41"/>
          <p:cNvGrpSpPr/>
          <p:nvPr/>
        </p:nvGrpSpPr>
        <p:grpSpPr>
          <a:xfrm>
            <a:off x="5844050" y="327925"/>
            <a:ext cx="927000" cy="927000"/>
            <a:chOff x="916150" y="2075225"/>
            <a:chExt cx="927000" cy="927000"/>
          </a:xfrm>
        </p:grpSpPr>
        <p:sp>
          <p:nvSpPr>
            <p:cNvPr id="353" name="Google Shape;353;p41"/>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54" name="Google Shape;354;p41"/>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22"/>
          <p:cNvSpPr txBox="1"/>
          <p:nvPr>
            <p:ph idx="1" type="body"/>
          </p:nvPr>
        </p:nvSpPr>
        <p:spPr>
          <a:xfrm>
            <a:off x="457200" y="1107575"/>
            <a:ext cx="3691800" cy="351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JP Morgan Chase used the #MondayMotivation </a:t>
            </a:r>
            <a:r>
              <a:rPr lang="en"/>
              <a:t>hashtag to appeal to millennials, encouraging financial responsibility and that they invest in an advisor. </a:t>
            </a:r>
            <a:endParaRPr/>
          </a:p>
          <a:p>
            <a:pPr indent="0" lvl="0" marL="0" rtl="0" algn="l">
              <a:spcBef>
                <a:spcPts val="1600"/>
              </a:spcBef>
              <a:spcAft>
                <a:spcPts val="1600"/>
              </a:spcAft>
              <a:buNone/>
            </a:pPr>
            <a:r>
              <a:rPr lang="en"/>
              <a:t>The tweet </a:t>
            </a:r>
            <a:r>
              <a:rPr lang="en"/>
              <a:t>generated</a:t>
            </a:r>
            <a:r>
              <a:rPr lang="en"/>
              <a:t> some backlash because it was seen as belittling and condescending.</a:t>
            </a:r>
            <a:endParaRPr/>
          </a:p>
        </p:txBody>
      </p:sp>
      <p:sp>
        <p:nvSpPr>
          <p:cNvPr id="1459" name="Google Shape;1459;p12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Where’s the Value?</a:t>
            </a:r>
            <a:endParaRPr/>
          </a:p>
        </p:txBody>
      </p:sp>
      <p:sp>
        <p:nvSpPr>
          <p:cNvPr id="1460" name="Google Shape;1460;p1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461" name="Google Shape;1461;p122"/>
          <p:cNvPicPr preferRelativeResize="0"/>
          <p:nvPr/>
        </p:nvPicPr>
        <p:blipFill>
          <a:blip r:embed="rId3">
            <a:alphaModFix/>
          </a:blip>
          <a:stretch>
            <a:fillRect/>
          </a:stretch>
        </p:blipFill>
        <p:spPr>
          <a:xfrm>
            <a:off x="4402150" y="1199512"/>
            <a:ext cx="4438650" cy="2493625"/>
          </a:xfrm>
          <a:prstGeom prst="rect">
            <a:avLst/>
          </a:prstGeom>
          <a:noFill/>
          <a:ln>
            <a:noFill/>
          </a:ln>
        </p:spPr>
      </p:pic>
      <p:sp>
        <p:nvSpPr>
          <p:cNvPr id="1462" name="Google Shape;1462;p12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4"/>
              </a:rPr>
              <a:t>NBC News</a:t>
            </a:r>
            <a:endParaRPr/>
          </a:p>
        </p:txBody>
      </p:sp>
      <p:grpSp>
        <p:nvGrpSpPr>
          <p:cNvPr id="1463" name="Google Shape;1463;p122"/>
          <p:cNvGrpSpPr/>
          <p:nvPr/>
        </p:nvGrpSpPr>
        <p:grpSpPr>
          <a:xfrm>
            <a:off x="7336800" y="141100"/>
            <a:ext cx="927000" cy="927000"/>
            <a:chOff x="916150" y="2075225"/>
            <a:chExt cx="927000" cy="927000"/>
          </a:xfrm>
        </p:grpSpPr>
        <p:sp>
          <p:nvSpPr>
            <p:cNvPr id="1464" name="Google Shape;1464;p122"/>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465" name="Google Shape;1465;p122"/>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471" name="Google Shape;1471;p12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Media Use Cases</a:t>
            </a:r>
            <a:endParaRPr/>
          </a:p>
        </p:txBody>
      </p:sp>
      <p:sp>
        <p:nvSpPr>
          <p:cNvPr id="1472" name="Google Shape;1472;p12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graphicFrame>
        <p:nvGraphicFramePr>
          <p:cNvPr id="1473" name="Google Shape;1473;p123"/>
          <p:cNvGraphicFramePr/>
          <p:nvPr/>
        </p:nvGraphicFramePr>
        <p:xfrm>
          <a:off x="484800" y="1139425"/>
          <a:ext cx="3000000" cy="3000000"/>
        </p:xfrm>
        <a:graphic>
          <a:graphicData uri="http://schemas.openxmlformats.org/drawingml/2006/table">
            <a:tbl>
              <a:tblPr>
                <a:noFill/>
                <a:tableStyleId>{FFFBB15C-70BD-4FCC-ADCB-F8F55E840271}</a:tableStyleId>
              </a:tblPr>
              <a:tblGrid>
                <a:gridCol w="1323575"/>
                <a:gridCol w="3720875"/>
                <a:gridCol w="3129950"/>
              </a:tblGrid>
              <a:tr h="381600">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Platform</a:t>
                      </a:r>
                      <a:endParaRPr b="1">
                        <a:solidFill>
                          <a:srgbClr val="FFFFFF"/>
                        </a:solidFill>
                        <a:latin typeface="Proxima Nova"/>
                        <a:ea typeface="Proxima Nova"/>
                        <a:cs typeface="Proxima Nova"/>
                        <a:sym typeface="Proxima Nova"/>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Why people use it? </a:t>
                      </a:r>
                      <a:endParaRPr b="1">
                        <a:solidFill>
                          <a:srgbClr val="FFFFFF"/>
                        </a:solidFill>
                        <a:latin typeface="Proxima Nova"/>
                        <a:ea typeface="Proxima Nova"/>
                        <a:cs typeface="Proxima Nova"/>
                        <a:sym typeface="Proxima Nova"/>
                      </a:endParaRPr>
                    </a:p>
                  </a:txBody>
                  <a:tcPr marT="91425" marB="91425" marR="91425" marL="91425">
                    <a:solidFill>
                      <a:schemeClr val="dk2"/>
                    </a:solidFill>
                  </a:tcPr>
                </a:tc>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Marketers u</a:t>
                      </a:r>
                      <a:r>
                        <a:rPr b="1" lang="en">
                          <a:solidFill>
                            <a:srgbClr val="FFFFFF"/>
                          </a:solidFill>
                          <a:latin typeface="Proxima Nova"/>
                          <a:ea typeface="Proxima Nova"/>
                          <a:cs typeface="Proxima Nova"/>
                          <a:sym typeface="Proxima Nova"/>
                        </a:rPr>
                        <a:t>se it to… </a:t>
                      </a:r>
                      <a:endParaRPr b="1">
                        <a:solidFill>
                          <a:srgbClr val="FFFFFF"/>
                        </a:solidFill>
                        <a:latin typeface="Proxima Nova"/>
                        <a:ea typeface="Proxima Nova"/>
                        <a:cs typeface="Proxima Nova"/>
                        <a:sym typeface="Proxima Nova"/>
                      </a:endParaRPr>
                    </a:p>
                  </a:txBody>
                  <a:tcPr marT="91425" marB="91425" marR="91425" marL="91425">
                    <a:solidFill>
                      <a:schemeClr val="dk2"/>
                    </a:solidFill>
                  </a:tcPr>
                </a:tc>
              </a:tr>
              <a:tr h="669800">
                <a:tc>
                  <a:txBody>
                    <a:bodyPr/>
                    <a:lstStyle/>
                    <a:p>
                      <a:pPr indent="0" lvl="0" marL="0" rtl="0" algn="l">
                        <a:spcBef>
                          <a:spcPts val="0"/>
                        </a:spcBef>
                        <a:spcAft>
                          <a:spcPts val="0"/>
                        </a:spcAft>
                        <a:buNone/>
                      </a:pPr>
                      <a:r>
                        <a:rPr lang="en">
                          <a:latin typeface="Proxima Nova"/>
                          <a:ea typeface="Proxima Nova"/>
                          <a:cs typeface="Proxima Nova"/>
                          <a:sym typeface="Proxima Nova"/>
                        </a:rPr>
                        <a:t>Facebook </a:t>
                      </a:r>
                      <a:endParaRPr>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rPr lang="en">
                          <a:latin typeface="Proxima Nova"/>
                          <a:ea typeface="Proxima Nova"/>
                          <a:cs typeface="Proxima Nova"/>
                          <a:sym typeface="Proxima Nova"/>
                        </a:rPr>
                        <a:t>It has two billion users, but you have to pay to play.</a:t>
                      </a:r>
                      <a:endParaRPr>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rPr lang="en">
                          <a:latin typeface="Proxima Nova"/>
                          <a:ea typeface="Proxima Nova"/>
                          <a:cs typeface="Proxima Nova"/>
                          <a:sym typeface="Proxima Nova"/>
                        </a:rPr>
                        <a:t>Engage in dialogue with followers.</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Build an online community.</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Generate leads. </a:t>
                      </a:r>
                      <a:endParaRPr>
                        <a:latin typeface="Proxima Nova"/>
                        <a:ea typeface="Proxima Nova"/>
                        <a:cs typeface="Proxima Nova"/>
                        <a:sym typeface="Proxima Nova"/>
                      </a:endParaRPr>
                    </a:p>
                  </a:txBody>
                  <a:tcPr marT="91425" marB="91425" marR="91425" marL="91425" anchor="ctr"/>
                </a:tc>
              </a:tr>
              <a:tr h="576300">
                <a:tc>
                  <a:txBody>
                    <a:bodyPr/>
                    <a:lstStyle/>
                    <a:p>
                      <a:pPr indent="0" lvl="0" marL="0" rtl="0" algn="l">
                        <a:spcBef>
                          <a:spcPts val="0"/>
                        </a:spcBef>
                        <a:spcAft>
                          <a:spcPts val="0"/>
                        </a:spcAft>
                        <a:buNone/>
                      </a:pPr>
                      <a:r>
                        <a:rPr lang="en">
                          <a:latin typeface="Proxima Nova"/>
                          <a:ea typeface="Proxima Nova"/>
                          <a:cs typeface="Proxima Nova"/>
                          <a:sym typeface="Proxima Nova"/>
                        </a:rPr>
                        <a:t>Instagram</a:t>
                      </a:r>
                      <a:endParaRPr>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rPr lang="en">
                          <a:latin typeface="Proxima Nova"/>
                          <a:ea typeface="Proxima Nova"/>
                          <a:cs typeface="Proxima Nova"/>
                          <a:sym typeface="Proxima Nova"/>
                        </a:rPr>
                        <a:t>It’s where people get inspired.</a:t>
                      </a:r>
                      <a:endParaRPr>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rPr lang="en">
                          <a:latin typeface="Proxima Nova"/>
                          <a:ea typeface="Proxima Nova"/>
                          <a:cs typeface="Proxima Nova"/>
                          <a:sym typeface="Proxima Nova"/>
                        </a:rPr>
                        <a:t>Tell visual stories to promote branding.</a:t>
                      </a:r>
                      <a:endParaRPr>
                        <a:latin typeface="Proxima Nova"/>
                        <a:ea typeface="Proxima Nova"/>
                        <a:cs typeface="Proxima Nova"/>
                        <a:sym typeface="Proxima Nova"/>
                      </a:endParaRPr>
                    </a:p>
                  </a:txBody>
                  <a:tcPr marT="91425" marB="91425" marR="91425" marL="91425" anchor="ctr"/>
                </a:tc>
              </a:tr>
              <a:tr h="669800">
                <a:tc>
                  <a:txBody>
                    <a:bodyPr/>
                    <a:lstStyle/>
                    <a:p>
                      <a:pPr indent="0" lvl="0" marL="0" rtl="0" algn="l">
                        <a:spcBef>
                          <a:spcPts val="0"/>
                        </a:spcBef>
                        <a:spcAft>
                          <a:spcPts val="0"/>
                        </a:spcAft>
                        <a:buNone/>
                      </a:pPr>
                      <a:r>
                        <a:rPr lang="en">
                          <a:latin typeface="Proxima Nova"/>
                          <a:ea typeface="Proxima Nova"/>
                          <a:cs typeface="Proxima Nova"/>
                          <a:sym typeface="Proxima Nova"/>
                        </a:rPr>
                        <a:t>YouTube</a:t>
                      </a:r>
                      <a:endParaRPr>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rPr lang="en">
                          <a:latin typeface="Proxima Nova"/>
                          <a:ea typeface="Proxima Nova"/>
                          <a:cs typeface="Proxima Nova"/>
                          <a:sym typeface="Proxima Nova"/>
                        </a:rPr>
                        <a:t>It’s where we increasingly turn for TV.</a:t>
                      </a:r>
                      <a:endParaRPr>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rPr lang="en">
                          <a:latin typeface="Proxima Nova"/>
                          <a:ea typeface="Proxima Nova"/>
                          <a:cs typeface="Proxima Nova"/>
                          <a:sym typeface="Proxima Nova"/>
                        </a:rPr>
                        <a:t>Provide branded entertainment.</a:t>
                      </a:r>
                      <a:endParaRPr>
                        <a:latin typeface="Proxima Nova"/>
                        <a:ea typeface="Proxima Nova"/>
                        <a:cs typeface="Proxima Nova"/>
                        <a:sym typeface="Proxima Nova"/>
                      </a:endParaRPr>
                    </a:p>
                    <a:p>
                      <a:pPr indent="0" lvl="0" marL="0" rtl="0" algn="l">
                        <a:spcBef>
                          <a:spcPts val="0"/>
                        </a:spcBef>
                        <a:spcAft>
                          <a:spcPts val="0"/>
                        </a:spcAft>
                        <a:buNone/>
                      </a:pPr>
                      <a:r>
                        <a:rPr lang="en">
                          <a:latin typeface="Proxima Nova"/>
                          <a:ea typeface="Proxima Nova"/>
                          <a:cs typeface="Proxima Nova"/>
                          <a:sym typeface="Proxima Nova"/>
                        </a:rPr>
                        <a:t>Answer common questions. </a:t>
                      </a:r>
                      <a:endParaRPr>
                        <a:latin typeface="Proxima Nova"/>
                        <a:ea typeface="Proxima Nova"/>
                        <a:cs typeface="Proxima Nova"/>
                        <a:sym typeface="Proxima Nova"/>
                      </a:endParaRPr>
                    </a:p>
                  </a:txBody>
                  <a:tcPr marT="91425" marB="91425" marR="91425" marL="91425" anchor="ctr"/>
                </a:tc>
              </a:tr>
              <a:tr h="669800">
                <a:tc>
                  <a:txBody>
                    <a:bodyPr/>
                    <a:lstStyle/>
                    <a:p>
                      <a:pPr indent="0" lvl="0" marL="0" rtl="0" algn="l">
                        <a:spcBef>
                          <a:spcPts val="0"/>
                        </a:spcBef>
                        <a:spcAft>
                          <a:spcPts val="0"/>
                        </a:spcAft>
                        <a:buNone/>
                      </a:pPr>
                      <a:r>
                        <a:rPr lang="en">
                          <a:latin typeface="Proxima Nova"/>
                          <a:ea typeface="Proxima Nova"/>
                          <a:cs typeface="Proxima Nova"/>
                          <a:sym typeface="Proxima Nova"/>
                        </a:rPr>
                        <a:t>Twitter</a:t>
                      </a:r>
                      <a:endParaRPr>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Clr>
                          <a:schemeClr val="dk1"/>
                        </a:buClr>
                        <a:buSzPts val="1100"/>
                        <a:buFont typeface="Arial"/>
                        <a:buNone/>
                      </a:pPr>
                      <a:r>
                        <a:rPr lang="en">
                          <a:latin typeface="Proxima Nova"/>
                          <a:ea typeface="Proxima Nova"/>
                          <a:cs typeface="Proxima Nova"/>
                          <a:sym typeface="Proxima Nova"/>
                        </a:rPr>
                        <a:t>It’s w</a:t>
                      </a:r>
                      <a:r>
                        <a:rPr lang="en">
                          <a:latin typeface="Proxima Nova"/>
                          <a:ea typeface="Proxima Nova"/>
                          <a:cs typeface="Proxima Nova"/>
                          <a:sym typeface="Proxima Nova"/>
                        </a:rPr>
                        <a:t>here the world’s most famous people talk to each other and the rest of us get to chime in.</a:t>
                      </a:r>
                      <a:endParaRPr>
                        <a:latin typeface="Proxima Nova"/>
                        <a:ea typeface="Proxima Nova"/>
                        <a:cs typeface="Proxima Nova"/>
                        <a:sym typeface="Proxima Nova"/>
                      </a:endParaRPr>
                    </a:p>
                  </a:txBody>
                  <a:tcPr marT="91425" marB="91425" marR="91425" marL="91425" anchor="ctr"/>
                </a:tc>
                <a:tc>
                  <a:txBody>
                    <a:bodyPr/>
                    <a:lstStyle/>
                    <a:p>
                      <a:pPr indent="0" lvl="0" marL="0" rtl="0" algn="l">
                        <a:spcBef>
                          <a:spcPts val="0"/>
                        </a:spcBef>
                        <a:spcAft>
                          <a:spcPts val="0"/>
                        </a:spcAft>
                        <a:buNone/>
                      </a:pPr>
                      <a:r>
                        <a:rPr lang="en">
                          <a:latin typeface="Proxima Nova"/>
                          <a:ea typeface="Proxima Nova"/>
                          <a:cs typeface="Proxima Nova"/>
                          <a:sym typeface="Proxima Nova"/>
                        </a:rPr>
                        <a:t>Provide customer service, niche targeting, and event-based marketing.</a:t>
                      </a:r>
                      <a:endParaRPr>
                        <a:latin typeface="Proxima Nova"/>
                        <a:ea typeface="Proxima Nova"/>
                        <a:cs typeface="Proxima Nova"/>
                        <a:sym typeface="Proxima Nova"/>
                      </a:endParaRPr>
                    </a:p>
                  </a:txBody>
                  <a:tcPr marT="91425" marB="91425" marR="91425" marL="91425" anchor="ctr"/>
                </a:tc>
              </a:tr>
            </a:tbl>
          </a:graphicData>
        </a:graphic>
      </p:graphicFrame>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12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Social Sweet Spot </a:t>
            </a:r>
            <a:endParaRPr/>
          </a:p>
        </p:txBody>
      </p:sp>
      <p:sp>
        <p:nvSpPr>
          <p:cNvPr id="1479" name="Google Shape;1479;p1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480" name="Google Shape;1480;p124"/>
          <p:cNvSpPr/>
          <p:nvPr/>
        </p:nvSpPr>
        <p:spPr>
          <a:xfrm>
            <a:off x="1859724" y="1123650"/>
            <a:ext cx="3268500" cy="3268500"/>
          </a:xfrm>
          <a:prstGeom prst="ellipse">
            <a:avLst/>
          </a:prstGeom>
          <a:solidFill>
            <a:srgbClr val="E51B24">
              <a:alpha val="3764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24"/>
          <p:cNvSpPr/>
          <p:nvPr/>
        </p:nvSpPr>
        <p:spPr>
          <a:xfrm>
            <a:off x="4179800" y="1123650"/>
            <a:ext cx="3268500" cy="3268500"/>
          </a:xfrm>
          <a:prstGeom prst="ellipse">
            <a:avLst/>
          </a:prstGeom>
          <a:solidFill>
            <a:srgbClr val="017991">
              <a:alpha val="4045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24"/>
          <p:cNvSpPr txBox="1"/>
          <p:nvPr/>
        </p:nvSpPr>
        <p:spPr>
          <a:xfrm>
            <a:off x="1859724" y="2513736"/>
            <a:ext cx="2400000" cy="4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Proxima Nova"/>
                <a:ea typeface="Proxima Nova"/>
                <a:cs typeface="Proxima Nova"/>
                <a:sym typeface="Proxima Nova"/>
              </a:rPr>
              <a:t>Brand Message</a:t>
            </a:r>
            <a:endParaRPr sz="1500">
              <a:latin typeface="Proxima Nova"/>
              <a:ea typeface="Proxima Nova"/>
              <a:cs typeface="Proxima Nova"/>
              <a:sym typeface="Proxima Nova"/>
            </a:endParaRPr>
          </a:p>
        </p:txBody>
      </p:sp>
      <p:sp>
        <p:nvSpPr>
          <p:cNvPr id="1483" name="Google Shape;1483;p124"/>
          <p:cNvSpPr txBox="1"/>
          <p:nvPr/>
        </p:nvSpPr>
        <p:spPr>
          <a:xfrm>
            <a:off x="5128225" y="2513725"/>
            <a:ext cx="2154000" cy="48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Proxima Nova"/>
                <a:ea typeface="Proxima Nova"/>
                <a:cs typeface="Proxima Nova"/>
                <a:sym typeface="Proxima Nova"/>
              </a:rPr>
              <a:t>Customer Needs, Values, and Preferences</a:t>
            </a:r>
            <a:endParaRPr b="1" sz="1500">
              <a:solidFill>
                <a:schemeClr val="dk1"/>
              </a:solidFill>
              <a:latin typeface="Proxima Nova"/>
              <a:ea typeface="Proxima Nova"/>
              <a:cs typeface="Proxima Nova"/>
              <a:sym typeface="Proxima Nova"/>
            </a:endParaRPr>
          </a:p>
        </p:txBody>
      </p:sp>
      <p:sp>
        <p:nvSpPr>
          <p:cNvPr id="1484" name="Google Shape;1484;p12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1485" name="Google Shape;1485;p124"/>
          <p:cNvPicPr preferRelativeResize="0"/>
          <p:nvPr/>
        </p:nvPicPr>
        <p:blipFill>
          <a:blip r:embed="rId3">
            <a:alphaModFix/>
          </a:blip>
          <a:stretch>
            <a:fillRect/>
          </a:stretch>
        </p:blipFill>
        <p:spPr>
          <a:xfrm>
            <a:off x="3845951" y="1873125"/>
            <a:ext cx="1614302" cy="161430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9" name="Shape 1489"/>
        <p:cNvGrpSpPr/>
        <p:nvPr/>
      </p:nvGrpSpPr>
      <p:grpSpPr>
        <a:xfrm>
          <a:off x="0" y="0"/>
          <a:ext cx="0" cy="0"/>
          <a:chOff x="0" y="0"/>
          <a:chExt cx="0" cy="0"/>
        </a:xfrm>
      </p:grpSpPr>
      <p:sp>
        <p:nvSpPr>
          <p:cNvPr id="1490" name="Google Shape;1490;p125"/>
          <p:cNvSpPr txBox="1"/>
          <p:nvPr>
            <p:ph idx="1" type="body"/>
          </p:nvPr>
        </p:nvSpPr>
        <p:spPr>
          <a:xfrm>
            <a:off x="457200" y="1051560"/>
            <a:ext cx="8229600" cy="75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Take a look at the Jeep’s social campaign below. </a:t>
            </a:r>
            <a:r>
              <a:rPr b="1" lang="en"/>
              <a:t>How does it do in terms of meeting the social sweet spot?</a:t>
            </a:r>
            <a:r>
              <a:rPr lang="en"/>
              <a:t> Is it on point or otherwise? Why? </a:t>
            </a:r>
            <a:endParaRPr/>
          </a:p>
        </p:txBody>
      </p:sp>
      <p:sp>
        <p:nvSpPr>
          <p:cNvPr id="1491" name="Google Shape;1491;p1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Biz in Social </a:t>
            </a:r>
            <a:endParaRPr/>
          </a:p>
        </p:txBody>
      </p:sp>
      <p:sp>
        <p:nvSpPr>
          <p:cNvPr id="1492" name="Google Shape;1492;p1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93" name="Google Shape;1493;p12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494" name="Google Shape;1494;p125"/>
          <p:cNvPicPr preferRelativeResize="0"/>
          <p:nvPr/>
        </p:nvPicPr>
        <p:blipFill>
          <a:blip r:embed="rId3">
            <a:alphaModFix/>
          </a:blip>
          <a:stretch>
            <a:fillRect/>
          </a:stretch>
        </p:blipFill>
        <p:spPr>
          <a:xfrm>
            <a:off x="805450" y="1988700"/>
            <a:ext cx="3315349" cy="2438325"/>
          </a:xfrm>
          <a:prstGeom prst="rect">
            <a:avLst/>
          </a:prstGeom>
          <a:noFill/>
          <a:ln cap="flat" cmpd="sng" w="9525">
            <a:solidFill>
              <a:srgbClr val="B7B7B7"/>
            </a:solidFill>
            <a:prstDash val="solid"/>
            <a:round/>
            <a:headEnd len="sm" w="sm" type="none"/>
            <a:tailEnd len="sm" w="sm" type="none"/>
          </a:ln>
        </p:spPr>
      </p:pic>
      <p:sp>
        <p:nvSpPr>
          <p:cNvPr id="1495" name="Google Shape;1495;p125"/>
          <p:cNvSpPr/>
          <p:nvPr/>
        </p:nvSpPr>
        <p:spPr>
          <a:xfrm>
            <a:off x="7336800" y="158650"/>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496" name="Google Shape;1496;p125"/>
          <p:cNvSpPr txBox="1"/>
          <p:nvPr/>
        </p:nvSpPr>
        <p:spPr>
          <a:xfrm>
            <a:off x="7336800" y="408350"/>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sp>
        <p:nvSpPr>
          <p:cNvPr id="1497" name="Google Shape;1497;p125"/>
          <p:cNvSpPr/>
          <p:nvPr/>
        </p:nvSpPr>
        <p:spPr>
          <a:xfrm>
            <a:off x="4572001" y="2102062"/>
            <a:ext cx="2211600" cy="2211600"/>
          </a:xfrm>
          <a:prstGeom prst="ellipse">
            <a:avLst/>
          </a:prstGeom>
          <a:solidFill>
            <a:srgbClr val="E51B24">
              <a:alpha val="3764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25"/>
          <p:cNvSpPr/>
          <p:nvPr/>
        </p:nvSpPr>
        <p:spPr>
          <a:xfrm>
            <a:off x="6141840" y="2102062"/>
            <a:ext cx="2211600" cy="2211600"/>
          </a:xfrm>
          <a:prstGeom prst="ellipse">
            <a:avLst/>
          </a:prstGeom>
          <a:solidFill>
            <a:srgbClr val="017991">
              <a:alpha val="4045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25"/>
          <p:cNvSpPr txBox="1"/>
          <p:nvPr/>
        </p:nvSpPr>
        <p:spPr>
          <a:xfrm>
            <a:off x="4572001" y="3042653"/>
            <a:ext cx="16236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Proxima Nova"/>
                <a:ea typeface="Proxima Nova"/>
                <a:cs typeface="Proxima Nova"/>
                <a:sym typeface="Proxima Nova"/>
              </a:rPr>
              <a:t>Brand Message</a:t>
            </a:r>
            <a:endParaRPr sz="1300">
              <a:latin typeface="Proxima Nova"/>
              <a:ea typeface="Proxima Nova"/>
              <a:cs typeface="Proxima Nova"/>
              <a:sym typeface="Proxima Nova"/>
            </a:endParaRPr>
          </a:p>
        </p:txBody>
      </p:sp>
      <p:sp>
        <p:nvSpPr>
          <p:cNvPr id="1500" name="Google Shape;1500;p125"/>
          <p:cNvSpPr txBox="1"/>
          <p:nvPr/>
        </p:nvSpPr>
        <p:spPr>
          <a:xfrm>
            <a:off x="6783575" y="3042645"/>
            <a:ext cx="1457400" cy="3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Proxima Nova"/>
                <a:ea typeface="Proxima Nova"/>
                <a:cs typeface="Proxima Nova"/>
                <a:sym typeface="Proxima Nova"/>
              </a:rPr>
              <a:t>Customer Needs, Values, and Preferences</a:t>
            </a:r>
            <a:endParaRPr b="1" sz="1300">
              <a:solidFill>
                <a:schemeClr val="dk1"/>
              </a:solidFill>
              <a:latin typeface="Proxima Nova"/>
              <a:ea typeface="Proxima Nova"/>
              <a:cs typeface="Proxima Nova"/>
              <a:sym typeface="Proxima Nova"/>
            </a:endParaRPr>
          </a:p>
        </p:txBody>
      </p:sp>
      <p:pic>
        <p:nvPicPr>
          <p:cNvPr id="1501" name="Google Shape;1501;p125"/>
          <p:cNvPicPr preferRelativeResize="0"/>
          <p:nvPr/>
        </p:nvPicPr>
        <p:blipFill>
          <a:blip r:embed="rId4">
            <a:alphaModFix/>
          </a:blip>
          <a:stretch>
            <a:fillRect/>
          </a:stretch>
        </p:blipFill>
        <p:spPr>
          <a:xfrm>
            <a:off x="5915946" y="2609189"/>
            <a:ext cx="1092285" cy="1092307"/>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126"/>
          <p:cNvSpPr txBox="1"/>
          <p:nvPr>
            <p:ph idx="1" type="body"/>
          </p:nvPr>
        </p:nvSpPr>
        <p:spPr>
          <a:xfrm>
            <a:off x="457200" y="1051550"/>
            <a:ext cx="2816400" cy="3496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Take a look at the following social campaign for Candylab Toys. </a:t>
            </a:r>
            <a:r>
              <a:rPr b="1" lang="en"/>
              <a:t>How does it do in terms of meeting the social sweet spot?</a:t>
            </a:r>
            <a:r>
              <a:rPr lang="en"/>
              <a:t> Is it on point or otherwise? Why? </a:t>
            </a:r>
            <a:endParaRPr/>
          </a:p>
        </p:txBody>
      </p:sp>
      <p:sp>
        <p:nvSpPr>
          <p:cNvPr id="1507" name="Google Shape;1507;p12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Small Biz</a:t>
            </a:r>
            <a:r>
              <a:rPr lang="en"/>
              <a:t> in Social </a:t>
            </a:r>
            <a:endParaRPr/>
          </a:p>
        </p:txBody>
      </p:sp>
      <p:sp>
        <p:nvSpPr>
          <p:cNvPr id="1508" name="Google Shape;1508;p12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509" name="Google Shape;1509;p12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pic>
        <p:nvPicPr>
          <p:cNvPr id="1510" name="Google Shape;1510;p126"/>
          <p:cNvPicPr preferRelativeResize="0"/>
          <p:nvPr/>
        </p:nvPicPr>
        <p:blipFill rotWithShape="1">
          <a:blip r:embed="rId3">
            <a:alphaModFix/>
          </a:blip>
          <a:srcRect b="18755" l="0" r="0" t="11000"/>
          <a:stretch/>
        </p:blipFill>
        <p:spPr>
          <a:xfrm>
            <a:off x="3455900" y="1051550"/>
            <a:ext cx="2066375" cy="3387453"/>
          </a:xfrm>
          <a:prstGeom prst="rect">
            <a:avLst/>
          </a:prstGeom>
          <a:noFill/>
          <a:ln>
            <a:noFill/>
          </a:ln>
        </p:spPr>
      </p:pic>
      <p:sp>
        <p:nvSpPr>
          <p:cNvPr id="1511" name="Google Shape;1511;p126"/>
          <p:cNvSpPr/>
          <p:nvPr/>
        </p:nvSpPr>
        <p:spPr>
          <a:xfrm>
            <a:off x="7336800" y="158650"/>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512" name="Google Shape;1512;p126"/>
          <p:cNvSpPr txBox="1"/>
          <p:nvPr/>
        </p:nvSpPr>
        <p:spPr>
          <a:xfrm>
            <a:off x="7336800" y="408350"/>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sp>
        <p:nvSpPr>
          <p:cNvPr id="1513" name="Google Shape;1513;p126"/>
          <p:cNvSpPr/>
          <p:nvPr/>
        </p:nvSpPr>
        <p:spPr>
          <a:xfrm>
            <a:off x="5704575" y="1630950"/>
            <a:ext cx="1744200" cy="1744200"/>
          </a:xfrm>
          <a:prstGeom prst="ellipse">
            <a:avLst/>
          </a:prstGeom>
          <a:solidFill>
            <a:srgbClr val="E51B24">
              <a:alpha val="37640"/>
            </a:srgbClr>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26"/>
          <p:cNvSpPr/>
          <p:nvPr/>
        </p:nvSpPr>
        <p:spPr>
          <a:xfrm>
            <a:off x="6942577" y="1630950"/>
            <a:ext cx="1744200" cy="1744200"/>
          </a:xfrm>
          <a:prstGeom prst="ellipse">
            <a:avLst/>
          </a:prstGeom>
          <a:solidFill>
            <a:srgbClr val="017991">
              <a:alpha val="40450"/>
            </a:srgbClr>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26"/>
          <p:cNvSpPr txBox="1"/>
          <p:nvPr/>
        </p:nvSpPr>
        <p:spPr>
          <a:xfrm>
            <a:off x="5704575" y="2372714"/>
            <a:ext cx="1280400" cy="2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Proxima Nova"/>
                <a:ea typeface="Proxima Nova"/>
                <a:cs typeface="Proxima Nova"/>
                <a:sym typeface="Proxima Nova"/>
              </a:rPr>
              <a:t>Brand Message</a:t>
            </a:r>
            <a:endParaRPr sz="1300">
              <a:latin typeface="Proxima Nova"/>
              <a:ea typeface="Proxima Nova"/>
              <a:cs typeface="Proxima Nova"/>
              <a:sym typeface="Proxima Nova"/>
            </a:endParaRPr>
          </a:p>
        </p:txBody>
      </p:sp>
      <p:sp>
        <p:nvSpPr>
          <p:cNvPr id="1516" name="Google Shape;1516;p126"/>
          <p:cNvSpPr txBox="1"/>
          <p:nvPr/>
        </p:nvSpPr>
        <p:spPr>
          <a:xfrm>
            <a:off x="7448660" y="2372708"/>
            <a:ext cx="1149300" cy="26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Proxima Nova"/>
                <a:ea typeface="Proxima Nova"/>
                <a:cs typeface="Proxima Nova"/>
                <a:sym typeface="Proxima Nova"/>
              </a:rPr>
              <a:t>Customer Needs, Values, and Preferences</a:t>
            </a:r>
            <a:endParaRPr b="1" sz="1300">
              <a:solidFill>
                <a:schemeClr val="dk1"/>
              </a:solidFill>
              <a:latin typeface="Proxima Nova"/>
              <a:ea typeface="Proxima Nova"/>
              <a:cs typeface="Proxima Nova"/>
              <a:sym typeface="Proxima Nova"/>
            </a:endParaRPr>
          </a:p>
        </p:txBody>
      </p:sp>
      <p:pic>
        <p:nvPicPr>
          <p:cNvPr id="1517" name="Google Shape;1517;p126"/>
          <p:cNvPicPr preferRelativeResize="0"/>
          <p:nvPr/>
        </p:nvPicPr>
        <p:blipFill>
          <a:blip r:embed="rId4">
            <a:alphaModFix/>
          </a:blip>
          <a:stretch>
            <a:fillRect/>
          </a:stretch>
        </p:blipFill>
        <p:spPr>
          <a:xfrm>
            <a:off x="6764433" y="2030878"/>
            <a:ext cx="861396" cy="86141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523" name="Google Shape;1523;p12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Social Metrics</a:t>
            </a:r>
            <a:endParaRPr/>
          </a:p>
        </p:txBody>
      </p:sp>
      <p:graphicFrame>
        <p:nvGraphicFramePr>
          <p:cNvPr id="1524" name="Google Shape;1524;p127"/>
          <p:cNvGraphicFramePr/>
          <p:nvPr/>
        </p:nvGraphicFramePr>
        <p:xfrm>
          <a:off x="1459626" y="986464"/>
          <a:ext cx="3000000" cy="3000000"/>
        </p:xfrm>
        <a:graphic>
          <a:graphicData uri="http://schemas.openxmlformats.org/drawingml/2006/table">
            <a:tbl>
              <a:tblPr>
                <a:noFill/>
                <a:tableStyleId>{FFFBB15C-70BD-4FCC-ADCB-F8F55E840271}</a:tableStyleId>
              </a:tblPr>
              <a:tblGrid>
                <a:gridCol w="1928650"/>
                <a:gridCol w="4296075"/>
              </a:tblGrid>
              <a:tr h="708575">
                <a:tc>
                  <a:txBody>
                    <a:bodyPr/>
                    <a:lstStyle/>
                    <a:p>
                      <a:pPr indent="0" lvl="0" marL="0" rtl="0" algn="l">
                        <a:spcBef>
                          <a:spcPts val="0"/>
                        </a:spcBef>
                        <a:spcAft>
                          <a:spcPts val="0"/>
                        </a:spcAft>
                        <a:buClr>
                          <a:srgbClr val="000000"/>
                        </a:buClr>
                        <a:buSzPts val="1100"/>
                        <a:buFont typeface="Arial"/>
                        <a:buNone/>
                      </a:pPr>
                      <a:r>
                        <a:rPr b="1" lang="en">
                          <a:solidFill>
                            <a:srgbClr val="FFFFFF"/>
                          </a:solidFill>
                          <a:latin typeface="Proxima Nova"/>
                          <a:ea typeface="Proxima Nova"/>
                          <a:cs typeface="Proxima Nova"/>
                          <a:sym typeface="Proxima Nova"/>
                        </a:rPr>
                        <a:t>Engagement Rates</a:t>
                      </a:r>
                      <a:endParaRPr b="1">
                        <a:solidFill>
                          <a:srgbClr val="FFFFFF"/>
                        </a:solidFill>
                        <a:latin typeface="Proxima Nova"/>
                        <a:ea typeface="Proxima Nova"/>
                        <a:cs typeface="Proxima Nova"/>
                        <a:sym typeface="Proxima Nova"/>
                      </a:endParaRPr>
                    </a:p>
                  </a:txBody>
                  <a:tcPr marT="91425" marB="91425" marR="91425" marL="91425" anchor="ctr">
                    <a:lnT cap="flat" cmpd="sng" w="9525">
                      <a:solidFill>
                        <a:srgbClr val="9E9E9E"/>
                      </a:solidFill>
                      <a:prstDash val="solid"/>
                      <a:round/>
                      <a:headEnd len="sm" w="sm" type="none"/>
                      <a:tailEnd len="sm" w="sm" type="none"/>
                    </a:lnT>
                    <a:solidFill>
                      <a:schemeClr val="dk2"/>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Total </a:t>
                      </a:r>
                      <a:r>
                        <a:rPr lang="en">
                          <a:latin typeface="Proxima Nova"/>
                          <a:ea typeface="Proxima Nova"/>
                          <a:cs typeface="Proxima Nova"/>
                          <a:sym typeface="Proxima Nova"/>
                        </a:rPr>
                        <a:t>Engagement</a:t>
                      </a:r>
                      <a:r>
                        <a:rPr lang="en">
                          <a:latin typeface="Proxima Nova"/>
                          <a:ea typeface="Proxima Nova"/>
                          <a:cs typeface="Proxima Nova"/>
                          <a:sym typeface="Proxima Nova"/>
                        </a:rPr>
                        <a:t> </a:t>
                      </a:r>
                      <a:endParaRPr>
                        <a:latin typeface="Proxima Nova"/>
                        <a:ea typeface="Proxima Nova"/>
                        <a:cs typeface="Proxima Nova"/>
                        <a:sym typeface="Proxima Nova"/>
                      </a:endParaRPr>
                    </a:p>
                  </a:txBody>
                  <a:tcPr marT="91425" marB="91425" marR="91425" marL="91425" anchor="ctr"/>
                </a:tc>
              </a:tr>
              <a:tr h="708575">
                <a:tc>
                  <a:txBody>
                    <a:bodyPr/>
                    <a:lstStyle/>
                    <a:p>
                      <a:pPr indent="0" lvl="0" marL="0" rtl="0" algn="l">
                        <a:spcBef>
                          <a:spcPts val="0"/>
                        </a:spcBef>
                        <a:spcAft>
                          <a:spcPts val="0"/>
                        </a:spcAft>
                        <a:buClr>
                          <a:schemeClr val="dk1"/>
                        </a:buClr>
                        <a:buSzPts val="1100"/>
                        <a:buFont typeface="Arial"/>
                        <a:buNone/>
                      </a:pPr>
                      <a:r>
                        <a:rPr b="1" lang="en">
                          <a:solidFill>
                            <a:srgbClr val="FFFFFF"/>
                          </a:solidFill>
                          <a:latin typeface="Proxima Nova"/>
                          <a:ea typeface="Proxima Nova"/>
                          <a:cs typeface="Proxima Nova"/>
                          <a:sym typeface="Proxima Nova"/>
                        </a:rPr>
                        <a:t>CTR</a:t>
                      </a:r>
                      <a:endParaRPr b="1">
                        <a:solidFill>
                          <a:srgbClr val="FFFFFF"/>
                        </a:solidFill>
                        <a:latin typeface="Proxima Nova"/>
                        <a:ea typeface="Proxima Nova"/>
                        <a:cs typeface="Proxima Nova"/>
                        <a:sym typeface="Proxima Nova"/>
                      </a:endParaRPr>
                    </a:p>
                  </a:txBody>
                  <a:tcPr marT="91425" marB="91425" marR="91425" marL="91425" anchor="ctr">
                    <a:solidFill>
                      <a:schemeClr val="dk2"/>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Clicks / Reach</a:t>
                      </a:r>
                      <a:endParaRPr>
                        <a:latin typeface="Proxima Nova"/>
                        <a:ea typeface="Proxima Nova"/>
                        <a:cs typeface="Proxima Nova"/>
                        <a:sym typeface="Proxima Nova"/>
                      </a:endParaRPr>
                    </a:p>
                  </a:txBody>
                  <a:tcPr marT="91425" marB="91425" marR="91425" marL="91425" anchor="ctr"/>
                </a:tc>
              </a:tr>
              <a:tr h="708575">
                <a:tc>
                  <a:txBody>
                    <a:bodyPr/>
                    <a:lstStyle/>
                    <a:p>
                      <a:pPr indent="0" lvl="0" marL="0" rtl="0" algn="l">
                        <a:spcBef>
                          <a:spcPts val="0"/>
                        </a:spcBef>
                        <a:spcAft>
                          <a:spcPts val="0"/>
                        </a:spcAft>
                        <a:buClr>
                          <a:schemeClr val="dk1"/>
                        </a:buClr>
                        <a:buSzPts val="1100"/>
                        <a:buFont typeface="Arial"/>
                        <a:buNone/>
                      </a:pPr>
                      <a:r>
                        <a:rPr b="1" lang="en">
                          <a:solidFill>
                            <a:srgbClr val="FFFFFF"/>
                          </a:solidFill>
                          <a:latin typeface="Proxima Nova"/>
                          <a:ea typeface="Proxima Nova"/>
                          <a:cs typeface="Proxima Nova"/>
                          <a:sym typeface="Proxima Nova"/>
                        </a:rPr>
                        <a:t>View Through Rates</a:t>
                      </a:r>
                      <a:endParaRPr b="1">
                        <a:solidFill>
                          <a:srgbClr val="FFFFFF"/>
                        </a:solidFill>
                        <a:latin typeface="Proxima Nova"/>
                        <a:ea typeface="Proxima Nova"/>
                        <a:cs typeface="Proxima Nova"/>
                        <a:sym typeface="Proxima Nova"/>
                      </a:endParaRPr>
                    </a:p>
                  </a:txBody>
                  <a:tcPr marT="91425" marB="91425" marR="91425" marL="91425" anchor="ctr">
                    <a:solidFill>
                      <a:schemeClr val="dk2"/>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Completed Video Views / Reach</a:t>
                      </a:r>
                      <a:endParaRPr>
                        <a:latin typeface="Proxima Nova"/>
                        <a:ea typeface="Proxima Nova"/>
                        <a:cs typeface="Proxima Nova"/>
                        <a:sym typeface="Proxima Nova"/>
                      </a:endParaRPr>
                    </a:p>
                  </a:txBody>
                  <a:tcPr marT="91425" marB="91425" marR="91425" marL="91425" anchor="ctr"/>
                </a:tc>
              </a:tr>
              <a:tr h="708575">
                <a:tc>
                  <a:txBody>
                    <a:bodyPr/>
                    <a:lstStyle/>
                    <a:p>
                      <a:pPr indent="0" lvl="0" marL="0" rtl="0" algn="l">
                        <a:spcBef>
                          <a:spcPts val="0"/>
                        </a:spcBef>
                        <a:spcAft>
                          <a:spcPts val="0"/>
                        </a:spcAft>
                        <a:buClr>
                          <a:schemeClr val="dk1"/>
                        </a:buClr>
                        <a:buSzPts val="1100"/>
                        <a:buFont typeface="Arial"/>
                        <a:buNone/>
                      </a:pPr>
                      <a:r>
                        <a:rPr b="1" lang="en">
                          <a:solidFill>
                            <a:srgbClr val="FFFFFF"/>
                          </a:solidFill>
                          <a:latin typeface="Proxima Nova"/>
                          <a:ea typeface="Proxima Nova"/>
                          <a:cs typeface="Proxima Nova"/>
                          <a:sym typeface="Proxima Nova"/>
                        </a:rPr>
                        <a:t>Mentions </a:t>
                      </a:r>
                      <a:endParaRPr b="1">
                        <a:solidFill>
                          <a:srgbClr val="FFFFFF"/>
                        </a:solidFill>
                        <a:latin typeface="Proxima Nova"/>
                        <a:ea typeface="Proxima Nova"/>
                        <a:cs typeface="Proxima Nova"/>
                        <a:sym typeface="Proxima Nova"/>
                      </a:endParaRPr>
                    </a:p>
                  </a:txBody>
                  <a:tcPr marT="91425" marB="91425" marR="91425" marL="91425" anchor="ctr">
                    <a:solidFill>
                      <a:schemeClr val="dk2"/>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Total Engagement/ Reach</a:t>
                      </a:r>
                      <a:endParaRPr>
                        <a:latin typeface="Proxima Nova"/>
                        <a:ea typeface="Proxima Nova"/>
                        <a:cs typeface="Proxima Nova"/>
                        <a:sym typeface="Proxima Nova"/>
                      </a:endParaRPr>
                    </a:p>
                  </a:txBody>
                  <a:tcPr marT="91425" marB="91425" marR="91425" marL="91425" anchor="ctr"/>
                </a:tc>
              </a:tr>
              <a:tr h="708575">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Reach </a:t>
                      </a:r>
                      <a:endParaRPr b="1">
                        <a:solidFill>
                          <a:srgbClr val="FFFFFF"/>
                        </a:solidFill>
                        <a:latin typeface="Proxima Nova"/>
                        <a:ea typeface="Proxima Nova"/>
                        <a:cs typeface="Proxima Nova"/>
                        <a:sym typeface="Proxima Nova"/>
                      </a:endParaRPr>
                    </a:p>
                  </a:txBody>
                  <a:tcPr marT="91425" marB="91425" marR="91425" marL="91425" anchor="ctr">
                    <a:solidFill>
                      <a:schemeClr val="dk2"/>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Number of Individuals Who Saw the Content </a:t>
                      </a:r>
                      <a:endParaRPr>
                        <a:latin typeface="Proxima Nova"/>
                        <a:ea typeface="Proxima Nova"/>
                        <a:cs typeface="Proxima Nova"/>
                        <a:sym typeface="Proxima Nova"/>
                      </a:endParaRPr>
                    </a:p>
                  </a:txBody>
                  <a:tcPr marT="91425" marB="91425" marR="91425" marL="91425" anchor="ctr"/>
                </a:tc>
              </a:tr>
            </a:tbl>
          </a:graphicData>
        </a:graphic>
      </p:graphicFrame>
      <p:sp>
        <p:nvSpPr>
          <p:cNvPr id="1525" name="Google Shape;1525;p12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2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 </a:t>
            </a:r>
            <a:endParaRPr/>
          </a:p>
        </p:txBody>
      </p:sp>
      <p:sp>
        <p:nvSpPr>
          <p:cNvPr id="1531" name="Google Shape;1531;p128"/>
          <p:cNvSpPr txBox="1"/>
          <p:nvPr>
            <p:ph idx="1" type="body"/>
          </p:nvPr>
        </p:nvSpPr>
        <p:spPr>
          <a:xfrm>
            <a:off x="281400" y="1102800"/>
            <a:ext cx="6594000" cy="3259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600"/>
              <a:t>On your campaign worksheet: </a:t>
            </a:r>
            <a:endParaRPr sz="1600"/>
          </a:p>
          <a:p>
            <a:pPr indent="-330200" lvl="0" marL="457200" rtl="0" algn="l">
              <a:lnSpc>
                <a:spcPct val="115000"/>
              </a:lnSpc>
              <a:spcBef>
                <a:spcPts val="1000"/>
              </a:spcBef>
              <a:spcAft>
                <a:spcPts val="0"/>
              </a:spcAft>
              <a:buSzPts val="1600"/>
              <a:buChar char="●"/>
            </a:pPr>
            <a:r>
              <a:rPr lang="en" sz="1600"/>
              <a:t>Choose two platforms </a:t>
            </a:r>
            <a:r>
              <a:rPr lang="en" sz="1600"/>
              <a:t>and</a:t>
            </a:r>
            <a:r>
              <a:rPr lang="en" sz="1600"/>
              <a:t> create</a:t>
            </a:r>
            <a:r>
              <a:rPr lang="en" sz="1600"/>
              <a:t> a social post for each. Explain why you chose each platform.</a:t>
            </a:r>
            <a:endParaRPr sz="1600"/>
          </a:p>
          <a:p>
            <a:pPr indent="-330200" lvl="0" marL="457200" rtl="0" algn="l">
              <a:lnSpc>
                <a:spcPct val="115000"/>
              </a:lnSpc>
              <a:spcBef>
                <a:spcPts val="0"/>
              </a:spcBef>
              <a:spcAft>
                <a:spcPts val="0"/>
              </a:spcAft>
              <a:buSzPts val="1600"/>
              <a:buChar char="●"/>
            </a:pPr>
            <a:r>
              <a:rPr lang="en" sz="1600"/>
              <a:t>Explain the purpose of the post — what is the </a:t>
            </a:r>
            <a:r>
              <a:rPr b="1" lang="en" sz="1600"/>
              <a:t>one</a:t>
            </a:r>
            <a:r>
              <a:rPr lang="en" sz="1600"/>
              <a:t> action you want the viewer to take? (Hint: Refer back to your campaign goal.) </a:t>
            </a:r>
            <a:endParaRPr sz="1600"/>
          </a:p>
          <a:p>
            <a:pPr indent="-330200" lvl="0" marL="457200" rtl="0" algn="l">
              <a:lnSpc>
                <a:spcPct val="115000"/>
              </a:lnSpc>
              <a:spcBef>
                <a:spcPts val="0"/>
              </a:spcBef>
              <a:spcAft>
                <a:spcPts val="0"/>
              </a:spcAft>
              <a:buSzPts val="1600"/>
              <a:buChar char="●"/>
            </a:pPr>
            <a:r>
              <a:rPr lang="en" sz="1600"/>
              <a:t>Point out how the post provides value or connection to the customer.</a:t>
            </a:r>
            <a:endParaRPr sz="1600"/>
          </a:p>
          <a:p>
            <a:pPr indent="-330200" lvl="0" marL="457200" rtl="0" algn="l">
              <a:lnSpc>
                <a:spcPct val="115000"/>
              </a:lnSpc>
              <a:spcBef>
                <a:spcPts val="0"/>
              </a:spcBef>
              <a:spcAft>
                <a:spcPts val="0"/>
              </a:spcAft>
              <a:buSzPts val="1600"/>
              <a:buChar char="●"/>
            </a:pPr>
            <a:r>
              <a:rPr lang="en" sz="1600"/>
              <a:t>What type of media will you use and what is the general copy/message?</a:t>
            </a:r>
            <a:endParaRPr sz="1600"/>
          </a:p>
          <a:p>
            <a:pPr indent="0" lvl="0" marL="0" rtl="0" algn="l">
              <a:spcBef>
                <a:spcPts val="0"/>
              </a:spcBef>
              <a:spcAft>
                <a:spcPts val="0"/>
              </a:spcAft>
              <a:buClr>
                <a:schemeClr val="dk1"/>
              </a:buClr>
              <a:buSzPts val="1100"/>
              <a:buFont typeface="Arial"/>
              <a:buNone/>
            </a:pPr>
            <a:r>
              <a:rPr b="1" lang="en" sz="1600">
                <a:solidFill>
                  <a:schemeClr val="dk1"/>
                </a:solidFill>
                <a:highlight>
                  <a:schemeClr val="accent2"/>
                </a:highlight>
              </a:rPr>
              <a:t>Be prepared to share your work with the class!</a:t>
            </a:r>
            <a:endParaRPr sz="1600">
              <a:solidFill>
                <a:schemeClr val="dk1"/>
              </a:solidFill>
              <a:highlight>
                <a:schemeClr val="accent2"/>
              </a:highlight>
            </a:endParaRPr>
          </a:p>
          <a:p>
            <a:pPr indent="0" lvl="0" marL="0" rtl="0" algn="l">
              <a:lnSpc>
                <a:spcPct val="100000"/>
              </a:lnSpc>
              <a:spcBef>
                <a:spcPts val="1000"/>
              </a:spcBef>
              <a:spcAft>
                <a:spcPts val="0"/>
              </a:spcAft>
              <a:buNone/>
            </a:pPr>
            <a:r>
              <a:t/>
            </a:r>
            <a:endParaRPr sz="1600"/>
          </a:p>
        </p:txBody>
      </p:sp>
      <p:sp>
        <p:nvSpPr>
          <p:cNvPr id="1532" name="Google Shape;1532;p128"/>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
        <p:nvSpPr>
          <p:cNvPr id="1533" name="Google Shape;1533;p12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Brainstorm Two Social Media Posts </a:t>
            </a:r>
            <a:endParaRPr/>
          </a:p>
        </p:txBody>
      </p:sp>
      <p:sp>
        <p:nvSpPr>
          <p:cNvPr id="1534" name="Google Shape;1534;p12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535" name="Google Shape;1535;p12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pic>
        <p:nvPicPr>
          <p:cNvPr id="1536" name="Google Shape;1536;p128"/>
          <p:cNvPicPr preferRelativeResize="0"/>
          <p:nvPr/>
        </p:nvPicPr>
        <p:blipFill>
          <a:blip r:embed="rId3">
            <a:alphaModFix/>
          </a:blip>
          <a:stretch>
            <a:fillRect/>
          </a:stretch>
        </p:blipFill>
        <p:spPr>
          <a:xfrm>
            <a:off x="5651625" y="278024"/>
            <a:ext cx="4265302" cy="4265303"/>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29"/>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Quick Touch on Landing Pages</a:t>
            </a:r>
            <a:endParaRPr/>
          </a:p>
        </p:txBody>
      </p:sp>
      <p:sp>
        <p:nvSpPr>
          <p:cNvPr id="1542" name="Google Shape;1542;p129"/>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Clr>
                <a:schemeClr val="dk1"/>
              </a:buClr>
              <a:buSzPts val="1100"/>
              <a:buFont typeface="Arial"/>
              <a:buNone/>
            </a:pPr>
            <a:r>
              <a:rPr lang="en"/>
              <a:t>Channels and Design Tactics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sp>
        <p:nvSpPr>
          <p:cNvPr id="1547" name="Google Shape;1547;p13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Without a landing page, design tactics are meaningless.</a:t>
            </a:r>
            <a:endParaRPr/>
          </a:p>
        </p:txBody>
      </p:sp>
      <p:sp>
        <p:nvSpPr>
          <p:cNvPr id="1548" name="Google Shape;1548;p13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549" name="Google Shape;1549;p13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13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Pages vs. Home Pages</a:t>
            </a:r>
            <a:endParaRPr/>
          </a:p>
        </p:txBody>
      </p:sp>
      <p:sp>
        <p:nvSpPr>
          <p:cNvPr id="1555" name="Google Shape;1555;p13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2021 General Assembly</a:t>
            </a:r>
            <a:endParaRPr/>
          </a:p>
        </p:txBody>
      </p:sp>
      <p:graphicFrame>
        <p:nvGraphicFramePr>
          <p:cNvPr id="1556" name="Google Shape;1556;p131"/>
          <p:cNvGraphicFramePr/>
          <p:nvPr/>
        </p:nvGraphicFramePr>
        <p:xfrm>
          <a:off x="406200" y="1091675"/>
          <a:ext cx="3000000" cy="3000000"/>
        </p:xfrm>
        <a:graphic>
          <a:graphicData uri="http://schemas.openxmlformats.org/drawingml/2006/table">
            <a:tbl>
              <a:tblPr>
                <a:noFill/>
                <a:tableStyleId>{FFFBB15C-70BD-4FCC-ADCB-F8F55E840271}</a:tableStyleId>
              </a:tblPr>
              <a:tblGrid>
                <a:gridCol w="1774475"/>
                <a:gridCol w="3223300"/>
                <a:gridCol w="3231825"/>
              </a:tblGrid>
              <a:tr h="396200">
                <a:tc>
                  <a:txBody>
                    <a:bodyPr/>
                    <a:lstStyle/>
                    <a:p>
                      <a:pPr indent="0" lvl="0" marL="0" rtl="0" algn="l">
                        <a:spcBef>
                          <a:spcPts val="0"/>
                        </a:spcBef>
                        <a:spcAft>
                          <a:spcPts val="0"/>
                        </a:spcAft>
                        <a:buNone/>
                      </a:pPr>
                      <a:r>
                        <a:t/>
                      </a:r>
                      <a:endParaRPr>
                        <a:latin typeface="Proxima Nova"/>
                        <a:ea typeface="Proxima Nova"/>
                        <a:cs typeface="Proxima Nova"/>
                        <a:sym typeface="Proxima Nova"/>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Homepage </a:t>
                      </a:r>
                      <a:endParaRPr b="1">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00000"/>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Landing Page</a:t>
                      </a:r>
                      <a:endParaRPr b="1">
                        <a:solidFill>
                          <a:srgbClr val="FFFFFF"/>
                        </a:solidFill>
                        <a:latin typeface="Proxima Nova"/>
                        <a:ea typeface="Proxima Nova"/>
                        <a:cs typeface="Proxima Nova"/>
                        <a:sym typeface="Proxima Nova"/>
                      </a:endParaRPr>
                    </a:p>
                  </a:txBody>
                  <a:tcPr marT="91425" marB="91425" marR="91425" marL="91425">
                    <a:lnL cap="flat" cmpd="sng" w="9525">
                      <a:solidFill>
                        <a:srgbClr val="FFFFFF"/>
                      </a:solidFill>
                      <a:prstDash val="solid"/>
                      <a:round/>
                      <a:headEnd len="sm" w="sm" type="none"/>
                      <a:tailEnd len="sm" w="sm" type="none"/>
                    </a:lnL>
                    <a:solidFill>
                      <a:srgbClr val="000000"/>
                    </a:solidFill>
                  </a:tcPr>
                </a:tc>
              </a:tr>
              <a:tr h="381000">
                <a:tc>
                  <a:txBody>
                    <a:bodyPr/>
                    <a:lstStyle/>
                    <a:p>
                      <a:pPr indent="0" lvl="0" marL="0" rtl="0" algn="l">
                        <a:spcBef>
                          <a:spcPts val="0"/>
                        </a:spcBef>
                        <a:spcAft>
                          <a:spcPts val="0"/>
                        </a:spcAft>
                        <a:buNone/>
                      </a:pPr>
                      <a:r>
                        <a:rPr b="1" lang="en">
                          <a:latin typeface="Proxima Nova"/>
                          <a:ea typeface="Proxima Nova"/>
                          <a:cs typeface="Proxima Nova"/>
                          <a:sym typeface="Proxima Nova"/>
                        </a:rPr>
                        <a:t>Objective </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Direct visitor to relevant content.</a:t>
                      </a:r>
                      <a:endParaRPr>
                        <a:latin typeface="Proxima Nova"/>
                        <a:ea typeface="Proxima Nova"/>
                        <a:cs typeface="Proxima Nova"/>
                        <a:sym typeface="Proxima Nova"/>
                      </a:endParaRPr>
                    </a:p>
                  </a:txBody>
                  <a:tcPr marT="91425" marB="91425" marR="91425" marL="91425">
                    <a:lnT cap="flat" cmpd="sng" w="9525">
                      <a:solidFill>
                        <a:srgbClr val="FFFFFF"/>
                      </a:solidFill>
                      <a:prstDash val="solid"/>
                      <a:round/>
                      <a:headEnd len="sm" w="sm" type="none"/>
                      <a:tailEnd len="sm" w="sm" type="none"/>
                    </a:lnT>
                  </a:tcPr>
                </a:tc>
                <a:tc>
                  <a:txBody>
                    <a:bodyPr/>
                    <a:lstStyle/>
                    <a:p>
                      <a:pPr indent="0" lvl="0" marL="0" rtl="0" algn="l">
                        <a:spcBef>
                          <a:spcPts val="0"/>
                        </a:spcBef>
                        <a:spcAft>
                          <a:spcPts val="0"/>
                        </a:spcAft>
                        <a:buNone/>
                      </a:pPr>
                      <a:r>
                        <a:rPr lang="en">
                          <a:latin typeface="Proxima Nova"/>
                          <a:ea typeface="Proxima Nova"/>
                          <a:cs typeface="Proxima Nova"/>
                          <a:sym typeface="Proxima Nova"/>
                        </a:rPr>
                        <a:t>Deliver requested content. </a:t>
                      </a:r>
                      <a:endParaRPr>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b="1" lang="en">
                          <a:latin typeface="Proxima Nova"/>
                          <a:ea typeface="Proxima Nova"/>
                          <a:cs typeface="Proxima Nova"/>
                          <a:sym typeface="Proxima Nova"/>
                        </a:rPr>
                        <a:t>Visitor Intent </a:t>
                      </a:r>
                      <a:endParaRPr b="1">
                        <a:latin typeface="Proxima Nova"/>
                        <a:ea typeface="Proxima Nova"/>
                        <a:cs typeface="Proxima Nova"/>
                        <a:sym typeface="Proxima Nova"/>
                      </a:endParaRPr>
                    </a:p>
                  </a:txBody>
                  <a:tcPr marT="91425" marB="91425" marR="91425" marL="91425">
                    <a:solidFill>
                      <a:srgbClr val="EFEFEF"/>
                    </a:solidFill>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Broad range. </a:t>
                      </a:r>
                      <a:endParaRPr>
                        <a:latin typeface="Proxima Nova"/>
                        <a:ea typeface="Proxima Nova"/>
                        <a:cs typeface="Proxima Nova"/>
                        <a:sym typeface="Proxima Nova"/>
                      </a:endParaRPr>
                    </a:p>
                  </a:txBody>
                  <a:tcPr marT="91425" marB="91425" marR="91425" marL="91425">
                    <a:solidFill>
                      <a:srgbClr val="EFEFEF"/>
                    </a:solidFill>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Specific.</a:t>
                      </a:r>
                      <a:endParaRPr>
                        <a:latin typeface="Proxima Nova"/>
                        <a:ea typeface="Proxima Nova"/>
                        <a:cs typeface="Proxima Nova"/>
                        <a:sym typeface="Proxima Nova"/>
                      </a:endParaRPr>
                    </a:p>
                  </a:txBody>
                  <a:tcPr marT="91425" marB="91425" marR="91425" marL="91425">
                    <a:solidFill>
                      <a:srgbClr val="EFEFEF"/>
                    </a:solidFill>
                  </a:tcPr>
                </a:tc>
              </a:tr>
              <a:tr h="381000">
                <a:tc>
                  <a:txBody>
                    <a:bodyPr/>
                    <a:lstStyle/>
                    <a:p>
                      <a:pPr indent="0" lvl="0" marL="0" rtl="0" algn="l">
                        <a:spcBef>
                          <a:spcPts val="0"/>
                        </a:spcBef>
                        <a:spcAft>
                          <a:spcPts val="0"/>
                        </a:spcAft>
                        <a:buNone/>
                      </a:pPr>
                      <a:r>
                        <a:rPr b="1" lang="en">
                          <a:latin typeface="Proxima Nova"/>
                          <a:ea typeface="Proxima Nova"/>
                          <a:cs typeface="Proxima Nova"/>
                          <a:sym typeface="Proxima Nova"/>
                        </a:rPr>
                        <a:t>Traffic Sources</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Varied.</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Specific</a:t>
                      </a:r>
                      <a:r>
                        <a:rPr lang="en">
                          <a:latin typeface="Proxima Nova"/>
                          <a:ea typeface="Proxima Nova"/>
                          <a:cs typeface="Proxima Nova"/>
                          <a:sym typeface="Proxima Nova"/>
                        </a:rPr>
                        <a:t> campaign.</a:t>
                      </a:r>
                      <a:endParaRPr>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b="1" lang="en">
                          <a:latin typeface="Proxima Nova"/>
                          <a:ea typeface="Proxima Nova"/>
                          <a:cs typeface="Proxima Nova"/>
                          <a:sym typeface="Proxima Nova"/>
                        </a:rPr>
                        <a:t>Navigation</a:t>
                      </a:r>
                      <a:endParaRPr b="1">
                        <a:latin typeface="Proxima Nova"/>
                        <a:ea typeface="Proxima Nova"/>
                        <a:cs typeface="Proxima Nova"/>
                        <a:sym typeface="Proxima Nova"/>
                      </a:endParaRPr>
                    </a:p>
                  </a:txBody>
                  <a:tcPr marT="91425" marB="91425" marR="91425" marL="91425">
                    <a:solidFill>
                      <a:srgbClr val="EFEFEF"/>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Full range of options. </a:t>
                      </a:r>
                      <a:endParaRPr>
                        <a:latin typeface="Proxima Nova"/>
                        <a:ea typeface="Proxima Nova"/>
                        <a:cs typeface="Proxima Nova"/>
                        <a:sym typeface="Proxima Nova"/>
                      </a:endParaRPr>
                    </a:p>
                  </a:txBody>
                  <a:tcPr marT="91425" marB="91425" marR="91425" marL="91425">
                    <a:solidFill>
                      <a:srgbClr val="EFEFEF"/>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None (or minimal).</a:t>
                      </a:r>
                      <a:endParaRPr>
                        <a:latin typeface="Proxima Nova"/>
                        <a:ea typeface="Proxima Nova"/>
                        <a:cs typeface="Proxima Nova"/>
                        <a:sym typeface="Proxima Nova"/>
                      </a:endParaRPr>
                    </a:p>
                  </a:txBody>
                  <a:tcPr marT="91425" marB="91425" marR="91425" marL="91425">
                    <a:solidFill>
                      <a:srgbClr val="EFEFEF"/>
                    </a:solidFill>
                  </a:tcPr>
                </a:tc>
              </a:tr>
              <a:tr h="381000">
                <a:tc>
                  <a:txBody>
                    <a:bodyPr/>
                    <a:lstStyle/>
                    <a:p>
                      <a:pPr indent="0" lvl="0" marL="0" rtl="0" algn="l">
                        <a:spcBef>
                          <a:spcPts val="0"/>
                        </a:spcBef>
                        <a:spcAft>
                          <a:spcPts val="0"/>
                        </a:spcAft>
                        <a:buNone/>
                      </a:pPr>
                      <a:r>
                        <a:rPr b="1" lang="en">
                          <a:latin typeface="Proxima Nova"/>
                          <a:ea typeface="Proxima Nova"/>
                          <a:cs typeface="Proxima Nova"/>
                          <a:sym typeface="Proxima Nova"/>
                        </a:rPr>
                        <a:t>Content</a:t>
                      </a:r>
                      <a:endParaRPr b="1">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Overall business c</a:t>
                      </a:r>
                      <a:r>
                        <a:rPr lang="en">
                          <a:latin typeface="Proxima Nova"/>
                          <a:ea typeface="Proxima Nova"/>
                          <a:cs typeface="Proxima Nova"/>
                          <a:sym typeface="Proxima Nova"/>
                        </a:rPr>
                        <a:t>ategory</a:t>
                      </a:r>
                      <a:r>
                        <a:rPr lang="en">
                          <a:latin typeface="Proxima Nova"/>
                          <a:ea typeface="Proxima Nova"/>
                          <a:cs typeface="Proxima Nova"/>
                          <a:sym typeface="Proxima Nova"/>
                        </a:rPr>
                        <a:t> and positioning copy. </a:t>
                      </a:r>
                      <a:endParaRPr>
                        <a:latin typeface="Proxima Nova"/>
                        <a:ea typeface="Proxima Nova"/>
                        <a:cs typeface="Proxima Nova"/>
                        <a:sym typeface="Proxima Nova"/>
                      </a:endParaRPr>
                    </a:p>
                  </a:txBody>
                  <a:tcPr marT="91425" marB="91425" marR="91425" marL="91425"/>
                </a:tc>
                <a:tc>
                  <a:txBody>
                    <a:bodyPr/>
                    <a:lstStyle/>
                    <a:p>
                      <a:pPr indent="0" lvl="0" marL="0" rtl="0" algn="l">
                        <a:spcBef>
                          <a:spcPts val="0"/>
                        </a:spcBef>
                        <a:spcAft>
                          <a:spcPts val="0"/>
                        </a:spcAft>
                        <a:buNone/>
                      </a:pPr>
                      <a:r>
                        <a:rPr lang="en">
                          <a:latin typeface="Proxima Nova"/>
                          <a:ea typeface="Proxima Nova"/>
                          <a:cs typeface="Proxima Nova"/>
                          <a:sym typeface="Proxima Nova"/>
                        </a:rPr>
                        <a:t>Specific to benefits of the desired action.</a:t>
                      </a:r>
                      <a:endParaRPr>
                        <a:latin typeface="Proxima Nova"/>
                        <a:ea typeface="Proxima Nova"/>
                        <a:cs typeface="Proxima Nova"/>
                        <a:sym typeface="Proxima Nova"/>
                      </a:endParaRPr>
                    </a:p>
                  </a:txBody>
                  <a:tcPr marT="91425" marB="91425" marR="91425" marL="91425"/>
                </a:tc>
              </a:tr>
              <a:tr h="381000">
                <a:tc>
                  <a:txBody>
                    <a:bodyPr/>
                    <a:lstStyle/>
                    <a:p>
                      <a:pPr indent="0" lvl="0" marL="0" rtl="0" algn="l">
                        <a:spcBef>
                          <a:spcPts val="0"/>
                        </a:spcBef>
                        <a:spcAft>
                          <a:spcPts val="0"/>
                        </a:spcAft>
                        <a:buNone/>
                      </a:pPr>
                      <a:r>
                        <a:rPr b="1" lang="en">
                          <a:latin typeface="Proxima Nova"/>
                          <a:ea typeface="Proxima Nova"/>
                          <a:cs typeface="Proxima Nova"/>
                          <a:sym typeface="Proxima Nova"/>
                        </a:rPr>
                        <a:t>Desired Action </a:t>
                      </a:r>
                      <a:endParaRPr b="1">
                        <a:latin typeface="Proxima Nova"/>
                        <a:ea typeface="Proxima Nova"/>
                        <a:cs typeface="Proxima Nova"/>
                        <a:sym typeface="Proxima Nova"/>
                      </a:endParaRPr>
                    </a:p>
                  </a:txBody>
                  <a:tcPr marT="91425" marB="91425" marR="91425" marL="91425">
                    <a:solidFill>
                      <a:srgbClr val="EFEFEF"/>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Draw visitors deeper into the website.</a:t>
                      </a:r>
                      <a:endParaRPr>
                        <a:latin typeface="Proxima Nova"/>
                        <a:ea typeface="Proxima Nova"/>
                        <a:cs typeface="Proxima Nova"/>
                        <a:sym typeface="Proxima Nova"/>
                      </a:endParaRPr>
                    </a:p>
                  </a:txBody>
                  <a:tcPr marT="91425" marB="91425" marR="91425" marL="91425">
                    <a:solidFill>
                      <a:srgbClr val="EFEFEF"/>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Click a single call to action. </a:t>
                      </a:r>
                      <a:endParaRPr>
                        <a:latin typeface="Proxima Nova"/>
                        <a:ea typeface="Proxima Nova"/>
                        <a:cs typeface="Proxima Nova"/>
                        <a:sym typeface="Proxima Nova"/>
                      </a:endParaRPr>
                    </a:p>
                  </a:txBody>
                  <a:tcPr marT="91425" marB="91425" marR="91425" marL="91425">
                    <a:solidFill>
                      <a:srgbClr val="EFEFEF"/>
                    </a:solidFill>
                  </a:tcPr>
                </a:tc>
              </a:tr>
            </a:tbl>
          </a:graphicData>
        </a:graphic>
      </p:graphicFrame>
      <p:sp>
        <p:nvSpPr>
          <p:cNvPr id="1557" name="Google Shape;1557;p13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